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4867" r:id="rId3"/>
    <p:sldId id="257" r:id="rId4"/>
    <p:sldId id="4862" r:id="rId5"/>
    <p:sldId id="259" r:id="rId6"/>
    <p:sldId id="4874" r:id="rId8"/>
    <p:sldId id="274" r:id="rId9"/>
    <p:sldId id="287" r:id="rId10"/>
    <p:sldId id="4875" r:id="rId11"/>
    <p:sldId id="278" r:id="rId12"/>
    <p:sldId id="288" r:id="rId13"/>
    <p:sldId id="260" r:id="rId14"/>
    <p:sldId id="4876" r:id="rId15"/>
    <p:sldId id="4877" r:id="rId16"/>
    <p:sldId id="4878" r:id="rId17"/>
    <p:sldId id="4879" r:id="rId18"/>
    <p:sldId id="4841" r:id="rId19"/>
    <p:sldId id="4851" r:id="rId20"/>
    <p:sldId id="4881" r:id="rId21"/>
    <p:sldId id="4861" r:id="rId22"/>
    <p:sldId id="4882" r:id="rId23"/>
    <p:sldId id="293" r:id="rId24"/>
    <p:sldId id="4873" r:id="rId25"/>
    <p:sldId id="4872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3724"/>
    <a:srgbClr val="9225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79" autoAdjust="0"/>
  </p:normalViewPr>
  <p:slideViewPr>
    <p:cSldViewPr snapToGrid="0" showGuides="1">
      <p:cViewPr varScale="1">
        <p:scale>
          <a:sx n="92" d="100"/>
          <a:sy n="92" d="100"/>
        </p:scale>
        <p:origin x="92" y="208"/>
      </p:cViewPr>
      <p:guideLst>
        <p:guide orient="horz" pos="2136"/>
        <p:guide pos="38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51CAF-D6B1-46FA-8F2E-7BCB008B2C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02351-B00B-4584-A39D-8538236EF82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-3" y="-4"/>
            <a:ext cx="577049" cy="581895"/>
            <a:chOff x="-3" y="-4"/>
            <a:chExt cx="577049" cy="581895"/>
          </a:xfrm>
        </p:grpSpPr>
        <p:sp>
          <p:nvSpPr>
            <p:cNvPr id="6" name="等腰三角形 5"/>
            <p:cNvSpPr/>
            <p:nvPr/>
          </p:nvSpPr>
          <p:spPr>
            <a:xfrm flipH="1" flipV="1">
              <a:off x="-3" y="-1"/>
              <a:ext cx="577049" cy="581892"/>
            </a:xfrm>
            <a:prstGeom prst="triangle">
              <a:avLst>
                <a:gd name="adj" fmla="val 10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-1" y="-4"/>
              <a:ext cx="398442" cy="401786"/>
            </a:xfrm>
            <a:prstGeom prst="triangle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 userDrawn="1"/>
        </p:nvGrpSpPr>
        <p:grpSpPr>
          <a:xfrm flipH="1" flipV="1">
            <a:off x="11614951" y="6276105"/>
            <a:ext cx="577049" cy="581895"/>
            <a:chOff x="-3" y="-4"/>
            <a:chExt cx="577049" cy="581895"/>
          </a:xfrm>
        </p:grpSpPr>
        <p:sp>
          <p:nvSpPr>
            <p:cNvPr id="9" name="等腰三角形 8"/>
            <p:cNvSpPr/>
            <p:nvPr/>
          </p:nvSpPr>
          <p:spPr>
            <a:xfrm flipH="1" flipV="1">
              <a:off x="-3" y="-1"/>
              <a:ext cx="577049" cy="581892"/>
            </a:xfrm>
            <a:prstGeom prst="triangle">
              <a:avLst>
                <a:gd name="adj" fmla="val 10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flipH="1" flipV="1">
              <a:off x="-1" y="-4"/>
              <a:ext cx="398442" cy="401786"/>
            </a:xfrm>
            <a:prstGeom prst="triangle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088782-2B32-4233-814D-CED713BD12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934215-EF33-4E28-8D1D-CB1C76F570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5369" y="0"/>
            <a:ext cx="12176631" cy="685800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1">
                  <a:lumMod val="20000"/>
                  <a:lumOff val="80000"/>
                  <a:alpha val="3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任意多边形 262"/>
          <p:cNvSpPr/>
          <p:nvPr/>
        </p:nvSpPr>
        <p:spPr>
          <a:xfrm rot="18900000">
            <a:off x="9722114" y="3694473"/>
            <a:ext cx="3196073" cy="3329726"/>
          </a:xfrm>
          <a:custGeom>
            <a:avLst/>
            <a:gdLst>
              <a:gd name="connsiteX0" fmla="*/ 3196073 w 3196073"/>
              <a:gd name="connsiteY0" fmla="*/ 0 h 3329726"/>
              <a:gd name="connsiteX1" fmla="*/ 3196073 w 3196073"/>
              <a:gd name="connsiteY1" fmla="*/ 1277121 h 3329726"/>
              <a:gd name="connsiteX2" fmla="*/ 1143468 w 3196073"/>
              <a:gd name="connsiteY2" fmla="*/ 3329726 h 3329726"/>
              <a:gd name="connsiteX3" fmla="*/ 0 w 3196073"/>
              <a:gd name="connsiteY3" fmla="*/ 2186259 h 3329726"/>
              <a:gd name="connsiteX4" fmla="*/ 0 w 3196073"/>
              <a:gd name="connsiteY4" fmla="*/ 0 h 3329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073" h="3329726">
                <a:moveTo>
                  <a:pt x="3196073" y="0"/>
                </a:moveTo>
                <a:lnTo>
                  <a:pt x="3196073" y="1277121"/>
                </a:lnTo>
                <a:lnTo>
                  <a:pt x="1143468" y="3329726"/>
                </a:lnTo>
                <a:lnTo>
                  <a:pt x="0" y="21862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2700000">
            <a:off x="-160811" y="-1640822"/>
            <a:ext cx="2659514" cy="4676999"/>
          </a:xfrm>
          <a:custGeom>
            <a:avLst/>
            <a:gdLst>
              <a:gd name="connsiteX0" fmla="*/ 0 w 3231028"/>
              <a:gd name="connsiteY0" fmla="*/ 3231029 h 5682058"/>
              <a:gd name="connsiteX1" fmla="*/ 3231028 w 3231028"/>
              <a:gd name="connsiteY1" fmla="*/ 0 h 5682058"/>
              <a:gd name="connsiteX2" fmla="*/ 3231028 w 3231028"/>
              <a:gd name="connsiteY2" fmla="*/ 5682058 h 5682058"/>
              <a:gd name="connsiteX3" fmla="*/ 2451029 w 3231028"/>
              <a:gd name="connsiteY3" fmla="*/ 5682058 h 5682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1028" h="5682058">
                <a:moveTo>
                  <a:pt x="0" y="3231029"/>
                </a:moveTo>
                <a:lnTo>
                  <a:pt x="3231028" y="0"/>
                </a:lnTo>
                <a:lnTo>
                  <a:pt x="3231028" y="5682058"/>
                </a:lnTo>
                <a:lnTo>
                  <a:pt x="2451029" y="56820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2700000">
            <a:off x="9876561" y="1946109"/>
            <a:ext cx="3969257" cy="4888539"/>
          </a:xfrm>
          <a:custGeom>
            <a:avLst/>
            <a:gdLst>
              <a:gd name="connsiteX0" fmla="*/ 0 w 4446890"/>
              <a:gd name="connsiteY0" fmla="*/ 0 h 5476792"/>
              <a:gd name="connsiteX1" fmla="*/ 4446890 w 4446890"/>
              <a:gd name="connsiteY1" fmla="*/ 4446890 h 5476792"/>
              <a:gd name="connsiteX2" fmla="*/ 3416988 w 4446890"/>
              <a:gd name="connsiteY2" fmla="*/ 5476792 h 5476792"/>
              <a:gd name="connsiteX3" fmla="*/ 0 w 4446890"/>
              <a:gd name="connsiteY3" fmla="*/ 5476791 h 5476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6890" h="5476792">
                <a:moveTo>
                  <a:pt x="0" y="0"/>
                </a:moveTo>
                <a:lnTo>
                  <a:pt x="4446890" y="4446890"/>
                </a:lnTo>
                <a:lnTo>
                  <a:pt x="3416988" y="5476792"/>
                </a:lnTo>
                <a:lnTo>
                  <a:pt x="0" y="547679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2700000">
            <a:off x="-1159240" y="5327365"/>
            <a:ext cx="3586500" cy="1793250"/>
          </a:xfrm>
          <a:custGeom>
            <a:avLst/>
            <a:gdLst>
              <a:gd name="connsiteX0" fmla="*/ 0 w 3586500"/>
              <a:gd name="connsiteY0" fmla="*/ 0 h 1793250"/>
              <a:gd name="connsiteX1" fmla="*/ 3586500 w 3586500"/>
              <a:gd name="connsiteY1" fmla="*/ 0 h 1793250"/>
              <a:gd name="connsiteX2" fmla="*/ 1793250 w 3586500"/>
              <a:gd name="connsiteY2" fmla="*/ 1793250 h 179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6500" h="1793250">
                <a:moveTo>
                  <a:pt x="0" y="0"/>
                </a:moveTo>
                <a:lnTo>
                  <a:pt x="3586500" y="0"/>
                </a:lnTo>
                <a:lnTo>
                  <a:pt x="1793250" y="17932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2700000">
            <a:off x="9562288" y="6573858"/>
            <a:ext cx="568287" cy="568288"/>
          </a:xfrm>
          <a:custGeom>
            <a:avLst/>
            <a:gdLst>
              <a:gd name="connsiteX0" fmla="*/ 0 w 740645"/>
              <a:gd name="connsiteY0" fmla="*/ 0 h 740646"/>
              <a:gd name="connsiteX1" fmla="*/ 740645 w 740645"/>
              <a:gd name="connsiteY1" fmla="*/ 1 h 740646"/>
              <a:gd name="connsiteX2" fmla="*/ 0 w 740645"/>
              <a:gd name="connsiteY2" fmla="*/ 740646 h 740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645" h="740646">
                <a:moveTo>
                  <a:pt x="0" y="0"/>
                </a:moveTo>
                <a:lnTo>
                  <a:pt x="740645" y="1"/>
                </a:lnTo>
                <a:lnTo>
                  <a:pt x="0" y="7406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2700000">
            <a:off x="2637184" y="421143"/>
            <a:ext cx="660433" cy="6604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rot="2700000">
            <a:off x="9939454" y="-388134"/>
            <a:ext cx="2629759" cy="2778151"/>
          </a:xfrm>
          <a:custGeom>
            <a:avLst/>
            <a:gdLst>
              <a:gd name="connsiteX0" fmla="*/ 1 w 2359272"/>
              <a:gd name="connsiteY0" fmla="*/ 1137022 h 2492401"/>
              <a:gd name="connsiteX1" fmla="*/ 1137022 w 2359272"/>
              <a:gd name="connsiteY1" fmla="*/ 0 h 2492401"/>
              <a:gd name="connsiteX2" fmla="*/ 2359272 w 2359272"/>
              <a:gd name="connsiteY2" fmla="*/ 1222251 h 2492401"/>
              <a:gd name="connsiteX3" fmla="*/ 2359272 w 2359272"/>
              <a:gd name="connsiteY3" fmla="*/ 2492401 h 2492401"/>
              <a:gd name="connsiteX4" fmla="*/ 0 w 2359272"/>
              <a:gd name="connsiteY4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9272" h="2492401">
                <a:moveTo>
                  <a:pt x="1" y="1137022"/>
                </a:moveTo>
                <a:lnTo>
                  <a:pt x="1137022" y="0"/>
                </a:lnTo>
                <a:lnTo>
                  <a:pt x="2359272" y="1222251"/>
                </a:lnTo>
                <a:lnTo>
                  <a:pt x="2359272" y="2492401"/>
                </a:lnTo>
                <a:lnTo>
                  <a:pt x="0" y="24924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93" name="组合 92"/>
          <p:cNvGrpSpPr/>
          <p:nvPr/>
        </p:nvGrpSpPr>
        <p:grpSpPr>
          <a:xfrm>
            <a:off x="178451" y="325852"/>
            <a:ext cx="939790" cy="369332"/>
            <a:chOff x="9336683" y="326489"/>
            <a:chExt cx="939790" cy="369332"/>
          </a:xfrm>
        </p:grpSpPr>
        <p:sp>
          <p:nvSpPr>
            <p:cNvPr id="95" name="矩形 94"/>
            <p:cNvSpPr/>
            <p:nvPr/>
          </p:nvSpPr>
          <p:spPr>
            <a:xfrm>
              <a:off x="9336683" y="326489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b="1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0091742" y="336098"/>
              <a:ext cx="18473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600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pic>
        <p:nvPicPr>
          <p:cNvPr id="126" name="You Make Me Smile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1424904" y="-808463"/>
            <a:ext cx="609600" cy="609600"/>
          </a:xfrm>
          <a:prstGeom prst="rect">
            <a:avLst/>
          </a:prstGeom>
        </p:spPr>
      </p:pic>
      <p:sp>
        <p:nvSpPr>
          <p:cNvPr id="127" name="矩形 126"/>
          <p:cNvSpPr/>
          <p:nvPr/>
        </p:nvSpPr>
        <p:spPr>
          <a:xfrm>
            <a:off x="1963180" y="1509760"/>
            <a:ext cx="7280833" cy="70788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zh-CN" altLang="en-US" sz="4000" spc="-3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Aa楷体" panose="02000500000000000000" pitchFamily="2" charset="-122"/>
                <a:sym typeface="阿里巴巴普惠体" panose="00020600040101010101" pitchFamily="18" charset="-122"/>
              </a:rPr>
              <a:t>    </a:t>
            </a:r>
            <a:r>
              <a:rPr lang="zh-CN" altLang="en-US" sz="4000" b="1" spc="-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Aa楷体" panose="02000500000000000000" pitchFamily="2" charset="-122"/>
                <a:sym typeface="阿里巴巴普惠体" panose="00020600040101010101" pitchFamily="18" charset="-122"/>
              </a:rPr>
              <a:t>规范</a:t>
            </a:r>
            <a:r>
              <a:rPr lang="zh-CN" altLang="en-US" sz="4000" b="1" spc="-3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Aa楷体" panose="02000500000000000000" pitchFamily="2" charset="-122"/>
                <a:sym typeface="阿里巴巴普惠体" panose="00020600040101010101" pitchFamily="18" charset="-122"/>
              </a:rPr>
              <a:t>查询行为      </a:t>
            </a:r>
            <a:r>
              <a:rPr lang="zh-CN" altLang="en-US" sz="4000" b="1" spc="-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Aa楷体" panose="02000500000000000000" pitchFamily="2" charset="-122"/>
                <a:sym typeface="阿里巴巴普惠体" panose="00020600040101010101" pitchFamily="18" charset="-122"/>
              </a:rPr>
              <a:t>保障</a:t>
            </a:r>
            <a:r>
              <a:rPr lang="zh-CN" altLang="en-US" sz="4000" b="1" spc="-3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Aa楷体" panose="02000500000000000000" pitchFamily="2" charset="-122"/>
                <a:sym typeface="阿里巴巴普惠体" panose="00020600040101010101" pitchFamily="18" charset="-122"/>
              </a:rPr>
              <a:t>合法权益</a:t>
            </a:r>
            <a:endParaRPr lang="zh-CN" altLang="en-US" sz="4000" b="1" spc="-3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1464469" y="2447494"/>
            <a:ext cx="8693943" cy="1200329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15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    ——</a:t>
            </a:r>
            <a:r>
              <a:rPr lang="zh-CN" altLang="zh-CN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《不动产登记资料查询暂行办法》</a:t>
            </a:r>
            <a:r>
              <a:rPr lang="en-US" altLang="zh-CN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                       </a:t>
            </a:r>
            <a:r>
              <a:rPr lang="zh-CN" altLang="zh-CN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解读与实务</a:t>
            </a:r>
            <a:endParaRPr lang="zh-CN" altLang="zh-CN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398656" y="3948375"/>
            <a:ext cx="8072167" cy="2688569"/>
            <a:chOff x="2947325" y="5975256"/>
            <a:chExt cx="6927763" cy="515100"/>
          </a:xfrm>
        </p:grpSpPr>
        <p:sp>
          <p:nvSpPr>
            <p:cNvPr id="137" name="文本框 136"/>
            <p:cNvSpPr txBox="1"/>
            <p:nvPr/>
          </p:nvSpPr>
          <p:spPr>
            <a:xfrm>
              <a:off x="4455312" y="5975256"/>
              <a:ext cx="5419776" cy="300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南昌市自然资源和规划事务服务中心    </a:t>
              </a: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孟欢</a:t>
              </a:r>
              <a:endPara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2025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年</a:t>
              </a: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11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月</a:t>
              </a:r>
              <a:endPara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2947325" y="6199934"/>
              <a:ext cx="290422" cy="29042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 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 rot="3011107">
            <a:off x="-546877" y="5026677"/>
            <a:ext cx="941858" cy="803529"/>
            <a:chOff x="12366171" y="-1567543"/>
            <a:chExt cx="3947892" cy="3368072"/>
          </a:xfrm>
          <a:solidFill>
            <a:schemeClr val="bg1"/>
          </a:solidFill>
        </p:grpSpPr>
        <p:sp>
          <p:nvSpPr>
            <p:cNvPr id="2" name="矩形 1"/>
            <p:cNvSpPr/>
            <p:nvPr/>
          </p:nvSpPr>
          <p:spPr>
            <a:xfrm>
              <a:off x="12366171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12743543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13120915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13498287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13875659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14253031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14630403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15007775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15385147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15762519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16139891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12366171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12743543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13120915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13498287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13875659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14253031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14630403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15007775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/>
            <p:nvPr/>
          </p:nvSpPr>
          <p:spPr>
            <a:xfrm>
              <a:off x="15385147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>
              <a:off x="15762519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>
              <a:off x="16139891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12366171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12743543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13120915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13498287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13875659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14253031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14630403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15007775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15385147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15762519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16139891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12366171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12743543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13120915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13498287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13875659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178"/>
            <p:cNvSpPr/>
            <p:nvPr/>
          </p:nvSpPr>
          <p:spPr>
            <a:xfrm>
              <a:off x="14253031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矩形 179"/>
            <p:cNvSpPr/>
            <p:nvPr/>
          </p:nvSpPr>
          <p:spPr>
            <a:xfrm>
              <a:off x="14630403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矩形 180"/>
            <p:cNvSpPr/>
            <p:nvPr/>
          </p:nvSpPr>
          <p:spPr>
            <a:xfrm>
              <a:off x="15007775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>
              <a:off x="15385147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矩形 182"/>
            <p:cNvSpPr/>
            <p:nvPr/>
          </p:nvSpPr>
          <p:spPr>
            <a:xfrm>
              <a:off x="15762519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矩形 183"/>
            <p:cNvSpPr/>
            <p:nvPr/>
          </p:nvSpPr>
          <p:spPr>
            <a:xfrm>
              <a:off x="16139891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矩形 184"/>
            <p:cNvSpPr/>
            <p:nvPr/>
          </p:nvSpPr>
          <p:spPr>
            <a:xfrm>
              <a:off x="12366171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矩形 185"/>
            <p:cNvSpPr/>
            <p:nvPr/>
          </p:nvSpPr>
          <p:spPr>
            <a:xfrm>
              <a:off x="12743543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矩形 186"/>
            <p:cNvSpPr/>
            <p:nvPr/>
          </p:nvSpPr>
          <p:spPr>
            <a:xfrm>
              <a:off x="13120915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矩形 187"/>
            <p:cNvSpPr/>
            <p:nvPr/>
          </p:nvSpPr>
          <p:spPr>
            <a:xfrm>
              <a:off x="13498287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矩形 188"/>
            <p:cNvSpPr/>
            <p:nvPr/>
          </p:nvSpPr>
          <p:spPr>
            <a:xfrm>
              <a:off x="13875659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矩形 189"/>
            <p:cNvSpPr/>
            <p:nvPr/>
          </p:nvSpPr>
          <p:spPr>
            <a:xfrm>
              <a:off x="14253031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矩形 190"/>
            <p:cNvSpPr/>
            <p:nvPr/>
          </p:nvSpPr>
          <p:spPr>
            <a:xfrm>
              <a:off x="14630403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矩形 191"/>
            <p:cNvSpPr/>
            <p:nvPr/>
          </p:nvSpPr>
          <p:spPr>
            <a:xfrm>
              <a:off x="15007775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矩形 192"/>
            <p:cNvSpPr/>
            <p:nvPr/>
          </p:nvSpPr>
          <p:spPr>
            <a:xfrm>
              <a:off x="15385147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矩形 193"/>
            <p:cNvSpPr/>
            <p:nvPr/>
          </p:nvSpPr>
          <p:spPr>
            <a:xfrm>
              <a:off x="15762519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矩形 194"/>
            <p:cNvSpPr/>
            <p:nvPr/>
          </p:nvSpPr>
          <p:spPr>
            <a:xfrm>
              <a:off x="16139891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矩形 195"/>
            <p:cNvSpPr/>
            <p:nvPr/>
          </p:nvSpPr>
          <p:spPr>
            <a:xfrm>
              <a:off x="12366171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矩形 196"/>
            <p:cNvSpPr/>
            <p:nvPr/>
          </p:nvSpPr>
          <p:spPr>
            <a:xfrm>
              <a:off x="12743543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矩形 197"/>
            <p:cNvSpPr/>
            <p:nvPr/>
          </p:nvSpPr>
          <p:spPr>
            <a:xfrm>
              <a:off x="13120915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矩形 198"/>
            <p:cNvSpPr/>
            <p:nvPr/>
          </p:nvSpPr>
          <p:spPr>
            <a:xfrm>
              <a:off x="13498287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矩形 199"/>
            <p:cNvSpPr/>
            <p:nvPr/>
          </p:nvSpPr>
          <p:spPr>
            <a:xfrm>
              <a:off x="13875659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矩形 200"/>
            <p:cNvSpPr/>
            <p:nvPr/>
          </p:nvSpPr>
          <p:spPr>
            <a:xfrm>
              <a:off x="14253031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矩形 201"/>
            <p:cNvSpPr/>
            <p:nvPr/>
          </p:nvSpPr>
          <p:spPr>
            <a:xfrm>
              <a:off x="14630403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矩形 202"/>
            <p:cNvSpPr/>
            <p:nvPr/>
          </p:nvSpPr>
          <p:spPr>
            <a:xfrm>
              <a:off x="15007775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矩形 203"/>
            <p:cNvSpPr/>
            <p:nvPr/>
          </p:nvSpPr>
          <p:spPr>
            <a:xfrm>
              <a:off x="15385147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矩形 204"/>
            <p:cNvSpPr/>
            <p:nvPr/>
          </p:nvSpPr>
          <p:spPr>
            <a:xfrm>
              <a:off x="15762519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矩形 205"/>
            <p:cNvSpPr/>
            <p:nvPr/>
          </p:nvSpPr>
          <p:spPr>
            <a:xfrm>
              <a:off x="16139891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矩形 206"/>
            <p:cNvSpPr/>
            <p:nvPr/>
          </p:nvSpPr>
          <p:spPr>
            <a:xfrm>
              <a:off x="12366171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矩形 207"/>
            <p:cNvSpPr/>
            <p:nvPr/>
          </p:nvSpPr>
          <p:spPr>
            <a:xfrm>
              <a:off x="12743543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矩形 208"/>
            <p:cNvSpPr/>
            <p:nvPr/>
          </p:nvSpPr>
          <p:spPr>
            <a:xfrm>
              <a:off x="13120915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矩形 209"/>
            <p:cNvSpPr/>
            <p:nvPr/>
          </p:nvSpPr>
          <p:spPr>
            <a:xfrm>
              <a:off x="13498287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矩形 210"/>
            <p:cNvSpPr/>
            <p:nvPr/>
          </p:nvSpPr>
          <p:spPr>
            <a:xfrm>
              <a:off x="13875659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矩形 211"/>
            <p:cNvSpPr/>
            <p:nvPr/>
          </p:nvSpPr>
          <p:spPr>
            <a:xfrm>
              <a:off x="14253031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矩形 212"/>
            <p:cNvSpPr/>
            <p:nvPr/>
          </p:nvSpPr>
          <p:spPr>
            <a:xfrm>
              <a:off x="14630403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矩形 213"/>
            <p:cNvSpPr/>
            <p:nvPr/>
          </p:nvSpPr>
          <p:spPr>
            <a:xfrm>
              <a:off x="15007775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矩形 214"/>
            <p:cNvSpPr/>
            <p:nvPr/>
          </p:nvSpPr>
          <p:spPr>
            <a:xfrm>
              <a:off x="15385147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矩形 215"/>
            <p:cNvSpPr/>
            <p:nvPr/>
          </p:nvSpPr>
          <p:spPr>
            <a:xfrm>
              <a:off x="15762519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矩形 216"/>
            <p:cNvSpPr/>
            <p:nvPr/>
          </p:nvSpPr>
          <p:spPr>
            <a:xfrm>
              <a:off x="16139891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矩形 217"/>
            <p:cNvSpPr/>
            <p:nvPr/>
          </p:nvSpPr>
          <p:spPr>
            <a:xfrm>
              <a:off x="12366171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矩形 218"/>
            <p:cNvSpPr/>
            <p:nvPr/>
          </p:nvSpPr>
          <p:spPr>
            <a:xfrm>
              <a:off x="12743543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矩形 219"/>
            <p:cNvSpPr/>
            <p:nvPr/>
          </p:nvSpPr>
          <p:spPr>
            <a:xfrm>
              <a:off x="13120915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矩形 220"/>
            <p:cNvSpPr/>
            <p:nvPr/>
          </p:nvSpPr>
          <p:spPr>
            <a:xfrm>
              <a:off x="13498287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矩形 221"/>
            <p:cNvSpPr/>
            <p:nvPr/>
          </p:nvSpPr>
          <p:spPr>
            <a:xfrm>
              <a:off x="13875659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矩形 222"/>
            <p:cNvSpPr/>
            <p:nvPr/>
          </p:nvSpPr>
          <p:spPr>
            <a:xfrm>
              <a:off x="14253031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矩形 223"/>
            <p:cNvSpPr/>
            <p:nvPr/>
          </p:nvSpPr>
          <p:spPr>
            <a:xfrm>
              <a:off x="14630403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矩形 224"/>
            <p:cNvSpPr/>
            <p:nvPr/>
          </p:nvSpPr>
          <p:spPr>
            <a:xfrm>
              <a:off x="15007775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矩形 225"/>
            <p:cNvSpPr/>
            <p:nvPr/>
          </p:nvSpPr>
          <p:spPr>
            <a:xfrm>
              <a:off x="15385147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矩形 226"/>
            <p:cNvSpPr/>
            <p:nvPr/>
          </p:nvSpPr>
          <p:spPr>
            <a:xfrm>
              <a:off x="15762519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矩形 227"/>
            <p:cNvSpPr/>
            <p:nvPr/>
          </p:nvSpPr>
          <p:spPr>
            <a:xfrm>
              <a:off x="16139891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矩形 228"/>
            <p:cNvSpPr/>
            <p:nvPr/>
          </p:nvSpPr>
          <p:spPr>
            <a:xfrm>
              <a:off x="12366171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矩形 229"/>
            <p:cNvSpPr/>
            <p:nvPr/>
          </p:nvSpPr>
          <p:spPr>
            <a:xfrm>
              <a:off x="12743543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矩形 230"/>
            <p:cNvSpPr/>
            <p:nvPr/>
          </p:nvSpPr>
          <p:spPr>
            <a:xfrm>
              <a:off x="13120915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矩形 231"/>
            <p:cNvSpPr/>
            <p:nvPr/>
          </p:nvSpPr>
          <p:spPr>
            <a:xfrm>
              <a:off x="13498287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3" name="矩形 232"/>
            <p:cNvSpPr/>
            <p:nvPr/>
          </p:nvSpPr>
          <p:spPr>
            <a:xfrm>
              <a:off x="13875659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矩形 233"/>
            <p:cNvSpPr/>
            <p:nvPr/>
          </p:nvSpPr>
          <p:spPr>
            <a:xfrm>
              <a:off x="14253031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矩形 234"/>
            <p:cNvSpPr/>
            <p:nvPr/>
          </p:nvSpPr>
          <p:spPr>
            <a:xfrm>
              <a:off x="14630403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矩形 235"/>
            <p:cNvSpPr/>
            <p:nvPr/>
          </p:nvSpPr>
          <p:spPr>
            <a:xfrm>
              <a:off x="15007775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矩形 236"/>
            <p:cNvSpPr/>
            <p:nvPr/>
          </p:nvSpPr>
          <p:spPr>
            <a:xfrm>
              <a:off x="15385147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矩形 237"/>
            <p:cNvSpPr/>
            <p:nvPr/>
          </p:nvSpPr>
          <p:spPr>
            <a:xfrm>
              <a:off x="15762519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矩形 238"/>
            <p:cNvSpPr/>
            <p:nvPr/>
          </p:nvSpPr>
          <p:spPr>
            <a:xfrm>
              <a:off x="16139891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矩形 239"/>
            <p:cNvSpPr/>
            <p:nvPr/>
          </p:nvSpPr>
          <p:spPr>
            <a:xfrm>
              <a:off x="12366171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矩形 240"/>
            <p:cNvSpPr/>
            <p:nvPr/>
          </p:nvSpPr>
          <p:spPr>
            <a:xfrm>
              <a:off x="12743543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矩形 241"/>
            <p:cNvSpPr/>
            <p:nvPr/>
          </p:nvSpPr>
          <p:spPr>
            <a:xfrm>
              <a:off x="13120915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矩形 242"/>
            <p:cNvSpPr/>
            <p:nvPr/>
          </p:nvSpPr>
          <p:spPr>
            <a:xfrm>
              <a:off x="13498287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矩形 243"/>
            <p:cNvSpPr/>
            <p:nvPr/>
          </p:nvSpPr>
          <p:spPr>
            <a:xfrm>
              <a:off x="13875659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矩形 244"/>
            <p:cNvSpPr/>
            <p:nvPr/>
          </p:nvSpPr>
          <p:spPr>
            <a:xfrm>
              <a:off x="14253031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矩形 245"/>
            <p:cNvSpPr/>
            <p:nvPr/>
          </p:nvSpPr>
          <p:spPr>
            <a:xfrm>
              <a:off x="14630403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矩形 246"/>
            <p:cNvSpPr/>
            <p:nvPr/>
          </p:nvSpPr>
          <p:spPr>
            <a:xfrm>
              <a:off x="15007775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矩形 247"/>
            <p:cNvSpPr/>
            <p:nvPr/>
          </p:nvSpPr>
          <p:spPr>
            <a:xfrm>
              <a:off x="15385147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矩形 248"/>
            <p:cNvSpPr/>
            <p:nvPr/>
          </p:nvSpPr>
          <p:spPr>
            <a:xfrm>
              <a:off x="15762519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矩形 249"/>
            <p:cNvSpPr/>
            <p:nvPr/>
          </p:nvSpPr>
          <p:spPr>
            <a:xfrm>
              <a:off x="16139891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矩形 250"/>
            <p:cNvSpPr/>
            <p:nvPr/>
          </p:nvSpPr>
          <p:spPr>
            <a:xfrm>
              <a:off x="12366171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矩形 251"/>
            <p:cNvSpPr/>
            <p:nvPr/>
          </p:nvSpPr>
          <p:spPr>
            <a:xfrm>
              <a:off x="12743543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矩形 252"/>
            <p:cNvSpPr/>
            <p:nvPr/>
          </p:nvSpPr>
          <p:spPr>
            <a:xfrm>
              <a:off x="13120915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矩形 253"/>
            <p:cNvSpPr/>
            <p:nvPr/>
          </p:nvSpPr>
          <p:spPr>
            <a:xfrm>
              <a:off x="13498287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矩形 254"/>
            <p:cNvSpPr/>
            <p:nvPr/>
          </p:nvSpPr>
          <p:spPr>
            <a:xfrm>
              <a:off x="13875659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矩形 255"/>
            <p:cNvSpPr/>
            <p:nvPr/>
          </p:nvSpPr>
          <p:spPr>
            <a:xfrm>
              <a:off x="14253031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矩形 256"/>
            <p:cNvSpPr/>
            <p:nvPr/>
          </p:nvSpPr>
          <p:spPr>
            <a:xfrm>
              <a:off x="14630403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矩形 257"/>
            <p:cNvSpPr/>
            <p:nvPr/>
          </p:nvSpPr>
          <p:spPr>
            <a:xfrm>
              <a:off x="15007775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矩形 258"/>
            <p:cNvSpPr/>
            <p:nvPr/>
          </p:nvSpPr>
          <p:spPr>
            <a:xfrm>
              <a:off x="15385147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矩形 259"/>
            <p:cNvSpPr/>
            <p:nvPr/>
          </p:nvSpPr>
          <p:spPr>
            <a:xfrm>
              <a:off x="15762519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矩形 260"/>
            <p:cNvSpPr/>
            <p:nvPr/>
          </p:nvSpPr>
          <p:spPr>
            <a:xfrm>
              <a:off x="16139891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1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6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6"/>
                </p:tgtEl>
              </p:cMediaNode>
            </p:audio>
          </p:childTnLst>
        </p:cTn>
      </p:par>
    </p:tnLst>
    <p:bldLst>
      <p:bldP spid="263" grpId="0" animBg="1"/>
      <p:bldP spid="20" grpId="0" animBg="1"/>
      <p:bldP spid="30" grpId="0" animBg="1"/>
      <p:bldP spid="16" grpId="0" animBg="1"/>
      <p:bldP spid="34" grpId="0" animBg="1"/>
      <p:bldP spid="12" grpId="0" animBg="1"/>
      <p:bldP spid="32" grpId="0" animBg="1"/>
      <p:bldP spid="127" grpId="0"/>
      <p:bldP spid="1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/>
          <p:cNvSpPr txBox="1"/>
          <p:nvPr/>
        </p:nvSpPr>
        <p:spPr>
          <a:xfrm>
            <a:off x="1143840" y="266933"/>
            <a:ext cx="2839925" cy="50596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endParaRPr lang="en-GB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74078" y="1288445"/>
            <a:ext cx="6315075" cy="1108360"/>
            <a:chOff x="5073362" y="1670834"/>
            <a:chExt cx="6315075" cy="1498938"/>
          </a:xfrm>
        </p:grpSpPr>
        <p:sp>
          <p:nvSpPr>
            <p:cNvPr id="4" name="圆角矩形 3"/>
            <p:cNvSpPr/>
            <p:nvPr/>
          </p:nvSpPr>
          <p:spPr>
            <a:xfrm>
              <a:off x="5073362" y="1921382"/>
              <a:ext cx="6315075" cy="124839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90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5586845" y="1670834"/>
              <a:ext cx="2607387" cy="640822"/>
            </a:xfrm>
            <a:prstGeom prst="roundRect">
              <a:avLst>
                <a:gd name="adj" fmla="val 50000"/>
              </a:avLst>
            </a:prstGeom>
            <a:ln>
              <a:noFill/>
            </a:ln>
            <a:effectLst>
              <a:outerShdw blurRad="190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2"/>
            <p:cNvSpPr txBox="1"/>
            <p:nvPr/>
          </p:nvSpPr>
          <p:spPr>
            <a:xfrm>
              <a:off x="5643215" y="2314929"/>
              <a:ext cx="5329585" cy="3366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45720" rIns="0" bIns="45720" anchor="t" anchorCtr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  <a:buSzPct val="100000"/>
                <a:defRPr/>
              </a:pP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758873" y="1697866"/>
              <a:ext cx="3515443" cy="624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   利害关系人</a:t>
              </a:r>
              <a:endParaRPr lang="zh-CN" altLang="en-US" sz="2400" b="1" dirty="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26227" y="2400163"/>
            <a:ext cx="6315075" cy="1740090"/>
            <a:chOff x="5073362" y="1671731"/>
            <a:chExt cx="6315075" cy="1431309"/>
          </a:xfrm>
        </p:grpSpPr>
        <p:sp>
          <p:nvSpPr>
            <p:cNvPr id="9" name="圆角矩形 8"/>
            <p:cNvSpPr/>
            <p:nvPr/>
          </p:nvSpPr>
          <p:spPr>
            <a:xfrm>
              <a:off x="5073362" y="1671731"/>
              <a:ext cx="6315075" cy="143130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190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2"/>
            <p:cNvSpPr txBox="1"/>
            <p:nvPr/>
          </p:nvSpPr>
          <p:spPr>
            <a:xfrm>
              <a:off x="5490661" y="1738237"/>
              <a:ext cx="5530393" cy="9880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45720" rIns="0" bIns="45720" anchor="t" anchorCtr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1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、因买卖、互换、赠与、租赁、抵押不动产构成利害关系的；</a:t>
              </a:r>
              <a:endPara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endParaRPr>
            </a:p>
            <a:p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2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、因不动产存在民事纠纷且已经提起诉讼、仲裁而构成利害关系的；</a:t>
              </a:r>
              <a:endPara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endParaRPr>
            </a:p>
            <a:p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3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、法律法规规定的其他情形。</a:t>
              </a:r>
              <a:endPara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758873" y="1697865"/>
              <a:ext cx="238321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zh-CN" altLang="en-US" sz="2000" b="1" dirty="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37410" y="4221107"/>
            <a:ext cx="6730190" cy="2566516"/>
            <a:chOff x="5073362" y="1670834"/>
            <a:chExt cx="6315075" cy="2566516"/>
          </a:xfrm>
        </p:grpSpPr>
        <p:sp>
          <p:nvSpPr>
            <p:cNvPr id="14" name="圆角矩形 13"/>
            <p:cNvSpPr/>
            <p:nvPr/>
          </p:nvSpPr>
          <p:spPr>
            <a:xfrm>
              <a:off x="5073362" y="1921381"/>
              <a:ext cx="6315075" cy="231596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90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5586846" y="1670834"/>
              <a:ext cx="2639291" cy="489487"/>
            </a:xfrm>
            <a:prstGeom prst="roundRect">
              <a:avLst>
                <a:gd name="adj" fmla="val 50000"/>
              </a:avLst>
            </a:prstGeom>
            <a:ln>
              <a:noFill/>
            </a:ln>
            <a:effectLst>
              <a:outerShdw blurRad="190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2"/>
            <p:cNvSpPr txBox="1"/>
            <p:nvPr/>
          </p:nvSpPr>
          <p:spPr>
            <a:xfrm>
              <a:off x="5623513" y="2229339"/>
              <a:ext cx="5612003" cy="19389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45720" rIns="0" bIns="45720" anchor="t" anchorCtr="0">
              <a:spAutoFit/>
            </a:bodyPr>
            <a:lstStyle/>
            <a:p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利害关系人的查询内容仅限于特定不动产的</a:t>
              </a:r>
              <a:r>
                <a:rPr lang="zh-CN" altLang="zh-CN" sz="2000" b="1" dirty="0">
                  <a:solidFill>
                    <a:schemeClr val="accent2"/>
                  </a:solidFill>
                  <a:ea typeface="思源黑体" panose="020B0500000000000000" pitchFamily="34" charset="-122"/>
                </a:rPr>
                <a:t>登记结果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。即可查询</a:t>
              </a:r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：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不动产的自然状况、是否存在共有、是否存在抵押、是否存在预告或异议登记、是否存在查封等权利限制处分信息。</a:t>
              </a:r>
              <a:endPara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endParaRPr>
            </a:p>
            <a:p>
              <a:r>
                <a:rPr lang="zh-CN" altLang="zh-CN" sz="2000" b="1" dirty="0">
                  <a:solidFill>
                    <a:schemeClr val="accent2"/>
                  </a:solidFill>
                  <a:ea typeface="思源黑体" panose="020B0500000000000000" pitchFamily="34" charset="-122"/>
                </a:rPr>
                <a:t>禁止范围：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不得查询权利人的姓名、身份证号等身份信息细节等，这些属于</a:t>
              </a:r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权利人的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隐私保护内容。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758873" y="1697865"/>
              <a:ext cx="238321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    查询内容</a:t>
              </a:r>
              <a:endParaRPr lang="zh-CN" altLang="en-US" sz="2400" b="1" dirty="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8558237" y="1502201"/>
            <a:ext cx="3197306" cy="4320528"/>
          </a:xfrm>
          <a:prstGeom prst="roundRect">
            <a:avLst>
              <a:gd name="adj" fmla="val 9531"/>
            </a:avLst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1702" r="-51702"/>
            </a:stretch>
          </a:blipFill>
          <a:ln>
            <a:noFill/>
          </a:ln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822538" y="399698"/>
            <a:ext cx="8568372" cy="859371"/>
            <a:chOff x="1822538" y="593663"/>
            <a:chExt cx="8568372" cy="859371"/>
          </a:xfrm>
        </p:grpSpPr>
        <p:sp>
          <p:nvSpPr>
            <p:cNvPr id="20" name="矩形 19"/>
            <p:cNvSpPr/>
            <p:nvPr/>
          </p:nvSpPr>
          <p:spPr>
            <a:xfrm>
              <a:off x="1822538" y="593663"/>
              <a:ext cx="856837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利害关系人查询</a:t>
              </a:r>
              <a:r>
                <a:rPr lang="en-US" altLang="zh-CN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——</a:t>
              </a:r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“为交易安全而查”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320458" y="1009226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6036859" y="1388268"/>
              <a:ext cx="139716" cy="647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941394" y="1848823"/>
            <a:ext cx="61999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000" i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思源黑体"/>
                <a:cs typeface="Times New Roman" panose="02020603050405020304" pitchFamily="18" charset="0"/>
              </a:rPr>
              <a:t>哪些条件符合利害关系人的定义？如何界定</a:t>
            </a:r>
            <a:r>
              <a:rPr lang="zh-CN" altLang="en-US" sz="2000" i="1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思源黑体"/>
                <a:cs typeface="Times New Roman" panose="02020603050405020304" pitchFamily="18" charset="0"/>
              </a:rPr>
              <a:t>？</a:t>
            </a:r>
            <a:endParaRPr lang="zh-CN" altLang="en-US" sz="2000" i="1" kern="1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思源黑体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561783" y="1493063"/>
            <a:ext cx="6883208" cy="1598038"/>
            <a:chOff x="4829181" y="1425388"/>
            <a:chExt cx="6883208" cy="1465730"/>
          </a:xfrm>
        </p:grpSpPr>
        <p:sp>
          <p:nvSpPr>
            <p:cNvPr id="4" name="圆角矩形 3"/>
            <p:cNvSpPr/>
            <p:nvPr/>
          </p:nvSpPr>
          <p:spPr>
            <a:xfrm>
              <a:off x="4840941" y="1425388"/>
              <a:ext cx="6549615" cy="14657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190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363397" y="1452644"/>
              <a:ext cx="4563446" cy="1317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zh-CN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公安、检察、法院、监察、审计等部门</a:t>
              </a:r>
              <a:endPara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sp>
          <p:nvSpPr>
            <p:cNvPr id="6" name="矩形: 圆角 15"/>
            <p:cNvSpPr/>
            <p:nvPr/>
          </p:nvSpPr>
          <p:spPr>
            <a:xfrm>
              <a:off x="4829181" y="1425388"/>
              <a:ext cx="1385844" cy="1465729"/>
            </a:xfrm>
            <a:prstGeom prst="roundRect">
              <a:avLst>
                <a:gd name="adj" fmla="val 17155"/>
              </a:avLst>
            </a:prstGeom>
            <a:solidFill>
              <a:schemeClr val="accent2"/>
            </a:solidFill>
            <a:ln>
              <a:noFill/>
            </a:ln>
            <a:effectLst>
              <a:outerShdw blurRad="241300" dist="76200" dir="5400000" sx="99000" sy="99000" algn="t" rotWithShape="0">
                <a:schemeClr val="accent1">
                  <a:lumMod val="50000"/>
                  <a:alpha val="2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 CN Normal" panose="020B0400000000000000" charset="-122"/>
                </a:rPr>
                <a:t>查询主体</a:t>
              </a:r>
              <a:endParaRPr lang="zh-CN" altLang="en-US" sz="2800" b="1" dirty="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0991141" y="1789607"/>
              <a:ext cx="698500" cy="698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241300" dist="76200" dir="5400000" sx="99000" sy="99000" algn="t" rotWithShape="0">
                <a:schemeClr val="accent1">
                  <a:lumMod val="50000"/>
                  <a:alpha val="2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sp>
          <p:nvSpPr>
            <p:cNvPr id="8" name="1"/>
            <p:cNvSpPr/>
            <p:nvPr/>
          </p:nvSpPr>
          <p:spPr>
            <a:xfrm>
              <a:off x="10999661" y="1923096"/>
              <a:ext cx="712728" cy="504279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spcBef>
                  <a:spcPct val="0"/>
                </a:spcBef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ea"/>
                  <a:sym typeface="思源黑体 CN Normal" panose="020B0400000000000000" charset="-122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  <a:sym typeface="思源黑体 CN Normal" panose="020B0400000000000000" charset="-122"/>
              </a:endParaRPr>
            </a:p>
          </p:txBody>
        </p:sp>
      </p:grpSp>
      <p:sp>
        <p:nvSpPr>
          <p:cNvPr id="9" name="Rectangle: Rounded Corners 2"/>
          <p:cNvSpPr/>
          <p:nvPr/>
        </p:nvSpPr>
        <p:spPr>
          <a:xfrm>
            <a:off x="1011656" y="1493063"/>
            <a:ext cx="3108805" cy="4864523"/>
          </a:xfrm>
          <a:prstGeom prst="roundRect">
            <a:avLst>
              <a:gd name="adj" fmla="val 12679"/>
            </a:avLst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1645" r="-33303"/>
            </a:stretch>
          </a:blipFill>
          <a:ln>
            <a:noFill/>
          </a:ln>
          <a:effectLst>
            <a:outerShdw blurRad="241300" dist="76200" dir="5400000" sx="99000" sy="99000" algn="t" rotWithShape="0">
              <a:schemeClr val="accent1">
                <a:lumMod val="50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 dirty="0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 CN Normal" panose="020B0400000000000000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61783" y="3250426"/>
            <a:ext cx="6883208" cy="1468426"/>
            <a:chOff x="4829181" y="1376093"/>
            <a:chExt cx="6883208" cy="1515024"/>
          </a:xfrm>
        </p:grpSpPr>
        <p:sp>
          <p:nvSpPr>
            <p:cNvPr id="11" name="圆角矩形 10"/>
            <p:cNvSpPr/>
            <p:nvPr/>
          </p:nvSpPr>
          <p:spPr>
            <a:xfrm>
              <a:off x="4840941" y="1410244"/>
              <a:ext cx="6549615" cy="14657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90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204843" y="1376093"/>
              <a:ext cx="4880553" cy="1358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zh-CN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因执行公务需要，必须提供单位介绍信和工作人员工作证</a:t>
              </a:r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件</a:t>
              </a:r>
              <a:endPara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sp>
          <p:nvSpPr>
            <p:cNvPr id="13" name="矩形: 圆角 15"/>
            <p:cNvSpPr/>
            <p:nvPr/>
          </p:nvSpPr>
          <p:spPr>
            <a:xfrm>
              <a:off x="4829181" y="1425388"/>
              <a:ext cx="1385844" cy="1465729"/>
            </a:xfrm>
            <a:prstGeom prst="roundRect">
              <a:avLst>
                <a:gd name="adj" fmla="val 17155"/>
              </a:avLst>
            </a:prstGeom>
            <a:solidFill>
              <a:schemeClr val="accent1"/>
            </a:solidFill>
            <a:ln>
              <a:noFill/>
            </a:ln>
            <a:effectLst>
              <a:outerShdw blurRad="241300" dist="76200" dir="5400000" sx="99000" sy="99000" algn="t" rotWithShape="0">
                <a:schemeClr val="accent1">
                  <a:lumMod val="50000"/>
                  <a:alpha val="2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 CN Normal" panose="020B0400000000000000" charset="-122"/>
                </a:rPr>
                <a:t>查询条件</a:t>
              </a:r>
              <a:endParaRPr lang="zh-CN" altLang="en-US" sz="2800" b="1" dirty="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0991141" y="1789607"/>
              <a:ext cx="698500" cy="698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41300" dist="76200" dir="5400000" sx="99000" sy="99000" algn="t" rotWithShape="0">
                <a:schemeClr val="accent1">
                  <a:lumMod val="50000"/>
                  <a:alpha val="2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sp>
          <p:nvSpPr>
            <p:cNvPr id="15" name="1"/>
            <p:cNvSpPr/>
            <p:nvPr/>
          </p:nvSpPr>
          <p:spPr>
            <a:xfrm>
              <a:off x="10999661" y="1923096"/>
              <a:ext cx="712728" cy="504279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spcBef>
                  <a:spcPct val="0"/>
                </a:spcBef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ea"/>
                  <a:sym typeface="思源黑体 CN Normal" panose="020B0400000000000000" charset="-122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  <a:sym typeface="思源黑体 CN Normal" panose="020B0400000000000000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73543" y="5071869"/>
            <a:ext cx="6883208" cy="1517350"/>
            <a:chOff x="4829181" y="1425388"/>
            <a:chExt cx="6883208" cy="1465730"/>
          </a:xfrm>
        </p:grpSpPr>
        <p:sp>
          <p:nvSpPr>
            <p:cNvPr id="17" name="圆角矩形 16"/>
            <p:cNvSpPr/>
            <p:nvPr/>
          </p:nvSpPr>
          <p:spPr>
            <a:xfrm>
              <a:off x="4840941" y="1425388"/>
              <a:ext cx="6549615" cy="14657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190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87354" y="1721191"/>
              <a:ext cx="4563446" cy="64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zh-CN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与公务相关的必要信息</a:t>
              </a:r>
              <a:endPara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sp>
          <p:nvSpPr>
            <p:cNvPr id="19" name="矩形: 圆角 15"/>
            <p:cNvSpPr/>
            <p:nvPr/>
          </p:nvSpPr>
          <p:spPr>
            <a:xfrm>
              <a:off x="4829181" y="1425388"/>
              <a:ext cx="1385844" cy="1465729"/>
            </a:xfrm>
            <a:prstGeom prst="roundRect">
              <a:avLst>
                <a:gd name="adj" fmla="val 17155"/>
              </a:avLst>
            </a:prstGeom>
            <a:solidFill>
              <a:schemeClr val="accent2"/>
            </a:solidFill>
            <a:ln>
              <a:noFill/>
            </a:ln>
            <a:effectLst>
              <a:outerShdw blurRad="241300" dist="76200" dir="5400000" sx="99000" sy="99000" algn="t" rotWithShape="0">
                <a:schemeClr val="accent1">
                  <a:lumMod val="50000"/>
                  <a:alpha val="2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ea typeface="思源黑体" panose="020B0500000000000000" pitchFamily="34" charset="-122"/>
                  <a:sym typeface="思源黑体 CN Normal" panose="020B0400000000000000" charset="-122"/>
                </a:rPr>
                <a:t>查询范围</a:t>
              </a:r>
              <a:endParaRPr lang="zh-CN" altLang="en-US" sz="2800" b="1" dirty="0">
                <a:solidFill>
                  <a:schemeClr val="bg1"/>
                </a:solidFill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0991141" y="1789607"/>
              <a:ext cx="698500" cy="698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241300" dist="76200" dir="5400000" sx="99000" sy="99000" algn="t" rotWithShape="0">
                <a:schemeClr val="accent1">
                  <a:lumMod val="50000"/>
                  <a:alpha val="2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sp>
          <p:nvSpPr>
            <p:cNvPr id="21" name="1"/>
            <p:cNvSpPr/>
            <p:nvPr/>
          </p:nvSpPr>
          <p:spPr>
            <a:xfrm>
              <a:off x="10999661" y="1923096"/>
              <a:ext cx="712728" cy="504279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spcBef>
                  <a:spcPct val="0"/>
                </a:spcBef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ea"/>
                  <a:sym typeface="思源黑体 CN Normal" panose="020B0400000000000000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  <a:sym typeface="思源黑体 CN Normal" panose="020B0400000000000000" charset="-122"/>
              </a:endParaRPr>
            </a:p>
          </p:txBody>
        </p:sp>
      </p:grpSp>
      <p:sp>
        <p:nvSpPr>
          <p:cNvPr id="22" name="Rectangle: Rounded Corners 2"/>
          <p:cNvSpPr/>
          <p:nvPr/>
        </p:nvSpPr>
        <p:spPr>
          <a:xfrm>
            <a:off x="1011656" y="1493063"/>
            <a:ext cx="3108805" cy="4864523"/>
          </a:xfrm>
          <a:prstGeom prst="roundRect">
            <a:avLst>
              <a:gd name="adj" fmla="val 12679"/>
            </a:avLst>
          </a:pr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 dirty="0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思源黑体 CN Normal" panose="020B0400000000000000" charset="-122"/>
            </a:endParaRPr>
          </a:p>
        </p:txBody>
      </p:sp>
      <p:sp>
        <p:nvSpPr>
          <p:cNvPr id="23" name="Rectangle 27"/>
          <p:cNvSpPr/>
          <p:nvPr/>
        </p:nvSpPr>
        <p:spPr>
          <a:xfrm>
            <a:off x="1310453" y="3643223"/>
            <a:ext cx="2568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zh-CN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国家机关</a:t>
            </a:r>
            <a:endParaRPr lang="en-US" altLang="zh-CN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zh-CN" altLang="zh-CN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可以查什么？</a:t>
            </a:r>
            <a:endParaRPr lang="zh-CN" altLang="zh-CN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831778" y="1933722"/>
            <a:ext cx="1368622" cy="13498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Shape 4809"/>
          <p:cNvSpPr/>
          <p:nvPr/>
        </p:nvSpPr>
        <p:spPr>
          <a:xfrm>
            <a:off x="2133184" y="2310027"/>
            <a:ext cx="811960" cy="6643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13333"/>
                </a:moveTo>
                <a:lnTo>
                  <a:pt x="5455" y="113333"/>
                </a:lnTo>
                <a:lnTo>
                  <a:pt x="5455" y="73333"/>
                </a:lnTo>
                <a:lnTo>
                  <a:pt x="38372" y="73333"/>
                </a:lnTo>
                <a:cubicBezTo>
                  <a:pt x="39716" y="86483"/>
                  <a:pt x="48877" y="96666"/>
                  <a:pt x="60000" y="96666"/>
                </a:cubicBezTo>
                <a:cubicBezTo>
                  <a:pt x="71122" y="96666"/>
                  <a:pt x="80283" y="86483"/>
                  <a:pt x="81627" y="73333"/>
                </a:cubicBezTo>
                <a:lnTo>
                  <a:pt x="114544" y="73333"/>
                </a:lnTo>
                <a:cubicBezTo>
                  <a:pt x="114544" y="73333"/>
                  <a:pt x="114544" y="113333"/>
                  <a:pt x="114544" y="113333"/>
                </a:cubicBezTo>
                <a:close/>
                <a:moveTo>
                  <a:pt x="31683" y="6666"/>
                </a:moveTo>
                <a:lnTo>
                  <a:pt x="88316" y="6666"/>
                </a:lnTo>
                <a:lnTo>
                  <a:pt x="112861" y="66666"/>
                </a:lnTo>
                <a:lnTo>
                  <a:pt x="79088" y="66666"/>
                </a:lnTo>
                <a:cubicBezTo>
                  <a:pt x="77588" y="66666"/>
                  <a:pt x="76361" y="68161"/>
                  <a:pt x="76361" y="70000"/>
                </a:cubicBezTo>
                <a:cubicBezTo>
                  <a:pt x="76361" y="81044"/>
                  <a:pt x="69038" y="90000"/>
                  <a:pt x="60000" y="90000"/>
                </a:cubicBezTo>
                <a:cubicBezTo>
                  <a:pt x="50961" y="90000"/>
                  <a:pt x="43638" y="81044"/>
                  <a:pt x="43638" y="70000"/>
                </a:cubicBezTo>
                <a:cubicBezTo>
                  <a:pt x="43638" y="68161"/>
                  <a:pt x="42411" y="66666"/>
                  <a:pt x="40911" y="66666"/>
                </a:cubicBezTo>
                <a:lnTo>
                  <a:pt x="7138" y="66666"/>
                </a:lnTo>
                <a:cubicBezTo>
                  <a:pt x="7138" y="66666"/>
                  <a:pt x="31683" y="6666"/>
                  <a:pt x="31683" y="6666"/>
                </a:cubicBezTo>
                <a:close/>
                <a:moveTo>
                  <a:pt x="119683" y="68522"/>
                </a:moveTo>
                <a:lnTo>
                  <a:pt x="119711" y="68511"/>
                </a:lnTo>
                <a:lnTo>
                  <a:pt x="92438" y="1844"/>
                </a:lnTo>
                <a:lnTo>
                  <a:pt x="92411" y="1861"/>
                </a:lnTo>
                <a:cubicBezTo>
                  <a:pt x="91966" y="766"/>
                  <a:pt x="91066" y="0"/>
                  <a:pt x="90000" y="0"/>
                </a:cubicBezTo>
                <a:lnTo>
                  <a:pt x="30000" y="0"/>
                </a:lnTo>
                <a:cubicBezTo>
                  <a:pt x="28933" y="0"/>
                  <a:pt x="28033" y="766"/>
                  <a:pt x="27588" y="1861"/>
                </a:cubicBezTo>
                <a:lnTo>
                  <a:pt x="27561" y="1844"/>
                </a:lnTo>
                <a:lnTo>
                  <a:pt x="288" y="68511"/>
                </a:lnTo>
                <a:lnTo>
                  <a:pt x="316" y="68522"/>
                </a:lnTo>
                <a:cubicBezTo>
                  <a:pt x="127" y="68977"/>
                  <a:pt x="0" y="69461"/>
                  <a:pt x="0" y="70000"/>
                </a:cubicBezTo>
                <a:lnTo>
                  <a:pt x="0" y="116666"/>
                </a:lnTo>
                <a:cubicBezTo>
                  <a:pt x="0" y="118511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8511"/>
                  <a:pt x="120000" y="116666"/>
                </a:cubicBezTo>
                <a:lnTo>
                  <a:pt x="120000" y="70000"/>
                </a:lnTo>
                <a:cubicBezTo>
                  <a:pt x="120000" y="69461"/>
                  <a:pt x="119872" y="68977"/>
                  <a:pt x="119683" y="68522"/>
                </a:cubicBezTo>
                <a:moveTo>
                  <a:pt x="92727" y="50000"/>
                </a:moveTo>
                <a:cubicBezTo>
                  <a:pt x="92727" y="48161"/>
                  <a:pt x="91505" y="46666"/>
                  <a:pt x="90000" y="46666"/>
                </a:cubicBezTo>
                <a:lnTo>
                  <a:pt x="30000" y="46666"/>
                </a:lnTo>
                <a:cubicBezTo>
                  <a:pt x="28494" y="46666"/>
                  <a:pt x="27272" y="48161"/>
                  <a:pt x="27272" y="50000"/>
                </a:cubicBezTo>
                <a:cubicBezTo>
                  <a:pt x="27272" y="51844"/>
                  <a:pt x="28494" y="53333"/>
                  <a:pt x="30000" y="53333"/>
                </a:cubicBezTo>
                <a:lnTo>
                  <a:pt x="90000" y="53333"/>
                </a:lnTo>
                <a:cubicBezTo>
                  <a:pt x="91505" y="53333"/>
                  <a:pt x="92727" y="51844"/>
                  <a:pt x="92727" y="50000"/>
                </a:cubicBezTo>
                <a:moveTo>
                  <a:pt x="35455" y="40000"/>
                </a:moveTo>
                <a:lnTo>
                  <a:pt x="84544" y="40000"/>
                </a:lnTo>
                <a:cubicBezTo>
                  <a:pt x="86050" y="40000"/>
                  <a:pt x="87272" y="38511"/>
                  <a:pt x="87272" y="36666"/>
                </a:cubicBezTo>
                <a:cubicBezTo>
                  <a:pt x="87272" y="34827"/>
                  <a:pt x="86050" y="33333"/>
                  <a:pt x="84544" y="33333"/>
                </a:cubicBezTo>
                <a:lnTo>
                  <a:pt x="35455" y="33333"/>
                </a:lnTo>
                <a:cubicBezTo>
                  <a:pt x="33950" y="33333"/>
                  <a:pt x="32727" y="34827"/>
                  <a:pt x="32727" y="36666"/>
                </a:cubicBezTo>
                <a:cubicBezTo>
                  <a:pt x="32727" y="38511"/>
                  <a:pt x="33950" y="40000"/>
                  <a:pt x="35455" y="40000"/>
                </a:cubicBezTo>
                <a:moveTo>
                  <a:pt x="40911" y="26666"/>
                </a:moveTo>
                <a:lnTo>
                  <a:pt x="79088" y="26666"/>
                </a:lnTo>
                <a:cubicBezTo>
                  <a:pt x="80594" y="26666"/>
                  <a:pt x="81816" y="25177"/>
                  <a:pt x="81816" y="23333"/>
                </a:cubicBezTo>
                <a:cubicBezTo>
                  <a:pt x="81816" y="21494"/>
                  <a:pt x="80594" y="20000"/>
                  <a:pt x="79088" y="20000"/>
                </a:cubicBezTo>
                <a:lnTo>
                  <a:pt x="40911" y="20000"/>
                </a:lnTo>
                <a:cubicBezTo>
                  <a:pt x="39405" y="20000"/>
                  <a:pt x="38183" y="21494"/>
                  <a:pt x="38183" y="23333"/>
                </a:cubicBezTo>
                <a:cubicBezTo>
                  <a:pt x="38183" y="25177"/>
                  <a:pt x="39405" y="26666"/>
                  <a:pt x="40911" y="2666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9038" tIns="19038" rIns="19038" bIns="1903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sz="1500" dirty="0">
              <a:solidFill>
                <a:schemeClr val="dk1"/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Lato"/>
              <a:sym typeface="思源黑体 CN Normal" panose="020B0400000000000000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431473" y="399698"/>
            <a:ext cx="9461445" cy="859371"/>
            <a:chOff x="2431473" y="593663"/>
            <a:chExt cx="9461445" cy="859371"/>
          </a:xfrm>
        </p:grpSpPr>
        <p:sp>
          <p:nvSpPr>
            <p:cNvPr id="28" name="矩形 27"/>
            <p:cNvSpPr/>
            <p:nvPr/>
          </p:nvSpPr>
          <p:spPr>
            <a:xfrm>
              <a:off x="2431473" y="593663"/>
              <a:ext cx="946144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思源黑体" panose="020B0500000000000000" pitchFamily="34" charset="-122"/>
                </a:rPr>
                <a:t>国家机关查询——</a:t>
              </a:r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思源黑体" panose="020B0500000000000000" pitchFamily="34" charset="-122"/>
                </a:rPr>
                <a:t>“</a:t>
              </a:r>
              <a:r>
                <a:rPr lang="zh-CN" altLang="zh-CN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思源黑体" panose="020B0500000000000000" pitchFamily="34" charset="-122"/>
                </a:rPr>
                <a:t>因执行公务而查</a:t>
              </a:r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思源黑体" panose="020B0500000000000000" pitchFamily="34" charset="-122"/>
                </a:rPr>
                <a:t>”</a:t>
              </a:r>
              <a:endParaRPr lang="zh-CN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ea typeface="思源黑体" panose="020B0500000000000000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320458" y="1009226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flipV="1">
              <a:off x="6036859" y="1388268"/>
              <a:ext cx="139716" cy="647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 animBg="1"/>
      <p:bldP spid="23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flipH="1" flipV="1">
            <a:off x="-1" y="-1"/>
            <a:ext cx="5257518" cy="5301638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H="1" flipV="1">
            <a:off x="0" y="-3"/>
            <a:ext cx="2844027" cy="2867893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700000">
            <a:off x="1833621" y="346762"/>
            <a:ext cx="660433" cy="6604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flipH="1" flipV="1">
            <a:off x="1126506" y="3206119"/>
            <a:ext cx="1818807" cy="183407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71820" y="2624156"/>
            <a:ext cx="7448234" cy="110799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查询程序与材料</a:t>
            </a:r>
            <a:endParaRPr lang="en-GB" altLang="zh-CN" sz="66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"/>
              <a:ea typeface="方正粗黑宋简体" panose="02000000000000000000" pitchFamily="2" charset="-122"/>
            </a:endParaRPr>
          </a:p>
        </p:txBody>
      </p:sp>
      <p:sp>
        <p:nvSpPr>
          <p:cNvPr id="17" name="TextBox 30"/>
          <p:cNvSpPr txBox="1"/>
          <p:nvPr/>
        </p:nvSpPr>
        <p:spPr>
          <a:xfrm>
            <a:off x="7931301" y="931385"/>
            <a:ext cx="32077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228600"/>
            <a:r>
              <a:rPr lang="en-US" altLang="zh-CN" sz="8000" dirty="0">
                <a:solidFill>
                  <a:schemeClr val="accent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04</a:t>
            </a:r>
            <a:endParaRPr lang="zh-CN" altLang="en-US" sz="8000" dirty="0">
              <a:solidFill>
                <a:schemeClr val="accent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8845772" y="1593104"/>
            <a:ext cx="91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228600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PART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10574170" y="5259066"/>
            <a:ext cx="1617830" cy="1631406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11002670" y="5265236"/>
            <a:ext cx="816536" cy="823388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624445" y="54356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7" grpId="0"/>
      <p:bldP spid="18" grpId="0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320458" y="399698"/>
            <a:ext cx="6661742" cy="859371"/>
            <a:chOff x="3320458" y="593663"/>
            <a:chExt cx="6661742" cy="859371"/>
          </a:xfrm>
        </p:grpSpPr>
        <p:sp>
          <p:nvSpPr>
            <p:cNvPr id="4" name="矩形 3"/>
            <p:cNvSpPr/>
            <p:nvPr/>
          </p:nvSpPr>
          <p:spPr>
            <a:xfrm>
              <a:off x="3595468" y="593663"/>
              <a:ext cx="6386732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              通用查询流程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320458" y="1009226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6036859" y="1388268"/>
              <a:ext cx="139716" cy="647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椭圆 6"/>
          <p:cNvSpPr/>
          <p:nvPr/>
        </p:nvSpPr>
        <p:spPr>
          <a:xfrm>
            <a:off x="1280827" y="2366267"/>
            <a:ext cx="3311236" cy="331123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>
            <a:outerShdw blurRad="190500" dist="63500" dir="2700000" algn="tl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123324" y="2143159"/>
            <a:ext cx="831588" cy="831588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190500" dist="63500" dir="2700000" algn="tl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04539" y="3606091"/>
            <a:ext cx="831588" cy="831588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190500" dist="63500" dir="2700000" algn="tl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123324" y="5024660"/>
            <a:ext cx="831588" cy="831588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190500" dist="63500" dir="2700000" algn="tl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03857" y="3118958"/>
            <a:ext cx="1865175" cy="1805853"/>
          </a:xfrm>
          <a:prstGeom prst="ellipse">
            <a:avLst/>
          </a:prstGeom>
          <a:solidFill>
            <a:schemeClr val="accent1"/>
          </a:solidFill>
          <a:ln w="28575">
            <a:noFill/>
          </a:ln>
          <a:effectLst>
            <a:outerShdw blurRad="190500" dist="63500" dir="2700000" algn="tl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Bullet1"/>
          <p:cNvSpPr txBox="1"/>
          <p:nvPr/>
        </p:nvSpPr>
        <p:spPr>
          <a:xfrm flipH="1">
            <a:off x="2082419" y="3457358"/>
            <a:ext cx="1983824" cy="1154162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30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Bold"/>
                <a:ea typeface="思源黑体 CN Bold"/>
              </a:defRPr>
            </a:lvl1pPr>
          </a:lstStyle>
          <a:p>
            <a:pPr algn="ctr"/>
            <a:r>
              <a:rPr lang="zh-CN" altLang="en-US" sz="3600" b="1" spc="0" dirty="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怎么查？带什么？</a:t>
            </a:r>
            <a:endParaRPr lang="zh-CN" altLang="en-US" sz="3600" b="1" spc="0" dirty="0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322077" y="2393976"/>
            <a:ext cx="363270" cy="369682"/>
            <a:chOff x="3396350" y="2587377"/>
            <a:chExt cx="451688" cy="459660"/>
          </a:xfrm>
          <a:solidFill>
            <a:schemeClr val="bg1"/>
          </a:solidFill>
        </p:grpSpPr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3737773" y="2782666"/>
              <a:ext cx="110265" cy="87680"/>
            </a:xfrm>
            <a:custGeom>
              <a:avLst/>
              <a:gdLst>
                <a:gd name="T0" fmla="*/ 0 w 46"/>
                <a:gd name="T1" fmla="*/ 37 h 37"/>
                <a:gd name="T2" fmla="*/ 46 w 46"/>
                <a:gd name="T3" fmla="*/ 37 h 37"/>
                <a:gd name="T4" fmla="*/ 46 w 46"/>
                <a:gd name="T5" fmla="*/ 0 h 37"/>
                <a:gd name="T6" fmla="*/ 0 w 46"/>
                <a:gd name="T7" fmla="*/ 0 h 37"/>
                <a:gd name="T8" fmla="*/ 0 w 46"/>
                <a:gd name="T9" fmla="*/ 37 h 37"/>
                <a:gd name="T10" fmla="*/ 21 w 46"/>
                <a:gd name="T11" fmla="*/ 12 h 37"/>
                <a:gd name="T12" fmla="*/ 27 w 46"/>
                <a:gd name="T13" fmla="*/ 19 h 37"/>
                <a:gd name="T14" fmla="*/ 21 w 46"/>
                <a:gd name="T15" fmla="*/ 26 h 37"/>
                <a:gd name="T16" fmla="*/ 15 w 46"/>
                <a:gd name="T17" fmla="*/ 19 h 37"/>
                <a:gd name="T18" fmla="*/ 21 w 46"/>
                <a:gd name="T1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37">
                  <a:moveTo>
                    <a:pt x="0" y="37"/>
                  </a:moveTo>
                  <a:cubicBezTo>
                    <a:pt x="46" y="37"/>
                    <a:pt x="46" y="37"/>
                    <a:pt x="46" y="37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"/>
                  </a:lnTo>
                  <a:close/>
                  <a:moveTo>
                    <a:pt x="21" y="12"/>
                  </a:moveTo>
                  <a:cubicBezTo>
                    <a:pt x="24" y="12"/>
                    <a:pt x="27" y="15"/>
                    <a:pt x="27" y="19"/>
                  </a:cubicBezTo>
                  <a:cubicBezTo>
                    <a:pt x="27" y="23"/>
                    <a:pt x="24" y="26"/>
                    <a:pt x="21" y="26"/>
                  </a:cubicBezTo>
                  <a:cubicBezTo>
                    <a:pt x="17" y="26"/>
                    <a:pt x="15" y="23"/>
                    <a:pt x="15" y="19"/>
                  </a:cubicBezTo>
                  <a:cubicBezTo>
                    <a:pt x="15" y="15"/>
                    <a:pt x="17" y="12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3462774" y="2587377"/>
              <a:ext cx="385264" cy="390578"/>
            </a:xfrm>
            <a:custGeom>
              <a:avLst/>
              <a:gdLst>
                <a:gd name="T0" fmla="*/ 113 w 162"/>
                <a:gd name="T1" fmla="*/ 76 h 164"/>
                <a:gd name="T2" fmla="*/ 162 w 162"/>
                <a:gd name="T3" fmla="*/ 76 h 164"/>
                <a:gd name="T4" fmla="*/ 162 w 162"/>
                <a:gd name="T5" fmla="*/ 48 h 164"/>
                <a:gd name="T6" fmla="*/ 151 w 162"/>
                <a:gd name="T7" fmla="*/ 36 h 164"/>
                <a:gd name="T8" fmla="*/ 141 w 162"/>
                <a:gd name="T9" fmla="*/ 36 h 164"/>
                <a:gd name="T10" fmla="*/ 137 w 162"/>
                <a:gd name="T11" fmla="*/ 13 h 164"/>
                <a:gd name="T12" fmla="*/ 130 w 162"/>
                <a:gd name="T13" fmla="*/ 2 h 164"/>
                <a:gd name="T14" fmla="*/ 121 w 162"/>
                <a:gd name="T15" fmla="*/ 1 h 164"/>
                <a:gd name="T16" fmla="*/ 9 w 162"/>
                <a:gd name="T17" fmla="*/ 36 h 164"/>
                <a:gd name="T18" fmla="*/ 2 w 162"/>
                <a:gd name="T19" fmla="*/ 42 h 164"/>
                <a:gd name="T20" fmla="*/ 2 w 162"/>
                <a:gd name="T21" fmla="*/ 42 h 164"/>
                <a:gd name="T22" fmla="*/ 0 w 162"/>
                <a:gd name="T23" fmla="*/ 48 h 164"/>
                <a:gd name="T24" fmla="*/ 0 w 162"/>
                <a:gd name="T25" fmla="*/ 105 h 164"/>
                <a:gd name="T26" fmla="*/ 15 w 162"/>
                <a:gd name="T27" fmla="*/ 103 h 164"/>
                <a:gd name="T28" fmla="*/ 65 w 162"/>
                <a:gd name="T29" fmla="*/ 152 h 164"/>
                <a:gd name="T30" fmla="*/ 63 w 162"/>
                <a:gd name="T31" fmla="*/ 164 h 164"/>
                <a:gd name="T32" fmla="*/ 151 w 162"/>
                <a:gd name="T33" fmla="*/ 164 h 164"/>
                <a:gd name="T34" fmla="*/ 162 w 162"/>
                <a:gd name="T35" fmla="*/ 152 h 164"/>
                <a:gd name="T36" fmla="*/ 162 w 162"/>
                <a:gd name="T37" fmla="*/ 126 h 164"/>
                <a:gd name="T38" fmla="*/ 113 w 162"/>
                <a:gd name="T39" fmla="*/ 126 h 164"/>
                <a:gd name="T40" fmla="*/ 109 w 162"/>
                <a:gd name="T41" fmla="*/ 123 h 164"/>
                <a:gd name="T42" fmla="*/ 109 w 162"/>
                <a:gd name="T43" fmla="*/ 79 h 164"/>
                <a:gd name="T44" fmla="*/ 113 w 162"/>
                <a:gd name="T45" fmla="*/ 76 h 164"/>
                <a:gd name="T46" fmla="*/ 30 w 162"/>
                <a:gd name="T47" fmla="*/ 36 h 164"/>
                <a:gd name="T48" fmla="*/ 123 w 162"/>
                <a:gd name="T49" fmla="*/ 8 h 164"/>
                <a:gd name="T50" fmla="*/ 127 w 162"/>
                <a:gd name="T51" fmla="*/ 8 h 164"/>
                <a:gd name="T52" fmla="*/ 130 w 162"/>
                <a:gd name="T53" fmla="*/ 14 h 164"/>
                <a:gd name="T54" fmla="*/ 134 w 162"/>
                <a:gd name="T55" fmla="*/ 36 h 164"/>
                <a:gd name="T56" fmla="*/ 30 w 162"/>
                <a:gd name="T57" fmla="*/ 3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2" h="164">
                  <a:moveTo>
                    <a:pt x="113" y="76"/>
                  </a:moveTo>
                  <a:cubicBezTo>
                    <a:pt x="162" y="76"/>
                    <a:pt x="162" y="76"/>
                    <a:pt x="162" y="7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2" y="42"/>
                    <a:pt x="157" y="36"/>
                    <a:pt x="151" y="36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8"/>
                    <a:pt x="134" y="4"/>
                    <a:pt x="130" y="2"/>
                  </a:cubicBezTo>
                  <a:cubicBezTo>
                    <a:pt x="127" y="1"/>
                    <a:pt x="124" y="0"/>
                    <a:pt x="121" y="1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6" y="37"/>
                    <a:pt x="4" y="39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4"/>
                    <a:pt x="0" y="46"/>
                    <a:pt x="0" y="48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5" y="103"/>
                    <a:pt x="10" y="103"/>
                    <a:pt x="15" y="103"/>
                  </a:cubicBezTo>
                  <a:cubicBezTo>
                    <a:pt x="42" y="103"/>
                    <a:pt x="65" y="125"/>
                    <a:pt x="65" y="152"/>
                  </a:cubicBezTo>
                  <a:cubicBezTo>
                    <a:pt x="65" y="156"/>
                    <a:pt x="64" y="160"/>
                    <a:pt x="63" y="164"/>
                  </a:cubicBezTo>
                  <a:cubicBezTo>
                    <a:pt x="151" y="164"/>
                    <a:pt x="151" y="164"/>
                    <a:pt x="151" y="164"/>
                  </a:cubicBezTo>
                  <a:cubicBezTo>
                    <a:pt x="157" y="164"/>
                    <a:pt x="162" y="159"/>
                    <a:pt x="162" y="152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1" y="126"/>
                    <a:pt x="109" y="124"/>
                    <a:pt x="109" y="123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7"/>
                    <a:pt x="111" y="76"/>
                    <a:pt x="113" y="76"/>
                  </a:cubicBezTo>
                  <a:close/>
                  <a:moveTo>
                    <a:pt x="30" y="36"/>
                  </a:moveTo>
                  <a:cubicBezTo>
                    <a:pt x="123" y="8"/>
                    <a:pt x="123" y="8"/>
                    <a:pt x="123" y="8"/>
                  </a:cubicBezTo>
                  <a:cubicBezTo>
                    <a:pt x="124" y="7"/>
                    <a:pt x="125" y="7"/>
                    <a:pt x="127" y="8"/>
                  </a:cubicBezTo>
                  <a:cubicBezTo>
                    <a:pt x="128" y="9"/>
                    <a:pt x="130" y="11"/>
                    <a:pt x="130" y="14"/>
                  </a:cubicBezTo>
                  <a:cubicBezTo>
                    <a:pt x="134" y="36"/>
                    <a:pt x="134" y="36"/>
                    <a:pt x="134" y="36"/>
                  </a:cubicBezTo>
                  <a:lnTo>
                    <a:pt x="30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3"/>
            <p:cNvSpPr>
              <a:spLocks noEditPoints="1"/>
            </p:cNvSpPr>
            <p:nvPr/>
          </p:nvSpPr>
          <p:spPr bwMode="auto">
            <a:xfrm>
              <a:off x="3396350" y="2851748"/>
              <a:ext cx="201932" cy="195289"/>
            </a:xfrm>
            <a:custGeom>
              <a:avLst/>
              <a:gdLst>
                <a:gd name="T0" fmla="*/ 43 w 85"/>
                <a:gd name="T1" fmla="*/ 0 h 82"/>
                <a:gd name="T2" fmla="*/ 0 w 85"/>
                <a:gd name="T3" fmla="*/ 41 h 82"/>
                <a:gd name="T4" fmla="*/ 43 w 85"/>
                <a:gd name="T5" fmla="*/ 82 h 82"/>
                <a:gd name="T6" fmla="*/ 82 w 85"/>
                <a:gd name="T7" fmla="*/ 55 h 82"/>
                <a:gd name="T8" fmla="*/ 85 w 85"/>
                <a:gd name="T9" fmla="*/ 41 h 82"/>
                <a:gd name="T10" fmla="*/ 43 w 85"/>
                <a:gd name="T11" fmla="*/ 0 h 82"/>
                <a:gd name="T12" fmla="*/ 57 w 85"/>
                <a:gd name="T13" fmla="*/ 49 h 82"/>
                <a:gd name="T14" fmla="*/ 57 w 85"/>
                <a:gd name="T15" fmla="*/ 55 h 82"/>
                <a:gd name="T16" fmla="*/ 54 w 85"/>
                <a:gd name="T17" fmla="*/ 56 h 82"/>
                <a:gd name="T18" fmla="*/ 51 w 85"/>
                <a:gd name="T19" fmla="*/ 55 h 82"/>
                <a:gd name="T20" fmla="*/ 43 w 85"/>
                <a:gd name="T21" fmla="*/ 46 h 82"/>
                <a:gd name="T22" fmla="*/ 34 w 85"/>
                <a:gd name="T23" fmla="*/ 55 h 82"/>
                <a:gd name="T24" fmla="*/ 31 w 85"/>
                <a:gd name="T25" fmla="*/ 56 h 82"/>
                <a:gd name="T26" fmla="*/ 28 w 85"/>
                <a:gd name="T27" fmla="*/ 55 h 82"/>
                <a:gd name="T28" fmla="*/ 28 w 85"/>
                <a:gd name="T29" fmla="*/ 49 h 82"/>
                <a:gd name="T30" fmla="*/ 37 w 85"/>
                <a:gd name="T31" fmla="*/ 41 h 82"/>
                <a:gd name="T32" fmla="*/ 28 w 85"/>
                <a:gd name="T33" fmla="*/ 32 h 82"/>
                <a:gd name="T34" fmla="*/ 28 w 85"/>
                <a:gd name="T35" fmla="*/ 26 h 82"/>
                <a:gd name="T36" fmla="*/ 34 w 85"/>
                <a:gd name="T37" fmla="*/ 26 h 82"/>
                <a:gd name="T38" fmla="*/ 43 w 85"/>
                <a:gd name="T39" fmla="*/ 35 h 82"/>
                <a:gd name="T40" fmla="*/ 51 w 85"/>
                <a:gd name="T41" fmla="*/ 26 h 82"/>
                <a:gd name="T42" fmla="*/ 57 w 85"/>
                <a:gd name="T43" fmla="*/ 26 h 82"/>
                <a:gd name="T44" fmla="*/ 57 w 85"/>
                <a:gd name="T45" fmla="*/ 32 h 82"/>
                <a:gd name="T46" fmla="*/ 48 w 85"/>
                <a:gd name="T47" fmla="*/ 41 h 82"/>
                <a:gd name="T48" fmla="*/ 57 w 85"/>
                <a:gd name="T49" fmla="*/ 4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" h="82">
                  <a:moveTo>
                    <a:pt x="43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3" y="82"/>
                  </a:cubicBezTo>
                  <a:cubicBezTo>
                    <a:pt x="60" y="82"/>
                    <a:pt x="76" y="71"/>
                    <a:pt x="82" y="55"/>
                  </a:cubicBezTo>
                  <a:cubicBezTo>
                    <a:pt x="84" y="50"/>
                    <a:pt x="85" y="46"/>
                    <a:pt x="85" y="41"/>
                  </a:cubicBezTo>
                  <a:cubicBezTo>
                    <a:pt x="85" y="18"/>
                    <a:pt x="66" y="0"/>
                    <a:pt x="43" y="0"/>
                  </a:cubicBezTo>
                  <a:close/>
                  <a:moveTo>
                    <a:pt x="57" y="49"/>
                  </a:moveTo>
                  <a:cubicBezTo>
                    <a:pt x="59" y="51"/>
                    <a:pt x="59" y="53"/>
                    <a:pt x="57" y="55"/>
                  </a:cubicBezTo>
                  <a:cubicBezTo>
                    <a:pt x="56" y="56"/>
                    <a:pt x="55" y="56"/>
                    <a:pt x="54" y="56"/>
                  </a:cubicBezTo>
                  <a:cubicBezTo>
                    <a:pt x="53" y="56"/>
                    <a:pt x="52" y="56"/>
                    <a:pt x="51" y="55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3" y="56"/>
                    <a:pt x="32" y="56"/>
                    <a:pt x="31" y="56"/>
                  </a:cubicBezTo>
                  <a:cubicBezTo>
                    <a:pt x="30" y="56"/>
                    <a:pt x="29" y="56"/>
                    <a:pt x="28" y="55"/>
                  </a:cubicBezTo>
                  <a:cubicBezTo>
                    <a:pt x="27" y="53"/>
                    <a:pt x="27" y="51"/>
                    <a:pt x="28" y="49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0"/>
                    <a:pt x="27" y="28"/>
                    <a:pt x="28" y="26"/>
                  </a:cubicBezTo>
                  <a:cubicBezTo>
                    <a:pt x="30" y="25"/>
                    <a:pt x="32" y="25"/>
                    <a:pt x="34" y="2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3" y="25"/>
                    <a:pt x="55" y="25"/>
                    <a:pt x="57" y="26"/>
                  </a:cubicBezTo>
                  <a:cubicBezTo>
                    <a:pt x="59" y="28"/>
                    <a:pt x="59" y="30"/>
                    <a:pt x="57" y="32"/>
                  </a:cubicBezTo>
                  <a:cubicBezTo>
                    <a:pt x="48" y="41"/>
                    <a:pt x="48" y="41"/>
                    <a:pt x="48" y="41"/>
                  </a:cubicBezTo>
                  <a:lnTo>
                    <a:pt x="57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15522" y="3876413"/>
            <a:ext cx="413734" cy="321124"/>
            <a:chOff x="7352609" y="4431329"/>
            <a:chExt cx="457003" cy="354709"/>
          </a:xfrm>
          <a:solidFill>
            <a:schemeClr val="bg1"/>
          </a:solidFill>
        </p:grpSpPr>
        <p:sp>
          <p:nvSpPr>
            <p:cNvPr id="18" name="Freeform 146"/>
            <p:cNvSpPr/>
            <p:nvPr/>
          </p:nvSpPr>
          <p:spPr bwMode="auto">
            <a:xfrm>
              <a:off x="7744516" y="4452586"/>
              <a:ext cx="65096" cy="77053"/>
            </a:xfrm>
            <a:custGeom>
              <a:avLst/>
              <a:gdLst>
                <a:gd name="T0" fmla="*/ 15 w 27"/>
                <a:gd name="T1" fmla="*/ 0 h 32"/>
                <a:gd name="T2" fmla="*/ 4 w 27"/>
                <a:gd name="T3" fmla="*/ 12 h 32"/>
                <a:gd name="T4" fmla="*/ 4 w 27"/>
                <a:gd name="T5" fmla="*/ 16 h 32"/>
                <a:gd name="T6" fmla="*/ 0 w 27"/>
                <a:gd name="T7" fmla="*/ 21 h 32"/>
                <a:gd name="T8" fmla="*/ 0 w 27"/>
                <a:gd name="T9" fmla="*/ 32 h 32"/>
                <a:gd name="T10" fmla="*/ 10 w 27"/>
                <a:gd name="T11" fmla="*/ 22 h 32"/>
                <a:gd name="T12" fmla="*/ 15 w 27"/>
                <a:gd name="T13" fmla="*/ 24 h 32"/>
                <a:gd name="T14" fmla="*/ 27 w 27"/>
                <a:gd name="T15" fmla="*/ 12 h 32"/>
                <a:gd name="T16" fmla="*/ 15 w 27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2">
                  <a:moveTo>
                    <a:pt x="15" y="0"/>
                  </a:moveTo>
                  <a:cubicBezTo>
                    <a:pt x="9" y="0"/>
                    <a:pt x="4" y="5"/>
                    <a:pt x="4" y="12"/>
                  </a:cubicBezTo>
                  <a:cubicBezTo>
                    <a:pt x="4" y="13"/>
                    <a:pt x="4" y="15"/>
                    <a:pt x="4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3" y="24"/>
                    <a:pt x="15" y="24"/>
                  </a:cubicBezTo>
                  <a:cubicBezTo>
                    <a:pt x="22" y="24"/>
                    <a:pt x="27" y="18"/>
                    <a:pt x="27" y="12"/>
                  </a:cubicBezTo>
                  <a:cubicBezTo>
                    <a:pt x="27" y="5"/>
                    <a:pt x="22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47"/>
            <p:cNvSpPr/>
            <p:nvPr/>
          </p:nvSpPr>
          <p:spPr bwMode="auto">
            <a:xfrm>
              <a:off x="7381837" y="4431329"/>
              <a:ext cx="361351" cy="249757"/>
            </a:xfrm>
            <a:custGeom>
              <a:avLst/>
              <a:gdLst>
                <a:gd name="T0" fmla="*/ 1 w 152"/>
                <a:gd name="T1" fmla="*/ 105 h 105"/>
                <a:gd name="T2" fmla="*/ 151 w 152"/>
                <a:gd name="T3" fmla="*/ 105 h 105"/>
                <a:gd name="T4" fmla="*/ 152 w 152"/>
                <a:gd name="T5" fmla="*/ 104 h 105"/>
                <a:gd name="T6" fmla="*/ 152 w 152"/>
                <a:gd name="T7" fmla="*/ 41 h 105"/>
                <a:gd name="T8" fmla="*/ 132 w 152"/>
                <a:gd name="T9" fmla="*/ 62 h 105"/>
                <a:gd name="T10" fmla="*/ 132 w 152"/>
                <a:gd name="T11" fmla="*/ 64 h 105"/>
                <a:gd name="T12" fmla="*/ 120 w 152"/>
                <a:gd name="T13" fmla="*/ 76 h 105"/>
                <a:gd name="T14" fmla="*/ 109 w 152"/>
                <a:gd name="T15" fmla="*/ 64 h 105"/>
                <a:gd name="T16" fmla="*/ 109 w 152"/>
                <a:gd name="T17" fmla="*/ 62 h 105"/>
                <a:gd name="T18" fmla="*/ 81 w 152"/>
                <a:gd name="T19" fmla="*/ 43 h 105"/>
                <a:gd name="T20" fmla="*/ 76 w 152"/>
                <a:gd name="T21" fmla="*/ 44 h 105"/>
                <a:gd name="T22" fmla="*/ 69 w 152"/>
                <a:gd name="T23" fmla="*/ 41 h 105"/>
                <a:gd name="T24" fmla="*/ 34 w 152"/>
                <a:gd name="T25" fmla="*/ 55 h 105"/>
                <a:gd name="T26" fmla="*/ 34 w 152"/>
                <a:gd name="T27" fmla="*/ 55 h 105"/>
                <a:gd name="T28" fmla="*/ 22 w 152"/>
                <a:gd name="T29" fmla="*/ 67 h 105"/>
                <a:gd name="T30" fmla="*/ 10 w 152"/>
                <a:gd name="T31" fmla="*/ 55 h 105"/>
                <a:gd name="T32" fmla="*/ 22 w 152"/>
                <a:gd name="T33" fmla="*/ 43 h 105"/>
                <a:gd name="T34" fmla="*/ 31 w 152"/>
                <a:gd name="T35" fmla="*/ 48 h 105"/>
                <a:gd name="T36" fmla="*/ 65 w 152"/>
                <a:gd name="T37" fmla="*/ 34 h 105"/>
                <a:gd name="T38" fmla="*/ 65 w 152"/>
                <a:gd name="T39" fmla="*/ 33 h 105"/>
                <a:gd name="T40" fmla="*/ 76 w 152"/>
                <a:gd name="T41" fmla="*/ 21 h 105"/>
                <a:gd name="T42" fmla="*/ 88 w 152"/>
                <a:gd name="T43" fmla="*/ 33 h 105"/>
                <a:gd name="T44" fmla="*/ 87 w 152"/>
                <a:gd name="T45" fmla="*/ 37 h 105"/>
                <a:gd name="T46" fmla="*/ 113 w 152"/>
                <a:gd name="T47" fmla="*/ 55 h 105"/>
                <a:gd name="T48" fmla="*/ 120 w 152"/>
                <a:gd name="T49" fmla="*/ 52 h 105"/>
                <a:gd name="T50" fmla="*/ 127 w 152"/>
                <a:gd name="T51" fmla="*/ 55 h 105"/>
                <a:gd name="T52" fmla="*/ 152 w 152"/>
                <a:gd name="T53" fmla="*/ 30 h 105"/>
                <a:gd name="T54" fmla="*/ 152 w 152"/>
                <a:gd name="T55" fmla="*/ 1 h 105"/>
                <a:gd name="T56" fmla="*/ 151 w 152"/>
                <a:gd name="T57" fmla="*/ 0 h 105"/>
                <a:gd name="T58" fmla="*/ 1 w 152"/>
                <a:gd name="T59" fmla="*/ 0 h 105"/>
                <a:gd name="T60" fmla="*/ 0 w 152"/>
                <a:gd name="T61" fmla="*/ 1 h 105"/>
                <a:gd name="T62" fmla="*/ 0 w 152"/>
                <a:gd name="T63" fmla="*/ 104 h 105"/>
                <a:gd name="T64" fmla="*/ 1 w 152"/>
                <a:gd name="T6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" h="105">
                  <a:moveTo>
                    <a:pt x="1" y="105"/>
                  </a:moveTo>
                  <a:cubicBezTo>
                    <a:pt x="151" y="105"/>
                    <a:pt x="151" y="105"/>
                    <a:pt x="151" y="105"/>
                  </a:cubicBezTo>
                  <a:cubicBezTo>
                    <a:pt x="152" y="105"/>
                    <a:pt x="152" y="104"/>
                    <a:pt x="152" y="104"/>
                  </a:cubicBezTo>
                  <a:cubicBezTo>
                    <a:pt x="152" y="41"/>
                    <a:pt x="152" y="41"/>
                    <a:pt x="152" y="41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2" y="62"/>
                    <a:pt x="132" y="63"/>
                    <a:pt x="132" y="64"/>
                  </a:cubicBezTo>
                  <a:cubicBezTo>
                    <a:pt x="132" y="71"/>
                    <a:pt x="127" y="76"/>
                    <a:pt x="120" y="76"/>
                  </a:cubicBezTo>
                  <a:cubicBezTo>
                    <a:pt x="114" y="76"/>
                    <a:pt x="109" y="71"/>
                    <a:pt x="109" y="64"/>
                  </a:cubicBezTo>
                  <a:cubicBezTo>
                    <a:pt x="109" y="64"/>
                    <a:pt x="109" y="63"/>
                    <a:pt x="109" y="62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0" y="44"/>
                    <a:pt x="78" y="44"/>
                    <a:pt x="76" y="44"/>
                  </a:cubicBezTo>
                  <a:cubicBezTo>
                    <a:pt x="73" y="44"/>
                    <a:pt x="71" y="43"/>
                    <a:pt x="69" y="41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62"/>
                    <a:pt x="28" y="67"/>
                    <a:pt x="22" y="67"/>
                  </a:cubicBezTo>
                  <a:cubicBezTo>
                    <a:pt x="15" y="67"/>
                    <a:pt x="10" y="62"/>
                    <a:pt x="10" y="55"/>
                  </a:cubicBezTo>
                  <a:cubicBezTo>
                    <a:pt x="10" y="49"/>
                    <a:pt x="15" y="43"/>
                    <a:pt x="22" y="43"/>
                  </a:cubicBezTo>
                  <a:cubicBezTo>
                    <a:pt x="25" y="43"/>
                    <a:pt x="29" y="45"/>
                    <a:pt x="31" y="48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5" y="34"/>
                    <a:pt x="65" y="33"/>
                    <a:pt x="65" y="33"/>
                  </a:cubicBezTo>
                  <a:cubicBezTo>
                    <a:pt x="65" y="26"/>
                    <a:pt x="70" y="21"/>
                    <a:pt x="76" y="21"/>
                  </a:cubicBezTo>
                  <a:cubicBezTo>
                    <a:pt x="83" y="21"/>
                    <a:pt x="88" y="26"/>
                    <a:pt x="88" y="33"/>
                  </a:cubicBezTo>
                  <a:cubicBezTo>
                    <a:pt x="88" y="34"/>
                    <a:pt x="88" y="36"/>
                    <a:pt x="87" y="37"/>
                  </a:cubicBezTo>
                  <a:cubicBezTo>
                    <a:pt x="113" y="55"/>
                    <a:pt x="113" y="55"/>
                    <a:pt x="113" y="55"/>
                  </a:cubicBezTo>
                  <a:cubicBezTo>
                    <a:pt x="115" y="53"/>
                    <a:pt x="117" y="52"/>
                    <a:pt x="120" y="52"/>
                  </a:cubicBezTo>
                  <a:cubicBezTo>
                    <a:pt x="123" y="52"/>
                    <a:pt x="125" y="53"/>
                    <a:pt x="127" y="55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2" y="0"/>
                    <a:pt x="152" y="0"/>
                    <a:pt x="15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1" y="105"/>
                    <a:pt x="1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48"/>
            <p:cNvSpPr>
              <a:spLocks noEditPoints="1"/>
            </p:cNvSpPr>
            <p:nvPr/>
          </p:nvSpPr>
          <p:spPr bwMode="auto">
            <a:xfrm>
              <a:off x="7352609" y="4705000"/>
              <a:ext cx="421133" cy="81038"/>
            </a:xfrm>
            <a:custGeom>
              <a:avLst/>
              <a:gdLst>
                <a:gd name="T0" fmla="*/ 176 w 177"/>
                <a:gd name="T1" fmla="*/ 0 h 34"/>
                <a:gd name="T2" fmla="*/ 1 w 177"/>
                <a:gd name="T3" fmla="*/ 0 h 34"/>
                <a:gd name="T4" fmla="*/ 0 w 177"/>
                <a:gd name="T5" fmla="*/ 1 h 34"/>
                <a:gd name="T6" fmla="*/ 0 w 177"/>
                <a:gd name="T7" fmla="*/ 33 h 34"/>
                <a:gd name="T8" fmla="*/ 1 w 177"/>
                <a:gd name="T9" fmla="*/ 34 h 34"/>
                <a:gd name="T10" fmla="*/ 176 w 177"/>
                <a:gd name="T11" fmla="*/ 34 h 34"/>
                <a:gd name="T12" fmla="*/ 177 w 177"/>
                <a:gd name="T13" fmla="*/ 33 h 34"/>
                <a:gd name="T14" fmla="*/ 177 w 177"/>
                <a:gd name="T15" fmla="*/ 1 h 34"/>
                <a:gd name="T16" fmla="*/ 176 w 177"/>
                <a:gd name="T17" fmla="*/ 0 h 34"/>
                <a:gd name="T18" fmla="*/ 46 w 177"/>
                <a:gd name="T19" fmla="*/ 21 h 34"/>
                <a:gd name="T20" fmla="*/ 17 w 177"/>
                <a:gd name="T21" fmla="*/ 21 h 34"/>
                <a:gd name="T22" fmla="*/ 13 w 177"/>
                <a:gd name="T23" fmla="*/ 17 h 34"/>
                <a:gd name="T24" fmla="*/ 17 w 177"/>
                <a:gd name="T25" fmla="*/ 13 h 34"/>
                <a:gd name="T26" fmla="*/ 46 w 177"/>
                <a:gd name="T27" fmla="*/ 13 h 34"/>
                <a:gd name="T28" fmla="*/ 50 w 177"/>
                <a:gd name="T29" fmla="*/ 17 h 34"/>
                <a:gd name="T30" fmla="*/ 46 w 177"/>
                <a:gd name="T31" fmla="*/ 21 h 34"/>
                <a:gd name="T32" fmla="*/ 67 w 177"/>
                <a:gd name="T33" fmla="*/ 21 h 34"/>
                <a:gd name="T34" fmla="*/ 56 w 177"/>
                <a:gd name="T35" fmla="*/ 21 h 34"/>
                <a:gd name="T36" fmla="*/ 52 w 177"/>
                <a:gd name="T37" fmla="*/ 17 h 34"/>
                <a:gd name="T38" fmla="*/ 56 w 177"/>
                <a:gd name="T39" fmla="*/ 13 h 34"/>
                <a:gd name="T40" fmla="*/ 67 w 177"/>
                <a:gd name="T41" fmla="*/ 13 h 34"/>
                <a:gd name="T42" fmla="*/ 71 w 177"/>
                <a:gd name="T43" fmla="*/ 17 h 34"/>
                <a:gd name="T44" fmla="*/ 67 w 177"/>
                <a:gd name="T45" fmla="*/ 2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34">
                  <a:moveTo>
                    <a:pt x="17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1" y="34"/>
                  </a:cubicBezTo>
                  <a:cubicBezTo>
                    <a:pt x="176" y="34"/>
                    <a:pt x="176" y="34"/>
                    <a:pt x="176" y="34"/>
                  </a:cubicBezTo>
                  <a:cubicBezTo>
                    <a:pt x="176" y="34"/>
                    <a:pt x="177" y="33"/>
                    <a:pt x="177" y="33"/>
                  </a:cubicBez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6" y="0"/>
                    <a:pt x="176" y="0"/>
                  </a:cubicBezTo>
                  <a:close/>
                  <a:moveTo>
                    <a:pt x="46" y="21"/>
                  </a:moveTo>
                  <a:cubicBezTo>
                    <a:pt x="17" y="21"/>
                    <a:pt x="17" y="21"/>
                    <a:pt x="17" y="21"/>
                  </a:cubicBezTo>
                  <a:cubicBezTo>
                    <a:pt x="15" y="21"/>
                    <a:pt x="13" y="19"/>
                    <a:pt x="13" y="17"/>
                  </a:cubicBezTo>
                  <a:cubicBezTo>
                    <a:pt x="13" y="15"/>
                    <a:pt x="15" y="13"/>
                    <a:pt x="1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3"/>
                    <a:pt x="50" y="15"/>
                    <a:pt x="50" y="17"/>
                  </a:cubicBezTo>
                  <a:cubicBezTo>
                    <a:pt x="50" y="19"/>
                    <a:pt x="48" y="21"/>
                    <a:pt x="46" y="21"/>
                  </a:cubicBezTo>
                  <a:close/>
                  <a:moveTo>
                    <a:pt x="67" y="21"/>
                  </a:moveTo>
                  <a:cubicBezTo>
                    <a:pt x="56" y="21"/>
                    <a:pt x="56" y="21"/>
                    <a:pt x="56" y="21"/>
                  </a:cubicBezTo>
                  <a:cubicBezTo>
                    <a:pt x="53" y="21"/>
                    <a:pt x="52" y="19"/>
                    <a:pt x="52" y="17"/>
                  </a:cubicBezTo>
                  <a:cubicBezTo>
                    <a:pt x="52" y="15"/>
                    <a:pt x="53" y="13"/>
                    <a:pt x="5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9" y="13"/>
                    <a:pt x="71" y="15"/>
                    <a:pt x="71" y="17"/>
                  </a:cubicBezTo>
                  <a:cubicBezTo>
                    <a:pt x="71" y="19"/>
                    <a:pt x="69" y="21"/>
                    <a:pt x="67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359280" y="5248013"/>
            <a:ext cx="359676" cy="366060"/>
            <a:chOff x="8346325" y="3481455"/>
            <a:chExt cx="449031" cy="457003"/>
          </a:xfrm>
          <a:solidFill>
            <a:schemeClr val="bg1"/>
          </a:solidFill>
        </p:grpSpPr>
        <p:sp>
          <p:nvSpPr>
            <p:cNvPr id="22" name="Freeform 151"/>
            <p:cNvSpPr/>
            <p:nvPr/>
          </p:nvSpPr>
          <p:spPr bwMode="auto">
            <a:xfrm>
              <a:off x="8475188" y="3546551"/>
              <a:ext cx="244443" cy="81038"/>
            </a:xfrm>
            <a:custGeom>
              <a:avLst/>
              <a:gdLst>
                <a:gd name="T0" fmla="*/ 100 w 103"/>
                <a:gd name="T1" fmla="*/ 27 h 34"/>
                <a:gd name="T2" fmla="*/ 6 w 103"/>
                <a:gd name="T3" fmla="*/ 0 h 34"/>
                <a:gd name="T4" fmla="*/ 1 w 103"/>
                <a:gd name="T5" fmla="*/ 3 h 34"/>
                <a:gd name="T6" fmla="*/ 4 w 103"/>
                <a:gd name="T7" fmla="*/ 8 h 34"/>
                <a:gd name="T8" fmla="*/ 98 w 103"/>
                <a:gd name="T9" fmla="*/ 34 h 34"/>
                <a:gd name="T10" fmla="*/ 99 w 103"/>
                <a:gd name="T11" fmla="*/ 34 h 34"/>
                <a:gd name="T12" fmla="*/ 103 w 103"/>
                <a:gd name="T13" fmla="*/ 31 h 34"/>
                <a:gd name="T14" fmla="*/ 100 w 103"/>
                <a:gd name="T1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34">
                  <a:moveTo>
                    <a:pt x="100" y="27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4" y="8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9" y="34"/>
                    <a:pt x="99" y="34"/>
                  </a:cubicBezTo>
                  <a:cubicBezTo>
                    <a:pt x="101" y="34"/>
                    <a:pt x="102" y="33"/>
                    <a:pt x="103" y="31"/>
                  </a:cubicBezTo>
                  <a:cubicBezTo>
                    <a:pt x="103" y="29"/>
                    <a:pt x="102" y="27"/>
                    <a:pt x="100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2"/>
            <p:cNvSpPr/>
            <p:nvPr/>
          </p:nvSpPr>
          <p:spPr bwMode="auto">
            <a:xfrm>
              <a:off x="8455261" y="3601020"/>
              <a:ext cx="245771" cy="81038"/>
            </a:xfrm>
            <a:custGeom>
              <a:avLst/>
              <a:gdLst>
                <a:gd name="T0" fmla="*/ 100 w 103"/>
                <a:gd name="T1" fmla="*/ 26 h 34"/>
                <a:gd name="T2" fmla="*/ 6 w 103"/>
                <a:gd name="T3" fmla="*/ 0 h 34"/>
                <a:gd name="T4" fmla="*/ 1 w 103"/>
                <a:gd name="T5" fmla="*/ 3 h 34"/>
                <a:gd name="T6" fmla="*/ 4 w 103"/>
                <a:gd name="T7" fmla="*/ 8 h 34"/>
                <a:gd name="T8" fmla="*/ 98 w 103"/>
                <a:gd name="T9" fmla="*/ 34 h 34"/>
                <a:gd name="T10" fmla="*/ 99 w 103"/>
                <a:gd name="T11" fmla="*/ 34 h 34"/>
                <a:gd name="T12" fmla="*/ 103 w 103"/>
                <a:gd name="T13" fmla="*/ 31 h 34"/>
                <a:gd name="T14" fmla="*/ 100 w 103"/>
                <a:gd name="T15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34">
                  <a:moveTo>
                    <a:pt x="100" y="26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7"/>
                    <a:pt x="4" y="8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9" y="34"/>
                    <a:pt x="99" y="34"/>
                  </a:cubicBezTo>
                  <a:cubicBezTo>
                    <a:pt x="101" y="34"/>
                    <a:pt x="102" y="33"/>
                    <a:pt x="103" y="31"/>
                  </a:cubicBezTo>
                  <a:cubicBezTo>
                    <a:pt x="103" y="29"/>
                    <a:pt x="102" y="27"/>
                    <a:pt x="10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53"/>
            <p:cNvSpPr/>
            <p:nvPr/>
          </p:nvSpPr>
          <p:spPr bwMode="auto">
            <a:xfrm>
              <a:off x="8647893" y="3777710"/>
              <a:ext cx="47826" cy="96980"/>
            </a:xfrm>
            <a:custGeom>
              <a:avLst/>
              <a:gdLst>
                <a:gd name="T0" fmla="*/ 12 w 20"/>
                <a:gd name="T1" fmla="*/ 19 h 41"/>
                <a:gd name="T2" fmla="*/ 5 w 20"/>
                <a:gd name="T3" fmla="*/ 13 h 41"/>
                <a:gd name="T4" fmla="*/ 11 w 20"/>
                <a:gd name="T5" fmla="*/ 9 h 41"/>
                <a:gd name="T6" fmla="*/ 17 w 20"/>
                <a:gd name="T7" fmla="*/ 10 h 41"/>
                <a:gd name="T8" fmla="*/ 19 w 20"/>
                <a:gd name="T9" fmla="*/ 7 h 41"/>
                <a:gd name="T10" fmla="*/ 12 w 20"/>
                <a:gd name="T11" fmla="*/ 5 h 41"/>
                <a:gd name="T12" fmla="*/ 12 w 20"/>
                <a:gd name="T13" fmla="*/ 0 h 41"/>
                <a:gd name="T14" fmla="*/ 9 w 20"/>
                <a:gd name="T15" fmla="*/ 0 h 41"/>
                <a:gd name="T16" fmla="*/ 9 w 20"/>
                <a:gd name="T17" fmla="*/ 5 h 41"/>
                <a:gd name="T18" fmla="*/ 1 w 20"/>
                <a:gd name="T19" fmla="*/ 14 h 41"/>
                <a:gd name="T20" fmla="*/ 9 w 20"/>
                <a:gd name="T21" fmla="*/ 22 h 41"/>
                <a:gd name="T22" fmla="*/ 15 w 20"/>
                <a:gd name="T23" fmla="*/ 28 h 41"/>
                <a:gd name="T24" fmla="*/ 9 w 20"/>
                <a:gd name="T25" fmla="*/ 33 h 41"/>
                <a:gd name="T26" fmla="*/ 2 w 20"/>
                <a:gd name="T27" fmla="*/ 31 h 41"/>
                <a:gd name="T28" fmla="*/ 0 w 20"/>
                <a:gd name="T29" fmla="*/ 34 h 41"/>
                <a:gd name="T30" fmla="*/ 8 w 20"/>
                <a:gd name="T31" fmla="*/ 36 h 41"/>
                <a:gd name="T32" fmla="*/ 8 w 20"/>
                <a:gd name="T33" fmla="*/ 41 h 41"/>
                <a:gd name="T34" fmla="*/ 12 w 20"/>
                <a:gd name="T35" fmla="*/ 41 h 41"/>
                <a:gd name="T36" fmla="*/ 12 w 20"/>
                <a:gd name="T37" fmla="*/ 36 h 41"/>
                <a:gd name="T38" fmla="*/ 20 w 20"/>
                <a:gd name="T39" fmla="*/ 28 h 41"/>
                <a:gd name="T40" fmla="*/ 12 w 20"/>
                <a:gd name="T41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12" y="19"/>
                  </a:moveTo>
                  <a:cubicBezTo>
                    <a:pt x="7" y="17"/>
                    <a:pt x="5" y="16"/>
                    <a:pt x="5" y="13"/>
                  </a:cubicBezTo>
                  <a:cubicBezTo>
                    <a:pt x="5" y="11"/>
                    <a:pt x="7" y="9"/>
                    <a:pt x="11" y="9"/>
                  </a:cubicBezTo>
                  <a:cubicBezTo>
                    <a:pt x="14" y="9"/>
                    <a:pt x="16" y="10"/>
                    <a:pt x="17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7" y="6"/>
                    <a:pt x="15" y="5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4" y="6"/>
                    <a:pt x="1" y="9"/>
                    <a:pt x="1" y="14"/>
                  </a:cubicBezTo>
                  <a:cubicBezTo>
                    <a:pt x="1" y="18"/>
                    <a:pt x="4" y="20"/>
                    <a:pt x="9" y="22"/>
                  </a:cubicBezTo>
                  <a:cubicBezTo>
                    <a:pt x="13" y="24"/>
                    <a:pt x="15" y="25"/>
                    <a:pt x="15" y="28"/>
                  </a:cubicBezTo>
                  <a:cubicBezTo>
                    <a:pt x="15" y="31"/>
                    <a:pt x="13" y="33"/>
                    <a:pt x="9" y="33"/>
                  </a:cubicBezTo>
                  <a:cubicBezTo>
                    <a:pt x="6" y="33"/>
                    <a:pt x="4" y="32"/>
                    <a:pt x="2" y="3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" y="35"/>
                    <a:pt x="5" y="36"/>
                    <a:pt x="8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7" y="35"/>
                    <a:pt x="20" y="32"/>
                    <a:pt x="20" y="28"/>
                  </a:cubicBezTo>
                  <a:cubicBezTo>
                    <a:pt x="20" y="23"/>
                    <a:pt x="17" y="21"/>
                    <a:pt x="12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54"/>
            <p:cNvSpPr>
              <a:spLocks noEditPoints="1"/>
            </p:cNvSpPr>
            <p:nvPr/>
          </p:nvSpPr>
          <p:spPr bwMode="auto">
            <a:xfrm>
              <a:off x="8346325" y="3481455"/>
              <a:ext cx="449031" cy="457003"/>
            </a:xfrm>
            <a:custGeom>
              <a:avLst/>
              <a:gdLst>
                <a:gd name="T0" fmla="*/ 188 w 189"/>
                <a:gd name="T1" fmla="*/ 91 h 192"/>
                <a:gd name="T2" fmla="*/ 168 w 189"/>
                <a:gd name="T3" fmla="*/ 91 h 192"/>
                <a:gd name="T4" fmla="*/ 183 w 189"/>
                <a:gd name="T5" fmla="*/ 42 h 192"/>
                <a:gd name="T6" fmla="*/ 182 w 189"/>
                <a:gd name="T7" fmla="*/ 39 h 192"/>
                <a:gd name="T8" fmla="*/ 180 w 189"/>
                <a:gd name="T9" fmla="*/ 37 h 192"/>
                <a:gd name="T10" fmla="*/ 45 w 189"/>
                <a:gd name="T11" fmla="*/ 0 h 192"/>
                <a:gd name="T12" fmla="*/ 41 w 189"/>
                <a:gd name="T13" fmla="*/ 3 h 192"/>
                <a:gd name="T14" fmla="*/ 19 w 189"/>
                <a:gd name="T15" fmla="*/ 76 h 192"/>
                <a:gd name="T16" fmla="*/ 19 w 189"/>
                <a:gd name="T17" fmla="*/ 76 h 192"/>
                <a:gd name="T18" fmla="*/ 1 w 189"/>
                <a:gd name="T19" fmla="*/ 76 h 192"/>
                <a:gd name="T20" fmla="*/ 0 w 189"/>
                <a:gd name="T21" fmla="*/ 77 h 192"/>
                <a:gd name="T22" fmla="*/ 0 w 189"/>
                <a:gd name="T23" fmla="*/ 191 h 192"/>
                <a:gd name="T24" fmla="*/ 1 w 189"/>
                <a:gd name="T25" fmla="*/ 192 h 192"/>
                <a:gd name="T26" fmla="*/ 188 w 189"/>
                <a:gd name="T27" fmla="*/ 192 h 192"/>
                <a:gd name="T28" fmla="*/ 189 w 189"/>
                <a:gd name="T29" fmla="*/ 191 h 192"/>
                <a:gd name="T30" fmla="*/ 189 w 189"/>
                <a:gd name="T31" fmla="*/ 92 h 192"/>
                <a:gd name="T32" fmla="*/ 188 w 189"/>
                <a:gd name="T33" fmla="*/ 91 h 192"/>
                <a:gd name="T34" fmla="*/ 53 w 189"/>
                <a:gd name="T35" fmla="*/ 100 h 192"/>
                <a:gd name="T36" fmla="*/ 24 w 189"/>
                <a:gd name="T37" fmla="*/ 100 h 192"/>
                <a:gd name="T38" fmla="*/ 24 w 189"/>
                <a:gd name="T39" fmla="*/ 118 h 192"/>
                <a:gd name="T40" fmla="*/ 20 w 189"/>
                <a:gd name="T41" fmla="*/ 122 h 192"/>
                <a:gd name="T42" fmla="*/ 16 w 189"/>
                <a:gd name="T43" fmla="*/ 118 h 192"/>
                <a:gd name="T44" fmla="*/ 16 w 189"/>
                <a:gd name="T45" fmla="*/ 96 h 192"/>
                <a:gd name="T46" fmla="*/ 20 w 189"/>
                <a:gd name="T47" fmla="*/ 92 h 192"/>
                <a:gd name="T48" fmla="*/ 53 w 189"/>
                <a:gd name="T49" fmla="*/ 92 h 192"/>
                <a:gd name="T50" fmla="*/ 57 w 189"/>
                <a:gd name="T51" fmla="*/ 96 h 192"/>
                <a:gd name="T52" fmla="*/ 53 w 189"/>
                <a:gd name="T53" fmla="*/ 100 h 192"/>
                <a:gd name="T54" fmla="*/ 73 w 189"/>
                <a:gd name="T55" fmla="*/ 76 h 192"/>
                <a:gd name="T56" fmla="*/ 73 w 189"/>
                <a:gd name="T57" fmla="*/ 76 h 192"/>
                <a:gd name="T58" fmla="*/ 27 w 189"/>
                <a:gd name="T59" fmla="*/ 76 h 192"/>
                <a:gd name="T60" fmla="*/ 47 w 189"/>
                <a:gd name="T61" fmla="*/ 9 h 192"/>
                <a:gd name="T62" fmla="*/ 174 w 189"/>
                <a:gd name="T63" fmla="*/ 44 h 192"/>
                <a:gd name="T64" fmla="*/ 160 w 189"/>
                <a:gd name="T65" fmla="*/ 91 h 192"/>
                <a:gd name="T66" fmla="*/ 160 w 189"/>
                <a:gd name="T67" fmla="*/ 91 h 192"/>
                <a:gd name="T68" fmla="*/ 95 w 189"/>
                <a:gd name="T69" fmla="*/ 91 h 192"/>
                <a:gd name="T70" fmla="*/ 73 w 189"/>
                <a:gd name="T71" fmla="*/ 76 h 192"/>
                <a:gd name="T72" fmla="*/ 137 w 189"/>
                <a:gd name="T73" fmla="*/ 178 h 192"/>
                <a:gd name="T74" fmla="*/ 103 w 189"/>
                <a:gd name="T75" fmla="*/ 145 h 192"/>
                <a:gd name="T76" fmla="*/ 137 w 189"/>
                <a:gd name="T77" fmla="*/ 112 h 192"/>
                <a:gd name="T78" fmla="*/ 171 w 189"/>
                <a:gd name="T79" fmla="*/ 145 h 192"/>
                <a:gd name="T80" fmla="*/ 137 w 189"/>
                <a:gd name="T81" fmla="*/ 17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9" h="192">
                  <a:moveTo>
                    <a:pt x="188" y="91"/>
                  </a:moveTo>
                  <a:cubicBezTo>
                    <a:pt x="168" y="91"/>
                    <a:pt x="168" y="91"/>
                    <a:pt x="168" y="9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3" y="41"/>
                    <a:pt x="183" y="40"/>
                    <a:pt x="182" y="39"/>
                  </a:cubicBezTo>
                  <a:cubicBezTo>
                    <a:pt x="182" y="38"/>
                    <a:pt x="181" y="38"/>
                    <a:pt x="180" y="3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1" y="1"/>
                    <a:pt x="41" y="3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0" y="76"/>
                    <a:pt x="0" y="77"/>
                    <a:pt x="0" y="77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2"/>
                    <a:pt x="1" y="192"/>
                  </a:cubicBezTo>
                  <a:cubicBezTo>
                    <a:pt x="188" y="192"/>
                    <a:pt x="188" y="192"/>
                    <a:pt x="188" y="192"/>
                  </a:cubicBezTo>
                  <a:cubicBezTo>
                    <a:pt x="189" y="192"/>
                    <a:pt x="189" y="191"/>
                    <a:pt x="189" y="191"/>
                  </a:cubicBezTo>
                  <a:cubicBezTo>
                    <a:pt x="189" y="92"/>
                    <a:pt x="189" y="92"/>
                    <a:pt x="189" y="92"/>
                  </a:cubicBezTo>
                  <a:cubicBezTo>
                    <a:pt x="189" y="92"/>
                    <a:pt x="189" y="91"/>
                    <a:pt x="188" y="91"/>
                  </a:cubicBezTo>
                  <a:close/>
                  <a:moveTo>
                    <a:pt x="53" y="100"/>
                  </a:moveTo>
                  <a:cubicBezTo>
                    <a:pt x="24" y="100"/>
                    <a:pt x="24" y="100"/>
                    <a:pt x="24" y="100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4" y="120"/>
                    <a:pt x="22" y="122"/>
                    <a:pt x="20" y="122"/>
                  </a:cubicBezTo>
                  <a:cubicBezTo>
                    <a:pt x="18" y="122"/>
                    <a:pt x="16" y="120"/>
                    <a:pt x="16" y="118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6" y="94"/>
                    <a:pt x="18" y="92"/>
                    <a:pt x="20" y="92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5" y="92"/>
                    <a:pt x="57" y="94"/>
                    <a:pt x="57" y="96"/>
                  </a:cubicBezTo>
                  <a:cubicBezTo>
                    <a:pt x="57" y="99"/>
                    <a:pt x="55" y="100"/>
                    <a:pt x="53" y="100"/>
                  </a:cubicBezTo>
                  <a:close/>
                  <a:moveTo>
                    <a:pt x="73" y="76"/>
                  </a:moveTo>
                  <a:cubicBezTo>
                    <a:pt x="73" y="76"/>
                    <a:pt x="73" y="76"/>
                    <a:pt x="7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95" y="91"/>
                    <a:pt x="95" y="91"/>
                    <a:pt x="95" y="91"/>
                  </a:cubicBezTo>
                  <a:lnTo>
                    <a:pt x="73" y="76"/>
                  </a:lnTo>
                  <a:close/>
                  <a:moveTo>
                    <a:pt x="137" y="178"/>
                  </a:moveTo>
                  <a:cubicBezTo>
                    <a:pt x="118" y="178"/>
                    <a:pt x="103" y="163"/>
                    <a:pt x="103" y="145"/>
                  </a:cubicBezTo>
                  <a:cubicBezTo>
                    <a:pt x="103" y="127"/>
                    <a:pt x="118" y="112"/>
                    <a:pt x="137" y="112"/>
                  </a:cubicBezTo>
                  <a:cubicBezTo>
                    <a:pt x="156" y="112"/>
                    <a:pt x="171" y="127"/>
                    <a:pt x="171" y="145"/>
                  </a:cubicBezTo>
                  <a:cubicBezTo>
                    <a:pt x="171" y="163"/>
                    <a:pt x="156" y="178"/>
                    <a:pt x="137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376126" y="1184965"/>
            <a:ext cx="5802107" cy="1947563"/>
            <a:chOff x="5226110" y="1213273"/>
            <a:chExt cx="5802107" cy="1629198"/>
          </a:xfrm>
        </p:grpSpPr>
        <p:grpSp>
          <p:nvGrpSpPr>
            <p:cNvPr id="27" name="组合 26"/>
            <p:cNvGrpSpPr/>
            <p:nvPr/>
          </p:nvGrpSpPr>
          <p:grpSpPr>
            <a:xfrm>
              <a:off x="5226110" y="1213273"/>
              <a:ext cx="5802107" cy="1587418"/>
              <a:chOff x="5226110" y="1213273"/>
              <a:chExt cx="5802107" cy="1587418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5226110" y="1213273"/>
                <a:ext cx="5721928" cy="1251843"/>
              </a:xfrm>
              <a:custGeom>
                <a:avLst/>
                <a:gdLst>
                  <a:gd name="connsiteX0" fmla="*/ 132995 w 5721928"/>
                  <a:gd name="connsiteY0" fmla="*/ 0 h 1251843"/>
                  <a:gd name="connsiteX1" fmla="*/ 5588933 w 5721928"/>
                  <a:gd name="connsiteY1" fmla="*/ 0 h 1251843"/>
                  <a:gd name="connsiteX2" fmla="*/ 5721928 w 5721928"/>
                  <a:gd name="connsiteY2" fmla="*/ 132995 h 1251843"/>
                  <a:gd name="connsiteX3" fmla="*/ 5721928 w 5721928"/>
                  <a:gd name="connsiteY3" fmla="*/ 1251843 h 1251843"/>
                  <a:gd name="connsiteX4" fmla="*/ 0 w 5721928"/>
                  <a:gd name="connsiteY4" fmla="*/ 1251843 h 1251843"/>
                  <a:gd name="connsiteX5" fmla="*/ 0 w 5721928"/>
                  <a:gd name="connsiteY5" fmla="*/ 132995 h 1251843"/>
                  <a:gd name="connsiteX6" fmla="*/ 132995 w 5721928"/>
                  <a:gd name="connsiteY6" fmla="*/ 0 h 1251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21928" h="1251843">
                    <a:moveTo>
                      <a:pt x="132995" y="0"/>
                    </a:moveTo>
                    <a:lnTo>
                      <a:pt x="5588933" y="0"/>
                    </a:lnTo>
                    <a:cubicBezTo>
                      <a:pt x="5662384" y="0"/>
                      <a:pt x="5721928" y="59544"/>
                      <a:pt x="5721928" y="132995"/>
                    </a:cubicBezTo>
                    <a:lnTo>
                      <a:pt x="5721928" y="1251843"/>
                    </a:lnTo>
                    <a:lnTo>
                      <a:pt x="0" y="1251843"/>
                    </a:lnTo>
                    <a:lnTo>
                      <a:pt x="0" y="132995"/>
                    </a:lnTo>
                    <a:cubicBezTo>
                      <a:pt x="0" y="59544"/>
                      <a:pt x="59544" y="0"/>
                      <a:pt x="13299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effectLst>
                <a:outerShdw blurRad="1905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306290" y="2719448"/>
                <a:ext cx="5721927" cy="812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Text2"/>
            <p:cNvSpPr txBox="1"/>
            <p:nvPr/>
          </p:nvSpPr>
          <p:spPr>
            <a:xfrm>
              <a:off x="6396502" y="1338179"/>
              <a:ext cx="4337733" cy="15042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45720" rIns="0" bIns="45720" anchor="t" anchorCtr="0">
              <a:spAutoFit/>
            </a:bodyPr>
            <a:lstStyle/>
            <a:p>
              <a:pPr>
                <a:lnSpc>
                  <a:spcPct val="130000"/>
                </a:lnSpc>
                <a:buSzPct val="25000"/>
                <a:defRPr/>
              </a:pP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明确身份目的</a:t>
              </a:r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——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准备申请材料</a:t>
              </a:r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——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提交申请（线上</a:t>
              </a:r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/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线下）</a:t>
              </a:r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——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登记机构审核</a:t>
              </a:r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——</a:t>
              </a:r>
              <a:r>
                <a:rPr lang="zh-CN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思源黑体" panose="020B0500000000000000" pitchFamily="34" charset="-122"/>
                </a:rPr>
                <a:t>出具查询结果</a:t>
              </a:r>
              <a:endPara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endParaRPr>
            </a:p>
            <a:p>
              <a:pPr>
                <a:lnSpc>
                  <a:spcPct val="130000"/>
                </a:lnSpc>
                <a:buSzPct val="25000"/>
                <a:defRPr/>
              </a:pPr>
              <a:endPara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556670" y="1405982"/>
              <a:ext cx="569396" cy="731126"/>
              <a:chOff x="5578186" y="1405982"/>
              <a:chExt cx="569396" cy="731126"/>
            </a:xfrm>
            <a:effectLst>
              <a:outerShdw blurRad="190500" dist="63500" dir="2700000" algn="tl" rotWithShape="0">
                <a:schemeClr val="accent1">
                  <a:alpha val="15000"/>
                </a:schemeClr>
              </a:outerShdw>
            </a:effectLst>
          </p:grpSpPr>
          <p:sp>
            <p:nvSpPr>
              <p:cNvPr id="30" name="任意多边形 29"/>
              <p:cNvSpPr/>
              <p:nvPr/>
            </p:nvSpPr>
            <p:spPr>
              <a:xfrm>
                <a:off x="5578186" y="1405982"/>
                <a:ext cx="569396" cy="731126"/>
              </a:xfrm>
              <a:custGeom>
                <a:avLst/>
                <a:gdLst>
                  <a:gd name="connsiteX0" fmla="*/ 0 w 618980"/>
                  <a:gd name="connsiteY0" fmla="*/ 0 h 731126"/>
                  <a:gd name="connsiteX1" fmla="*/ 618980 w 618980"/>
                  <a:gd name="connsiteY1" fmla="*/ 0 h 731126"/>
                  <a:gd name="connsiteX2" fmla="*/ 618979 w 618980"/>
                  <a:gd name="connsiteY2" fmla="*/ 421636 h 731126"/>
                  <a:gd name="connsiteX3" fmla="*/ 309489 w 618980"/>
                  <a:gd name="connsiteY3" fmla="*/ 731126 h 731126"/>
                  <a:gd name="connsiteX4" fmla="*/ 309490 w 618980"/>
                  <a:gd name="connsiteY4" fmla="*/ 731125 h 731126"/>
                  <a:gd name="connsiteX5" fmla="*/ 0 w 618980"/>
                  <a:gd name="connsiteY5" fmla="*/ 421635 h 73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8980" h="731126">
                    <a:moveTo>
                      <a:pt x="0" y="0"/>
                    </a:moveTo>
                    <a:lnTo>
                      <a:pt x="618980" y="0"/>
                    </a:lnTo>
                    <a:lnTo>
                      <a:pt x="618979" y="421636"/>
                    </a:lnTo>
                    <a:cubicBezTo>
                      <a:pt x="618979" y="592563"/>
                      <a:pt x="480416" y="731126"/>
                      <a:pt x="309489" y="731126"/>
                    </a:cubicBezTo>
                    <a:lnTo>
                      <a:pt x="309490" y="731125"/>
                    </a:lnTo>
                    <a:cubicBezTo>
                      <a:pt x="138563" y="731125"/>
                      <a:pt x="0" y="592562"/>
                      <a:pt x="0" y="421635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Bullet1"/>
              <p:cNvSpPr txBox="1"/>
              <p:nvPr/>
            </p:nvSpPr>
            <p:spPr>
              <a:xfrm flipH="1">
                <a:off x="5605832" y="1700577"/>
                <a:ext cx="500176" cy="323165"/>
              </a:xfrm>
              <a:prstGeom prst="rect">
                <a:avLst/>
              </a:prstGeom>
              <a:noFill/>
            </p:spPr>
            <p:txBody>
              <a:bodyPr wrap="square" lIns="0" rIns="0" bIns="0" rtlCol="0">
                <a:spAutoFit/>
              </a:bodyPr>
              <a:lstStyle>
                <a:defPPr>
                  <a:defRPr lang="zh-CN"/>
                </a:defPPr>
                <a:lvl1pPr marR="0" lvl="0" indent="0" algn="just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400" b="0" i="0" u="none" strike="noStrike" cap="none" spc="30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思源黑体 CN Bold"/>
                    <a:ea typeface="思源黑体 CN Bold"/>
                  </a:defRPr>
                </a:lvl1pPr>
              </a:lstStyle>
              <a:p>
                <a:pPr algn="ctr"/>
                <a:r>
                  <a:rPr lang="en-US" altLang="zh-CN" sz="1800" spc="0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01</a:t>
                </a:r>
                <a:endParaRPr lang="en-US" altLang="zh-CN" sz="1800" spc="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5656800" y="1650301"/>
                <a:ext cx="386862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组合 35"/>
          <p:cNvGrpSpPr/>
          <p:nvPr/>
        </p:nvGrpSpPr>
        <p:grpSpPr>
          <a:xfrm>
            <a:off x="5443653" y="3606090"/>
            <a:ext cx="5721928" cy="3251909"/>
            <a:chOff x="5306290" y="1548850"/>
            <a:chExt cx="5721928" cy="1251843"/>
          </a:xfrm>
        </p:grpSpPr>
        <p:grpSp>
          <p:nvGrpSpPr>
            <p:cNvPr id="37" name="组合 36"/>
            <p:cNvGrpSpPr/>
            <p:nvPr/>
          </p:nvGrpSpPr>
          <p:grpSpPr>
            <a:xfrm>
              <a:off x="5306290" y="1548850"/>
              <a:ext cx="5721928" cy="1251843"/>
              <a:chOff x="5306290" y="1548850"/>
              <a:chExt cx="5721928" cy="1251843"/>
            </a:xfrm>
          </p:grpSpPr>
          <p:sp>
            <p:nvSpPr>
              <p:cNvPr id="43" name="任意多边形 42"/>
              <p:cNvSpPr/>
              <p:nvPr/>
            </p:nvSpPr>
            <p:spPr>
              <a:xfrm>
                <a:off x="5306290" y="1548850"/>
                <a:ext cx="5721928" cy="1251843"/>
              </a:xfrm>
              <a:custGeom>
                <a:avLst/>
                <a:gdLst>
                  <a:gd name="connsiteX0" fmla="*/ 132995 w 5721928"/>
                  <a:gd name="connsiteY0" fmla="*/ 0 h 1251843"/>
                  <a:gd name="connsiteX1" fmla="*/ 5588933 w 5721928"/>
                  <a:gd name="connsiteY1" fmla="*/ 0 h 1251843"/>
                  <a:gd name="connsiteX2" fmla="*/ 5721928 w 5721928"/>
                  <a:gd name="connsiteY2" fmla="*/ 132995 h 1251843"/>
                  <a:gd name="connsiteX3" fmla="*/ 5721928 w 5721928"/>
                  <a:gd name="connsiteY3" fmla="*/ 1251843 h 1251843"/>
                  <a:gd name="connsiteX4" fmla="*/ 0 w 5721928"/>
                  <a:gd name="connsiteY4" fmla="*/ 1251843 h 1251843"/>
                  <a:gd name="connsiteX5" fmla="*/ 0 w 5721928"/>
                  <a:gd name="connsiteY5" fmla="*/ 132995 h 1251843"/>
                  <a:gd name="connsiteX6" fmla="*/ 132995 w 5721928"/>
                  <a:gd name="connsiteY6" fmla="*/ 0 h 1251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21928" h="1251843">
                    <a:moveTo>
                      <a:pt x="132995" y="0"/>
                    </a:moveTo>
                    <a:lnTo>
                      <a:pt x="5588933" y="0"/>
                    </a:lnTo>
                    <a:cubicBezTo>
                      <a:pt x="5662384" y="0"/>
                      <a:pt x="5721928" y="59544"/>
                      <a:pt x="5721928" y="132995"/>
                    </a:cubicBezTo>
                    <a:lnTo>
                      <a:pt x="5721928" y="1251843"/>
                    </a:lnTo>
                    <a:lnTo>
                      <a:pt x="0" y="1251843"/>
                    </a:lnTo>
                    <a:lnTo>
                      <a:pt x="0" y="132995"/>
                    </a:lnTo>
                    <a:cubicBezTo>
                      <a:pt x="0" y="59544"/>
                      <a:pt x="59544" y="0"/>
                      <a:pt x="13299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>
                <a:outerShdw blurRad="1905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5306290" y="2719448"/>
                <a:ext cx="5721927" cy="812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Text2"/>
            <p:cNvSpPr txBox="1"/>
            <p:nvPr/>
          </p:nvSpPr>
          <p:spPr>
            <a:xfrm>
              <a:off x="6409156" y="1780143"/>
              <a:ext cx="4337733" cy="308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45720" rIns="0" bIns="45720" anchor="t" anchorCtr="0">
              <a:spAutoFit/>
            </a:bodyPr>
            <a:lstStyle/>
            <a:p>
              <a:pPr>
                <a:lnSpc>
                  <a:spcPct val="130000"/>
                </a:lnSpc>
                <a:buSzPct val="25000"/>
                <a:defRPr/>
              </a:pP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5556670" y="1551782"/>
              <a:ext cx="569396" cy="731126"/>
              <a:chOff x="5578186" y="1551782"/>
              <a:chExt cx="569396" cy="731126"/>
            </a:xfrm>
            <a:effectLst>
              <a:outerShdw blurRad="190500" dist="63500" dir="2700000" algn="tl" rotWithShape="0">
                <a:schemeClr val="accent1">
                  <a:alpha val="15000"/>
                </a:schemeClr>
              </a:outerShdw>
            </a:effectLst>
          </p:grpSpPr>
          <p:sp>
            <p:nvSpPr>
              <p:cNvPr id="40" name="任意多边形 39"/>
              <p:cNvSpPr/>
              <p:nvPr/>
            </p:nvSpPr>
            <p:spPr>
              <a:xfrm>
                <a:off x="5578186" y="1551782"/>
                <a:ext cx="569396" cy="731126"/>
              </a:xfrm>
              <a:custGeom>
                <a:avLst/>
                <a:gdLst>
                  <a:gd name="connsiteX0" fmla="*/ 0 w 618980"/>
                  <a:gd name="connsiteY0" fmla="*/ 0 h 731126"/>
                  <a:gd name="connsiteX1" fmla="*/ 618980 w 618980"/>
                  <a:gd name="connsiteY1" fmla="*/ 0 h 731126"/>
                  <a:gd name="connsiteX2" fmla="*/ 618979 w 618980"/>
                  <a:gd name="connsiteY2" fmla="*/ 421636 h 731126"/>
                  <a:gd name="connsiteX3" fmla="*/ 309489 w 618980"/>
                  <a:gd name="connsiteY3" fmla="*/ 731126 h 731126"/>
                  <a:gd name="connsiteX4" fmla="*/ 309490 w 618980"/>
                  <a:gd name="connsiteY4" fmla="*/ 731125 h 731126"/>
                  <a:gd name="connsiteX5" fmla="*/ 0 w 618980"/>
                  <a:gd name="connsiteY5" fmla="*/ 421635 h 73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8980" h="731126">
                    <a:moveTo>
                      <a:pt x="0" y="0"/>
                    </a:moveTo>
                    <a:lnTo>
                      <a:pt x="618980" y="0"/>
                    </a:lnTo>
                    <a:lnTo>
                      <a:pt x="618979" y="421636"/>
                    </a:lnTo>
                    <a:cubicBezTo>
                      <a:pt x="618979" y="592563"/>
                      <a:pt x="480416" y="731126"/>
                      <a:pt x="309489" y="731126"/>
                    </a:cubicBezTo>
                    <a:lnTo>
                      <a:pt x="309490" y="731125"/>
                    </a:lnTo>
                    <a:cubicBezTo>
                      <a:pt x="138563" y="731125"/>
                      <a:pt x="0" y="592562"/>
                      <a:pt x="0" y="42163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Bullet1"/>
              <p:cNvSpPr txBox="1"/>
              <p:nvPr/>
            </p:nvSpPr>
            <p:spPr>
              <a:xfrm flipH="1">
                <a:off x="5612796" y="1800494"/>
                <a:ext cx="500176" cy="323165"/>
              </a:xfrm>
              <a:prstGeom prst="rect">
                <a:avLst/>
              </a:prstGeom>
              <a:noFill/>
            </p:spPr>
            <p:txBody>
              <a:bodyPr wrap="square" lIns="0" rIns="0" bIns="0" rtlCol="0">
                <a:spAutoFit/>
              </a:bodyPr>
              <a:lstStyle>
                <a:defPPr>
                  <a:defRPr lang="zh-CN"/>
                </a:defPPr>
                <a:lvl1pPr marR="0" lvl="0" indent="0" algn="just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400" b="0" i="0" u="none" strike="noStrike" cap="none" spc="30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思源黑体 CN Bold"/>
                    <a:ea typeface="思源黑体 CN Bold"/>
                  </a:defRPr>
                </a:lvl1pPr>
              </a:lstStyle>
              <a:p>
                <a:pPr algn="ctr"/>
                <a:r>
                  <a:rPr lang="en-US" altLang="zh-CN" sz="1800" spc="0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02</a:t>
                </a:r>
                <a:endParaRPr lang="en-US" altLang="zh-CN" sz="1800" spc="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>
                <a:off x="5669453" y="1719839"/>
                <a:ext cx="386862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文本框 33"/>
          <p:cNvSpPr txBox="1"/>
          <p:nvPr/>
        </p:nvSpPr>
        <p:spPr>
          <a:xfrm>
            <a:off x="6434560" y="3809442"/>
            <a:ext cx="473102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accent2"/>
                </a:solidFill>
                <a:ea typeface="思源黑体" panose="020B0500000000000000" pitchFamily="34" charset="-122"/>
              </a:rPr>
              <a:t>所有申请人必备：</a:t>
            </a:r>
            <a:endParaRPr lang="en-US" altLang="zh-CN" sz="2000" b="1" dirty="0">
              <a:solidFill>
                <a:schemeClr val="accent2"/>
              </a:solidFill>
              <a:ea typeface="思源黑体" panose="020B0500000000000000" pitchFamily="34" charset="-122"/>
            </a:endParaRPr>
          </a:p>
          <a:p>
            <a:pPr lvl="0"/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1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、</a:t>
            </a:r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《不动产登记资料查询申请书》</a:t>
            </a:r>
            <a:endParaRPr lang="zh-CN" altLang="zh-CN" sz="20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2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、</a:t>
            </a:r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身份证明原件</a:t>
            </a:r>
            <a:endParaRPr lang="zh-CN" altLang="zh-CN" sz="20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  <a:p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个人：身份证、护照等</a:t>
            </a:r>
            <a:endParaRPr lang="zh-CN" altLang="zh-CN" sz="20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  <a:p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单位：营业执照、组织机构代码证、法定代表人身份证明等</a:t>
            </a:r>
            <a:endParaRPr lang="zh-CN" altLang="zh-CN" sz="20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  <a:p>
            <a:pPr lvl="0"/>
            <a:r>
              <a:rPr lang="zh-CN" altLang="zh-CN" sz="2000" b="1" dirty="0">
                <a:solidFill>
                  <a:schemeClr val="accent2"/>
                </a:solidFill>
                <a:ea typeface="思源黑体" panose="020B0500000000000000" pitchFamily="34" charset="-122"/>
              </a:rPr>
              <a:t>利害关系人额外需提供：</a:t>
            </a:r>
            <a:endParaRPr lang="zh-CN" altLang="zh-CN" sz="2000" b="1" dirty="0">
              <a:solidFill>
                <a:schemeClr val="accent2"/>
              </a:solidFill>
              <a:ea typeface="思源黑体" panose="020B0500000000000000" pitchFamily="34" charset="-122"/>
            </a:endParaRPr>
          </a:p>
          <a:p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证明利害关系存在、查询目的的材料，如买卖合同、抵押合同等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332715" y="3011307"/>
            <a:ext cx="457845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ea typeface="思源黑体" panose="020B0500000000000000" pitchFamily="34" charset="-122"/>
              </a:rPr>
              <a:t>申请材料清单</a:t>
            </a: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ea typeface="思源黑体" panose="020B0500000000000000" pitchFamily="34" charset="-122"/>
              </a:rPr>
              <a:t> </a:t>
            </a:r>
            <a:r>
              <a:rPr lang="zh-CN" altLang="zh-CN" sz="2000" dirty="0"/>
              <a:t>（对照主体）</a:t>
            </a:r>
            <a:endParaRPr lang="zh-CN" altLang="zh-CN" sz="2000" dirty="0"/>
          </a:p>
          <a:p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/>
          <p:nvPr/>
        </p:nvSpPr>
        <p:spPr>
          <a:xfrm>
            <a:off x="1060713" y="-1049249"/>
            <a:ext cx="2839925" cy="50596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endParaRPr lang="en-GB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40012" y="394140"/>
            <a:ext cx="8752965" cy="864929"/>
            <a:chOff x="140012" y="588105"/>
            <a:chExt cx="8752965" cy="864929"/>
          </a:xfrm>
        </p:grpSpPr>
        <p:sp>
          <p:nvSpPr>
            <p:cNvPr id="23" name="矩形 22"/>
            <p:cNvSpPr/>
            <p:nvPr/>
          </p:nvSpPr>
          <p:spPr>
            <a:xfrm>
              <a:off x="140012" y="588105"/>
              <a:ext cx="752125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利害关系人查询额外需提供：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320458" y="1009226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flipV="1">
              <a:off x="6036859" y="1388268"/>
              <a:ext cx="139716" cy="647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55392" y="1305024"/>
            <a:ext cx="10442575" cy="5320354"/>
            <a:chOff x="874712" y="1219200"/>
            <a:chExt cx="10442575" cy="5320354"/>
          </a:xfrm>
          <a:effectLst>
            <a:outerShdw blurRad="711200" dist="317500" dir="5400000" sx="94000" sy="94000" algn="t" rotWithShape="0">
              <a:schemeClr val="accent1">
                <a:alpha val="19000"/>
              </a:scheme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874712" y="1577029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矩形 27"/>
            <p:cNvSpPr/>
            <p:nvPr/>
          </p:nvSpPr>
          <p:spPr>
            <a:xfrm>
              <a:off x="2622976" y="1295400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371240" y="1805629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6119504" y="1219200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7867769" y="1729428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9616033" y="1219200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3" name="直接连接符 32"/>
          <p:cNvCxnSpPr/>
          <p:nvPr/>
        </p:nvCxnSpPr>
        <p:spPr>
          <a:xfrm>
            <a:off x="80575" y="3697629"/>
            <a:ext cx="12192000" cy="0"/>
          </a:xfrm>
          <a:prstGeom prst="line">
            <a:avLst/>
          </a:prstGeom>
          <a:ln w="31750">
            <a:gradFill flip="none" rotWithShape="1">
              <a:gsLst>
                <a:gs pos="0">
                  <a:schemeClr val="accent1">
                    <a:lumMod val="80000"/>
                    <a:lumOff val="2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1055392" y="1083542"/>
            <a:ext cx="5421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i="1" dirty="0">
                <a:solidFill>
                  <a:schemeClr val="accent2"/>
                </a:solidFill>
                <a:effectLst>
                  <a:reflection blurRad="76200" stA="44000" endPos="45500" dir="5400000" sy="-100000" algn="bl" rotWithShape="0"/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  律师查询</a:t>
            </a:r>
            <a:endParaRPr lang="zh-CN" altLang="en-US" sz="3200" b="1" i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65191" y="3802256"/>
            <a:ext cx="4895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200" b="1" i="1" dirty="0">
                <a:solidFill>
                  <a:schemeClr val="accent2"/>
                </a:solidFill>
                <a:effectLst>
                  <a:reflection blurRad="76200" stA="44000" endPos="45500" dir="5400000" sy="-100000" algn="bl" rotWithShape="0"/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委托查询</a:t>
            </a:r>
            <a:endParaRPr lang="zh-CN" altLang="en-US" sz="3200" b="1" i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884281" y="1543807"/>
            <a:ext cx="1527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794863" y="2257834"/>
            <a:ext cx="1319825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200905" y="1691001"/>
            <a:ext cx="96719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《查询办法》第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4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章第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23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条规定：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“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律师受当事人委托申请查询不动产登记资料的，除提交本办法第八条、第九条规定的材料外，还应当提交</a:t>
            </a:r>
            <a:r>
              <a:rPr lang="zh-CN" altLang="zh-CN" sz="2400" b="1" dirty="0">
                <a:ea typeface="思源黑体" panose="020B0500000000000000" pitchFamily="34" charset="-122"/>
              </a:rPr>
              <a:t>律师证和律师事务所出具的证明材料。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律师持人民法院的调查令申请查询不动产登记资料的，除提交本办法第八条规定的材料外，还应当提交</a:t>
            </a:r>
            <a:r>
              <a:rPr lang="zh-CN" altLang="zh-CN" sz="2400" b="1" dirty="0">
                <a:ea typeface="思源黑体" panose="020B0500000000000000" pitchFamily="34" charset="-122"/>
              </a:rPr>
              <a:t>律师证、律师事务所出具的证明材料以及人民法院的调查令。</a:t>
            </a:r>
            <a:r>
              <a:rPr lang="zh-CN" altLang="en-US" sz="2400" b="1" dirty="0">
                <a:ea typeface="思源黑体" panose="020B0500000000000000" pitchFamily="34" charset="-122"/>
              </a:rPr>
              <a:t>”</a:t>
            </a:r>
            <a:endParaRPr lang="zh-CN" altLang="en-US" sz="2400" b="1" dirty="0">
              <a:ea typeface="思源黑体" panose="020B0500000000000000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245926" y="2837045"/>
            <a:ext cx="1319825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289899" y="1593604"/>
            <a:ext cx="1527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289898" y="2201835"/>
            <a:ext cx="1319825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036990" y="2089523"/>
            <a:ext cx="1527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036989" y="2697754"/>
            <a:ext cx="1319825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790208" y="1607308"/>
            <a:ext cx="1527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3618" y="4589916"/>
            <a:ext cx="7405256" cy="599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6400" algn="just">
              <a:lnSpc>
                <a:spcPts val="1920"/>
              </a:lnSpc>
              <a:buNone/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委托他人查询的，需提供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授权委托书及代理人身份证明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。</a:t>
            </a:r>
            <a:endParaRPr lang="zh-CN" altLang="zh-CN" sz="24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3" grpId="0"/>
      <p:bldP spid="45" grpId="0"/>
      <p:bldP spid="46" grpId="0"/>
      <p:bldP spid="49" grpId="0"/>
      <p:bldP spid="50" grpId="0"/>
      <p:bldP spid="53" grpId="0"/>
      <p:bldP spid="54" grpId="0"/>
      <p:bldP spid="57" grpId="0"/>
      <p:bldP spid="58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flipH="1" flipV="1">
            <a:off x="-1" y="-1"/>
            <a:ext cx="5257518" cy="5301638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H="1" flipV="1">
            <a:off x="0" y="-3"/>
            <a:ext cx="2844027" cy="2867893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700000">
            <a:off x="1833621" y="346762"/>
            <a:ext cx="660433" cy="6604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flipH="1" flipV="1">
            <a:off x="1126506" y="3206119"/>
            <a:ext cx="1818807" cy="183407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71820" y="2624156"/>
            <a:ext cx="7448234" cy="110799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查询方式与途径</a:t>
            </a:r>
            <a:endParaRPr lang="en-GB" altLang="zh-CN" sz="66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"/>
              <a:ea typeface="方正粗黑宋简体" panose="02000000000000000000" pitchFamily="2" charset="-122"/>
            </a:endParaRPr>
          </a:p>
        </p:txBody>
      </p:sp>
      <p:sp>
        <p:nvSpPr>
          <p:cNvPr id="17" name="TextBox 30"/>
          <p:cNvSpPr txBox="1"/>
          <p:nvPr/>
        </p:nvSpPr>
        <p:spPr>
          <a:xfrm>
            <a:off x="7931301" y="931385"/>
            <a:ext cx="32077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228600"/>
            <a:r>
              <a:rPr lang="en-US" altLang="zh-CN" sz="8000" dirty="0">
                <a:solidFill>
                  <a:schemeClr val="accent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05</a:t>
            </a:r>
            <a:endParaRPr lang="zh-CN" altLang="en-US" sz="8000" dirty="0">
              <a:solidFill>
                <a:schemeClr val="accent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8845772" y="1593104"/>
            <a:ext cx="91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228600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PART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10574170" y="5259066"/>
            <a:ext cx="1617830" cy="1631406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11002670" y="5265236"/>
            <a:ext cx="816536" cy="823388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7" grpId="0"/>
      <p:bldP spid="18" grpId="0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20684" y="1259069"/>
            <a:ext cx="2008110" cy="2008110"/>
            <a:chOff x="877715" y="1990879"/>
            <a:chExt cx="2008110" cy="2008110"/>
          </a:xfrm>
        </p:grpSpPr>
        <p:sp>
          <p:nvSpPr>
            <p:cNvPr id="10" name="椭圆 9"/>
            <p:cNvSpPr/>
            <p:nvPr/>
          </p:nvSpPr>
          <p:spPr>
            <a:xfrm>
              <a:off x="877715" y="1990879"/>
              <a:ext cx="2008110" cy="2008110"/>
            </a:xfrm>
            <a:prstGeom prst="ellipse">
              <a:avLst/>
            </a:prstGeom>
            <a:gradFill flip="none" rotWithShape="1">
              <a:gsLst>
                <a:gs pos="98000">
                  <a:schemeClr val="accent1">
                    <a:lumMod val="20000"/>
                    <a:lumOff val="80000"/>
                  </a:schemeClr>
                </a:gs>
                <a:gs pos="23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393700" dist="304800" dir="2700000" sx="97000" sy="97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7B2E40">
                    <a:lumMod val="75000"/>
                  </a:srgbClr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114769" y="2227933"/>
              <a:ext cx="1595242" cy="15340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57200" dist="241300" dir="2700000" algn="tl" rotWithShape="0">
                <a:schemeClr val="accent2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zh-CN" altLang="zh-CN" dirty="0">
                  <a:solidFill>
                    <a:schemeClr val="tx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掌上</a:t>
              </a:r>
              <a:r>
                <a:rPr lang="zh-CN" altLang="en-US" dirty="0">
                  <a:solidFill>
                    <a:schemeClr val="tx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办</a:t>
              </a:r>
              <a:r>
                <a:rPr lang="zh-CN" altLang="zh-CN" dirty="0">
                  <a:solidFill>
                    <a:schemeClr val="tx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理</a:t>
              </a:r>
              <a:endParaRPr lang="en-US" altLang="zh-CN" dirty="0">
                <a:solidFill>
                  <a:schemeClr val="tx1"/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  <a:p>
              <a:pPr lvl="0" algn="ctr">
                <a:defRPr/>
              </a:pPr>
              <a:r>
                <a:rPr lang="zh-CN" altLang="zh-CN" dirty="0">
                  <a:solidFill>
                    <a:schemeClr val="tx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方便快捷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35484" y="1249948"/>
            <a:ext cx="2008110" cy="2008110"/>
            <a:chOff x="877715" y="1990879"/>
            <a:chExt cx="2008110" cy="2008110"/>
          </a:xfrm>
        </p:grpSpPr>
        <p:sp>
          <p:nvSpPr>
            <p:cNvPr id="13" name="椭圆 12"/>
            <p:cNvSpPr/>
            <p:nvPr/>
          </p:nvSpPr>
          <p:spPr>
            <a:xfrm>
              <a:off x="877715" y="1990879"/>
              <a:ext cx="2008110" cy="2008110"/>
            </a:xfrm>
            <a:prstGeom prst="ellipse">
              <a:avLst/>
            </a:prstGeom>
            <a:gradFill flip="none" rotWithShape="1">
              <a:gsLst>
                <a:gs pos="98000">
                  <a:schemeClr val="accent1">
                    <a:lumMod val="20000"/>
                    <a:lumOff val="80000"/>
                  </a:schemeClr>
                </a:gs>
                <a:gs pos="23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393700" dist="304800" dir="2700000" sx="97000" sy="97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7B2E40">
                    <a:lumMod val="75000"/>
                  </a:srgbClr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114769" y="2227933"/>
              <a:ext cx="1578548" cy="15340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57200" dist="241300" dir="2700000" algn="tl" rotWithShape="0">
                <a:schemeClr val="accent2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zh-CN" altLang="zh-CN" dirty="0">
                  <a:solidFill>
                    <a:schemeClr val="tx1"/>
                  </a:solidFill>
                  <a:ea typeface="思源黑体" panose="020B0500000000000000" pitchFamily="34" charset="-122"/>
                </a:rPr>
                <a:t>支付宝</a:t>
              </a:r>
              <a:endParaRPr lang="en-US" altLang="zh-CN" dirty="0">
                <a:solidFill>
                  <a:schemeClr val="tx1"/>
                </a:solidFill>
                <a:ea typeface="思源黑体" panose="020B0500000000000000" pitchFamily="34" charset="-122"/>
              </a:endParaRPr>
            </a:p>
            <a:p>
              <a:pPr lvl="0" algn="ctr">
                <a:defRPr/>
              </a:pPr>
              <a:r>
                <a:rPr lang="zh-CN" altLang="zh-CN" dirty="0">
                  <a:solidFill>
                    <a:schemeClr val="tx1"/>
                  </a:solidFill>
                  <a:ea typeface="思源黑体" panose="020B0500000000000000" pitchFamily="34" charset="-122"/>
                </a:rPr>
                <a:t>实名认证</a:t>
              </a:r>
              <a:endParaRPr lang="zh-CN" altLang="en-US" dirty="0">
                <a:solidFill>
                  <a:schemeClr val="tx1"/>
                </a:solidFill>
                <a:ea typeface="思源黑体" panose="020B0500000000000000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669568" y="1189008"/>
            <a:ext cx="2008110" cy="2008110"/>
            <a:chOff x="877715" y="1990879"/>
            <a:chExt cx="2008110" cy="2008110"/>
          </a:xfrm>
        </p:grpSpPr>
        <p:sp>
          <p:nvSpPr>
            <p:cNvPr id="16" name="椭圆 15"/>
            <p:cNvSpPr/>
            <p:nvPr/>
          </p:nvSpPr>
          <p:spPr>
            <a:xfrm>
              <a:off x="877715" y="1990879"/>
              <a:ext cx="2008110" cy="2008110"/>
            </a:xfrm>
            <a:prstGeom prst="ellipse">
              <a:avLst/>
            </a:prstGeom>
            <a:gradFill flip="none" rotWithShape="1">
              <a:gsLst>
                <a:gs pos="98000">
                  <a:schemeClr val="accent1">
                    <a:lumMod val="20000"/>
                    <a:lumOff val="80000"/>
                  </a:schemeClr>
                </a:gs>
                <a:gs pos="23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393700" dist="304800" dir="2700000" sx="97000" sy="97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7B2E40">
                    <a:lumMod val="75000"/>
                  </a:srgbClr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114769" y="2227933"/>
              <a:ext cx="1534002" cy="15340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57200" dist="241300" dir="2700000" algn="tl" rotWithShape="0">
                <a:schemeClr val="accent2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zh-CN" altLang="zh-CN" dirty="0">
                  <a:solidFill>
                    <a:schemeClr val="tx1"/>
                  </a:solidFill>
                  <a:ea typeface="思源黑体" panose="020B0500000000000000" pitchFamily="34" charset="-122"/>
                </a:rPr>
                <a:t>互联网</a:t>
              </a:r>
              <a:r>
                <a:rPr lang="en-US" altLang="zh-CN" dirty="0">
                  <a:solidFill>
                    <a:schemeClr val="tx1"/>
                  </a:solidFill>
                  <a:ea typeface="思源黑体" panose="020B0500000000000000" pitchFamily="34" charset="-122"/>
                </a:rPr>
                <a:t>+</a:t>
              </a:r>
              <a:r>
                <a:rPr lang="zh-CN" altLang="zh-CN" dirty="0">
                  <a:solidFill>
                    <a:schemeClr val="tx1"/>
                  </a:solidFill>
                  <a:ea typeface="思源黑体" panose="020B0500000000000000" pitchFamily="34" charset="-122"/>
                </a:rPr>
                <a:t>办事大厅入口</a:t>
              </a:r>
              <a:endParaRPr lang="zh-CN" altLang="en-US" dirty="0">
                <a:solidFill>
                  <a:schemeClr val="tx1"/>
                </a:solidFill>
                <a:ea typeface="思源黑体" panose="020B0500000000000000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703652" y="1184563"/>
            <a:ext cx="2008110" cy="2008110"/>
            <a:chOff x="877715" y="1990879"/>
            <a:chExt cx="2008110" cy="2008110"/>
          </a:xfrm>
        </p:grpSpPr>
        <p:sp>
          <p:nvSpPr>
            <p:cNvPr id="19" name="椭圆 18"/>
            <p:cNvSpPr/>
            <p:nvPr/>
          </p:nvSpPr>
          <p:spPr>
            <a:xfrm>
              <a:off x="877715" y="1990879"/>
              <a:ext cx="2008110" cy="2008110"/>
            </a:xfrm>
            <a:prstGeom prst="ellipse">
              <a:avLst/>
            </a:prstGeom>
            <a:gradFill flip="none" rotWithShape="1">
              <a:gsLst>
                <a:gs pos="98000">
                  <a:schemeClr val="accent1">
                    <a:lumMod val="20000"/>
                    <a:lumOff val="80000"/>
                  </a:schemeClr>
                </a:gs>
                <a:gs pos="23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393700" dist="304800" dir="2700000" sx="97000" sy="97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7B2E40">
                    <a:lumMod val="75000"/>
                  </a:srgbClr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114769" y="2227933"/>
              <a:ext cx="1534002" cy="15340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57200" dist="241300" dir="2700000" algn="tl" rotWithShape="0">
                <a:schemeClr val="accent2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chemeClr val="tx1"/>
                  </a:solidFill>
                  <a:ea typeface="思源黑体" panose="020B0500000000000000" pitchFamily="34" charset="-122"/>
                </a:rPr>
                <a:t>自助</a:t>
              </a:r>
              <a:endParaRPr lang="en-US" altLang="zh-CN" dirty="0">
                <a:solidFill>
                  <a:schemeClr val="tx1"/>
                </a:solidFill>
                <a:ea typeface="思源黑体" panose="020B0500000000000000" pitchFamily="34" charset="-122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schemeClr val="tx1"/>
                  </a:solidFill>
                  <a:ea typeface="思源黑体" panose="020B0500000000000000" pitchFamily="34" charset="-122"/>
                </a:rPr>
                <a:t>查询</a:t>
              </a:r>
              <a:endParaRPr lang="zh-CN" altLang="en-US" dirty="0">
                <a:solidFill>
                  <a:schemeClr val="tx1"/>
                </a:solidFill>
                <a:ea typeface="思源黑体" panose="020B0500000000000000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28714" y="3295406"/>
            <a:ext cx="1967998" cy="2008110"/>
            <a:chOff x="640740" y="3800730"/>
            <a:chExt cx="1967998" cy="2244778"/>
          </a:xfrm>
        </p:grpSpPr>
        <p:sp>
          <p:nvSpPr>
            <p:cNvPr id="22" name="矩形 21"/>
            <p:cNvSpPr/>
            <p:nvPr/>
          </p:nvSpPr>
          <p:spPr>
            <a:xfrm>
              <a:off x="640740" y="3800730"/>
              <a:ext cx="1967998" cy="2242262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640740" y="6045508"/>
              <a:ext cx="1967998" cy="0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3621581" y="3800731"/>
            <a:ext cx="1967998" cy="1500534"/>
            <a:chOff x="3583153" y="3800730"/>
            <a:chExt cx="1967998" cy="2244778"/>
          </a:xfrm>
        </p:grpSpPr>
        <p:sp>
          <p:nvSpPr>
            <p:cNvPr id="25" name="矩形 24"/>
            <p:cNvSpPr/>
            <p:nvPr/>
          </p:nvSpPr>
          <p:spPr>
            <a:xfrm>
              <a:off x="3583153" y="3800730"/>
              <a:ext cx="1967998" cy="2242262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3583153" y="6045508"/>
              <a:ext cx="1967998" cy="0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6602421" y="3563996"/>
            <a:ext cx="1967998" cy="1735583"/>
            <a:chOff x="3583153" y="3800730"/>
            <a:chExt cx="1967998" cy="2244778"/>
          </a:xfrm>
        </p:grpSpPr>
        <p:sp>
          <p:nvSpPr>
            <p:cNvPr id="28" name="矩形 27"/>
            <p:cNvSpPr/>
            <p:nvPr/>
          </p:nvSpPr>
          <p:spPr>
            <a:xfrm>
              <a:off x="3583153" y="3800730"/>
              <a:ext cx="1967998" cy="2242262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3583153" y="6045508"/>
              <a:ext cx="1967998" cy="0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9583262" y="3800730"/>
            <a:ext cx="1967998" cy="1496902"/>
            <a:chOff x="3583153" y="3800730"/>
            <a:chExt cx="1967998" cy="2244778"/>
          </a:xfrm>
        </p:grpSpPr>
        <p:sp>
          <p:nvSpPr>
            <p:cNvPr id="31" name="矩形 30"/>
            <p:cNvSpPr/>
            <p:nvPr/>
          </p:nvSpPr>
          <p:spPr>
            <a:xfrm>
              <a:off x="3583153" y="3800730"/>
              <a:ext cx="1967998" cy="2242262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3583153" y="6045508"/>
              <a:ext cx="1967998" cy="0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316916" y="3525716"/>
            <a:ext cx="2815243" cy="1659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“</a:t>
            </a:r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南昌市不动产登记中心”官方微信公众号、“南昌市不动产登记服务平台”小程序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367515" y="3617446"/>
            <a:ext cx="26803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在市、区分窗口、</a:t>
            </a:r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市民中心设置不动产自助查询终端设备，凭身份证自助打印查询结果</a:t>
            </a:r>
            <a:endParaRPr lang="zh-CN" altLang="zh-CN" sz="20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555551" y="3525716"/>
            <a:ext cx="2100058" cy="1291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“赣服通”南昌分厅查询个人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的</a:t>
            </a:r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名下房产</a:t>
            </a:r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信息</a:t>
            </a:r>
            <a:endParaRPr lang="zh-CN" altLang="zh-CN" sz="20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679554" y="3539951"/>
            <a:ext cx="1998124" cy="85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南昌市不动产登记平台（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PC</a:t>
            </a:r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端）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320458" y="142886"/>
            <a:ext cx="5572519" cy="918596"/>
            <a:chOff x="3320458" y="336851"/>
            <a:chExt cx="5572519" cy="918596"/>
          </a:xfrm>
        </p:grpSpPr>
        <p:sp>
          <p:nvSpPr>
            <p:cNvPr id="51" name="矩形 50"/>
            <p:cNvSpPr/>
            <p:nvPr/>
          </p:nvSpPr>
          <p:spPr>
            <a:xfrm>
              <a:off x="5091054" y="336851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思源黑体" panose="020B0500000000000000" pitchFamily="34" charset="-122"/>
                </a:rPr>
                <a:t>线上查询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ea typeface="思源黑体" panose="020B0500000000000000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320458" y="1009226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53" name="等腰三角形 52"/>
            <p:cNvSpPr/>
            <p:nvPr/>
          </p:nvSpPr>
          <p:spPr>
            <a:xfrm flipV="1">
              <a:off x="6036858" y="1161504"/>
              <a:ext cx="139716" cy="647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16916" y="5531575"/>
            <a:ext cx="9427288" cy="1086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08305" algn="just">
              <a:lnSpc>
                <a:spcPts val="1920"/>
              </a:lnSpc>
              <a:buNone/>
            </a:pPr>
            <a:r>
              <a:rPr lang="zh-CN" altLang="zh-CN" sz="28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_GB2312"/>
                <a:cs typeface="Times New Roman" panose="02020603050405020304" pitchFamily="18" charset="0"/>
              </a:rPr>
              <a:t>线下查询</a:t>
            </a:r>
            <a:endParaRPr lang="en-US" altLang="zh-CN" sz="2800" b="1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_GB2312"/>
              <a:cs typeface="Times New Roman" panose="02020603050405020304" pitchFamily="18" charset="0"/>
            </a:endParaRPr>
          </a:p>
          <a:p>
            <a:pPr indent="408305" algn="just">
              <a:lnSpc>
                <a:spcPts val="1920"/>
              </a:lnSpc>
              <a:buNone/>
            </a:pPr>
            <a:endParaRPr lang="en-US" altLang="zh-CN" b="1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_GB2312"/>
              <a:cs typeface="Times New Roman" panose="02020603050405020304" pitchFamily="18" charset="0"/>
            </a:endParaRPr>
          </a:p>
          <a:p>
            <a:pPr indent="408305">
              <a:lnSpc>
                <a:spcPts val="1920"/>
              </a:lnSpc>
              <a:buNone/>
            </a:pPr>
            <a:r>
              <a:rPr lang="zh-CN" altLang="zh-CN" sz="20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南昌市不动产登记大楼大厅、市住建大楼大厅、各区行政服务大厅</a:t>
            </a:r>
            <a:endParaRPr lang="en-US" altLang="zh-CN" sz="2000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08305">
              <a:lnSpc>
                <a:spcPts val="1920"/>
              </a:lnSpc>
              <a:buNone/>
            </a:pPr>
            <a:r>
              <a:rPr lang="zh-CN" altLang="zh-CN" sz="20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设置人工查询窗口。</a:t>
            </a:r>
            <a:endParaRPr lang="zh-CN" altLang="zh-CN" sz="2000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38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87728" y="1436189"/>
            <a:ext cx="8764818" cy="3911489"/>
            <a:chOff x="885370" y="1910330"/>
            <a:chExt cx="4796143" cy="1695494"/>
          </a:xfrm>
        </p:grpSpPr>
        <p:grpSp>
          <p:nvGrpSpPr>
            <p:cNvPr id="8" name="组合 7"/>
            <p:cNvGrpSpPr/>
            <p:nvPr/>
          </p:nvGrpSpPr>
          <p:grpSpPr>
            <a:xfrm>
              <a:off x="885370" y="1910330"/>
              <a:ext cx="4796143" cy="1695494"/>
              <a:chOff x="885370" y="1910330"/>
              <a:chExt cx="4796143" cy="1695494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885370" y="1930399"/>
                <a:ext cx="4412344" cy="146594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>
                <a:outerShdw blurRad="1905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Bullet1"/>
              <p:cNvSpPr txBox="1"/>
              <p:nvPr/>
            </p:nvSpPr>
            <p:spPr>
              <a:xfrm flipH="1">
                <a:off x="1354164" y="2111114"/>
                <a:ext cx="1279719" cy="323165"/>
              </a:xfrm>
              <a:prstGeom prst="rect">
                <a:avLst/>
              </a:prstGeom>
              <a:noFill/>
            </p:spPr>
            <p:txBody>
              <a:bodyPr wrap="square" lIns="0" rIns="0" bIns="0" rtlCol="0">
                <a:spAutoFit/>
              </a:bodyPr>
              <a:lstStyle>
                <a:defPPr>
                  <a:defRPr lang="zh-CN"/>
                </a:defPPr>
                <a:lvl1pPr marR="0" lvl="0" indent="0" algn="just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400" b="0" i="0" u="none" strike="noStrike" cap="none" spc="30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思源黑体 CN Bold"/>
                    <a:ea typeface="思源黑体 CN Bold"/>
                  </a:defRPr>
                </a:lvl1pPr>
              </a:lstStyle>
              <a:p>
                <a:pPr algn="l"/>
                <a:endParaRPr lang="zh-CN" altLang="en-US" sz="1800" b="1" spc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endParaRPr>
              </a:p>
            </p:txBody>
          </p:sp>
          <p:sp>
            <p:nvSpPr>
              <p:cNvPr id="18" name="Text2"/>
              <p:cNvSpPr txBox="1"/>
              <p:nvPr/>
            </p:nvSpPr>
            <p:spPr>
              <a:xfrm>
                <a:off x="1384530" y="2458212"/>
                <a:ext cx="2394857" cy="3089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45720" rIns="0" bIns="45720" anchor="t" anchorCtr="0">
                <a:spAutoFit/>
              </a:bodyPr>
              <a:lstStyle/>
              <a:p>
                <a:pPr>
                  <a:lnSpc>
                    <a:spcPct val="130000"/>
                  </a:lnSpc>
                  <a:buSzPct val="25000"/>
                  <a:defRPr/>
                </a:pP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endParaRPr>
              </a:p>
            </p:txBody>
          </p:sp>
          <p:sp>
            <p:nvSpPr>
              <p:cNvPr id="19" name="上箭头 6"/>
              <p:cNvSpPr/>
              <p:nvPr/>
            </p:nvSpPr>
            <p:spPr>
              <a:xfrm>
                <a:off x="3391883" y="1910330"/>
                <a:ext cx="2289630" cy="1695494"/>
              </a:xfrm>
              <a:custGeom>
                <a:avLst/>
                <a:gdLst>
                  <a:gd name="connsiteX0" fmla="*/ 0 w 1407885"/>
                  <a:gd name="connsiteY0" fmla="*/ 660397 h 2842334"/>
                  <a:gd name="connsiteX1" fmla="*/ 703943 w 1407885"/>
                  <a:gd name="connsiteY1" fmla="*/ 0 h 2842334"/>
                  <a:gd name="connsiteX2" fmla="*/ 1407885 w 1407885"/>
                  <a:gd name="connsiteY2" fmla="*/ 660397 h 2842334"/>
                  <a:gd name="connsiteX3" fmla="*/ 1186544 w 1407885"/>
                  <a:gd name="connsiteY3" fmla="*/ 660397 h 2842334"/>
                  <a:gd name="connsiteX4" fmla="*/ 1186544 w 1407885"/>
                  <a:gd name="connsiteY4" fmla="*/ 2842334 h 2842334"/>
                  <a:gd name="connsiteX5" fmla="*/ 221341 w 1407885"/>
                  <a:gd name="connsiteY5" fmla="*/ 2842334 h 2842334"/>
                  <a:gd name="connsiteX6" fmla="*/ 221341 w 1407885"/>
                  <a:gd name="connsiteY6" fmla="*/ 660397 h 2842334"/>
                  <a:gd name="connsiteX7" fmla="*/ 0 w 1407885"/>
                  <a:gd name="connsiteY7" fmla="*/ 660397 h 2842334"/>
                  <a:gd name="connsiteX0-1" fmla="*/ 881745 w 2289630"/>
                  <a:gd name="connsiteY0-2" fmla="*/ 660397 h 2842334"/>
                  <a:gd name="connsiteX1-3" fmla="*/ 1585688 w 2289630"/>
                  <a:gd name="connsiteY1-4" fmla="*/ 0 h 2842334"/>
                  <a:gd name="connsiteX2-5" fmla="*/ 2289630 w 2289630"/>
                  <a:gd name="connsiteY2-6" fmla="*/ 660397 h 2842334"/>
                  <a:gd name="connsiteX3-7" fmla="*/ 2068289 w 2289630"/>
                  <a:gd name="connsiteY3-8" fmla="*/ 660397 h 2842334"/>
                  <a:gd name="connsiteX4-9" fmla="*/ 2068289 w 2289630"/>
                  <a:gd name="connsiteY4-10" fmla="*/ 2842334 h 2842334"/>
                  <a:gd name="connsiteX5-11" fmla="*/ 0 w 2289630"/>
                  <a:gd name="connsiteY5-12" fmla="*/ 2697192 h 2842334"/>
                  <a:gd name="connsiteX6-13" fmla="*/ 1103086 w 2289630"/>
                  <a:gd name="connsiteY6-14" fmla="*/ 660397 h 2842334"/>
                  <a:gd name="connsiteX7-15" fmla="*/ 881745 w 2289630"/>
                  <a:gd name="connsiteY7-16" fmla="*/ 660397 h 2842334"/>
                  <a:gd name="connsiteX0-17" fmla="*/ 881745 w 2289630"/>
                  <a:gd name="connsiteY0-18" fmla="*/ 660397 h 2697192"/>
                  <a:gd name="connsiteX1-19" fmla="*/ 1585688 w 2289630"/>
                  <a:gd name="connsiteY1-20" fmla="*/ 0 h 2697192"/>
                  <a:gd name="connsiteX2-21" fmla="*/ 2289630 w 2289630"/>
                  <a:gd name="connsiteY2-22" fmla="*/ 660397 h 2697192"/>
                  <a:gd name="connsiteX3-23" fmla="*/ 2068289 w 2289630"/>
                  <a:gd name="connsiteY3-24" fmla="*/ 660397 h 2697192"/>
                  <a:gd name="connsiteX4-25" fmla="*/ 0 w 2289630"/>
                  <a:gd name="connsiteY4-26" fmla="*/ 2697192 h 2697192"/>
                  <a:gd name="connsiteX5-27" fmla="*/ 1103086 w 2289630"/>
                  <a:gd name="connsiteY5-28" fmla="*/ 660397 h 2697192"/>
                  <a:gd name="connsiteX6-29" fmla="*/ 881745 w 2289630"/>
                  <a:gd name="connsiteY6-30" fmla="*/ 660397 h 2697192"/>
                  <a:gd name="connsiteX0-31" fmla="*/ 881745 w 2289630"/>
                  <a:gd name="connsiteY0-32" fmla="*/ 660397 h 2697192"/>
                  <a:gd name="connsiteX1-33" fmla="*/ 1585688 w 2289630"/>
                  <a:gd name="connsiteY1-34" fmla="*/ 0 h 2697192"/>
                  <a:gd name="connsiteX2-35" fmla="*/ 2289630 w 2289630"/>
                  <a:gd name="connsiteY2-36" fmla="*/ 660397 h 2697192"/>
                  <a:gd name="connsiteX3-37" fmla="*/ 2068289 w 2289630"/>
                  <a:gd name="connsiteY3-38" fmla="*/ 660397 h 2697192"/>
                  <a:gd name="connsiteX4-39" fmla="*/ 0 w 2289630"/>
                  <a:gd name="connsiteY4-40" fmla="*/ 2697192 h 2697192"/>
                  <a:gd name="connsiteX5-41" fmla="*/ 1103086 w 2289630"/>
                  <a:gd name="connsiteY5-42" fmla="*/ 660397 h 2697192"/>
                  <a:gd name="connsiteX6-43" fmla="*/ 881745 w 2289630"/>
                  <a:gd name="connsiteY6-44" fmla="*/ 660397 h 2697192"/>
                  <a:gd name="connsiteX0-45" fmla="*/ 881745 w 2289630"/>
                  <a:gd name="connsiteY0-46" fmla="*/ 660397 h 2697192"/>
                  <a:gd name="connsiteX1-47" fmla="*/ 1585688 w 2289630"/>
                  <a:gd name="connsiteY1-48" fmla="*/ 0 h 2697192"/>
                  <a:gd name="connsiteX2-49" fmla="*/ 2289630 w 2289630"/>
                  <a:gd name="connsiteY2-50" fmla="*/ 660397 h 2697192"/>
                  <a:gd name="connsiteX3-51" fmla="*/ 2068289 w 2289630"/>
                  <a:gd name="connsiteY3-52" fmla="*/ 660397 h 2697192"/>
                  <a:gd name="connsiteX4-53" fmla="*/ 0 w 2289630"/>
                  <a:gd name="connsiteY4-54" fmla="*/ 2697192 h 2697192"/>
                  <a:gd name="connsiteX5-55" fmla="*/ 1103086 w 2289630"/>
                  <a:gd name="connsiteY5-56" fmla="*/ 660397 h 2697192"/>
                  <a:gd name="connsiteX6-57" fmla="*/ 881745 w 2289630"/>
                  <a:gd name="connsiteY6-58" fmla="*/ 660397 h 2697192"/>
                  <a:gd name="connsiteX0-59" fmla="*/ 881745 w 2289630"/>
                  <a:gd name="connsiteY0-60" fmla="*/ 660397 h 2697192"/>
                  <a:gd name="connsiteX1-61" fmla="*/ 1585688 w 2289630"/>
                  <a:gd name="connsiteY1-62" fmla="*/ 0 h 2697192"/>
                  <a:gd name="connsiteX2-63" fmla="*/ 2289630 w 2289630"/>
                  <a:gd name="connsiteY2-64" fmla="*/ 660397 h 2697192"/>
                  <a:gd name="connsiteX3-65" fmla="*/ 2068289 w 2289630"/>
                  <a:gd name="connsiteY3-66" fmla="*/ 660397 h 2697192"/>
                  <a:gd name="connsiteX4-67" fmla="*/ 0 w 2289630"/>
                  <a:gd name="connsiteY4-68" fmla="*/ 2697192 h 2697192"/>
                  <a:gd name="connsiteX5-69" fmla="*/ 1103086 w 2289630"/>
                  <a:gd name="connsiteY5-70" fmla="*/ 660397 h 2697192"/>
                  <a:gd name="connsiteX6-71" fmla="*/ 881745 w 2289630"/>
                  <a:gd name="connsiteY6-72" fmla="*/ 660397 h 2697192"/>
                  <a:gd name="connsiteX0-73" fmla="*/ 881745 w 2289630"/>
                  <a:gd name="connsiteY0-74" fmla="*/ 660397 h 2697192"/>
                  <a:gd name="connsiteX1-75" fmla="*/ 1585688 w 2289630"/>
                  <a:gd name="connsiteY1-76" fmla="*/ 0 h 2697192"/>
                  <a:gd name="connsiteX2-77" fmla="*/ 2289630 w 2289630"/>
                  <a:gd name="connsiteY2-78" fmla="*/ 660397 h 2697192"/>
                  <a:gd name="connsiteX3-79" fmla="*/ 2068289 w 2289630"/>
                  <a:gd name="connsiteY3-80" fmla="*/ 660397 h 2697192"/>
                  <a:gd name="connsiteX4-81" fmla="*/ 0 w 2289630"/>
                  <a:gd name="connsiteY4-82" fmla="*/ 2697192 h 2697192"/>
                  <a:gd name="connsiteX5-83" fmla="*/ 1103086 w 2289630"/>
                  <a:gd name="connsiteY5-84" fmla="*/ 660397 h 2697192"/>
                  <a:gd name="connsiteX6-85" fmla="*/ 881745 w 2289630"/>
                  <a:gd name="connsiteY6-86" fmla="*/ 660397 h 2697192"/>
                  <a:gd name="connsiteX0-87" fmla="*/ 881745 w 2289630"/>
                  <a:gd name="connsiteY0-88" fmla="*/ 660397 h 2697192"/>
                  <a:gd name="connsiteX1-89" fmla="*/ 1585688 w 2289630"/>
                  <a:gd name="connsiteY1-90" fmla="*/ 0 h 2697192"/>
                  <a:gd name="connsiteX2-91" fmla="*/ 2289630 w 2289630"/>
                  <a:gd name="connsiteY2-92" fmla="*/ 660397 h 2697192"/>
                  <a:gd name="connsiteX3-93" fmla="*/ 2068289 w 2289630"/>
                  <a:gd name="connsiteY3-94" fmla="*/ 660397 h 2697192"/>
                  <a:gd name="connsiteX4-95" fmla="*/ 0 w 2289630"/>
                  <a:gd name="connsiteY4-96" fmla="*/ 2697192 h 2697192"/>
                  <a:gd name="connsiteX5-97" fmla="*/ 1103086 w 2289630"/>
                  <a:gd name="connsiteY5-98" fmla="*/ 660397 h 2697192"/>
                  <a:gd name="connsiteX6-99" fmla="*/ 881745 w 2289630"/>
                  <a:gd name="connsiteY6-100" fmla="*/ 660397 h 2697192"/>
                  <a:gd name="connsiteX0-101" fmla="*/ 881745 w 2289630"/>
                  <a:gd name="connsiteY0-102" fmla="*/ 660397 h 2697192"/>
                  <a:gd name="connsiteX1-103" fmla="*/ 1585688 w 2289630"/>
                  <a:gd name="connsiteY1-104" fmla="*/ 0 h 2697192"/>
                  <a:gd name="connsiteX2-105" fmla="*/ 2289630 w 2289630"/>
                  <a:gd name="connsiteY2-106" fmla="*/ 660397 h 2697192"/>
                  <a:gd name="connsiteX3-107" fmla="*/ 2068289 w 2289630"/>
                  <a:gd name="connsiteY3-108" fmla="*/ 660397 h 2697192"/>
                  <a:gd name="connsiteX4-109" fmla="*/ 0 w 2289630"/>
                  <a:gd name="connsiteY4-110" fmla="*/ 2697192 h 2697192"/>
                  <a:gd name="connsiteX5-111" fmla="*/ 1103086 w 2289630"/>
                  <a:gd name="connsiteY5-112" fmla="*/ 660397 h 2697192"/>
                  <a:gd name="connsiteX6-113" fmla="*/ 881745 w 2289630"/>
                  <a:gd name="connsiteY6-114" fmla="*/ 660397 h 269719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</a:cxnLst>
                <a:rect l="l" t="t" r="r" b="b"/>
                <a:pathLst>
                  <a:path w="2289630" h="2697192">
                    <a:moveTo>
                      <a:pt x="881745" y="660397"/>
                    </a:moveTo>
                    <a:lnTo>
                      <a:pt x="1585688" y="0"/>
                    </a:lnTo>
                    <a:lnTo>
                      <a:pt x="2289630" y="660397"/>
                    </a:lnTo>
                    <a:lnTo>
                      <a:pt x="2068289" y="660397"/>
                    </a:lnTo>
                    <a:cubicBezTo>
                      <a:pt x="1930402" y="1899481"/>
                      <a:pt x="1603830" y="2690522"/>
                      <a:pt x="0" y="2697192"/>
                    </a:cubicBezTo>
                    <a:cubicBezTo>
                      <a:pt x="803123" y="2366603"/>
                      <a:pt x="1156305" y="1716700"/>
                      <a:pt x="1103086" y="660397"/>
                    </a:cubicBezTo>
                    <a:lnTo>
                      <a:pt x="881745" y="66039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4780900" y="2147559"/>
              <a:ext cx="101085" cy="231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666343" y="2607118"/>
              <a:ext cx="251019" cy="255423"/>
              <a:chOff x="2474070" y="2647441"/>
              <a:chExt cx="480774" cy="489209"/>
            </a:xfrm>
            <a:solidFill>
              <a:schemeClr val="bg1"/>
            </a:solidFill>
          </p:grpSpPr>
          <p:sp>
            <p:nvSpPr>
              <p:cNvPr id="11" name="Freeform 40"/>
              <p:cNvSpPr/>
              <p:nvPr/>
            </p:nvSpPr>
            <p:spPr bwMode="auto">
              <a:xfrm>
                <a:off x="2474070" y="2994666"/>
                <a:ext cx="94187" cy="141983"/>
              </a:xfrm>
              <a:custGeom>
                <a:avLst/>
                <a:gdLst>
                  <a:gd name="T0" fmla="*/ 36 w 37"/>
                  <a:gd name="T1" fmla="*/ 0 h 56"/>
                  <a:gd name="T2" fmla="*/ 1 w 37"/>
                  <a:gd name="T3" fmla="*/ 0 h 56"/>
                  <a:gd name="T4" fmla="*/ 0 w 37"/>
                  <a:gd name="T5" fmla="*/ 1 h 56"/>
                  <a:gd name="T6" fmla="*/ 0 w 37"/>
                  <a:gd name="T7" fmla="*/ 55 h 56"/>
                  <a:gd name="T8" fmla="*/ 1 w 37"/>
                  <a:gd name="T9" fmla="*/ 56 h 56"/>
                  <a:gd name="T10" fmla="*/ 36 w 37"/>
                  <a:gd name="T11" fmla="*/ 56 h 56"/>
                  <a:gd name="T12" fmla="*/ 37 w 37"/>
                  <a:gd name="T13" fmla="*/ 55 h 56"/>
                  <a:gd name="T14" fmla="*/ 37 w 37"/>
                  <a:gd name="T15" fmla="*/ 1 h 56"/>
                  <a:gd name="T16" fmla="*/ 36 w 37"/>
                  <a:gd name="T1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56">
                    <a:moveTo>
                      <a:pt x="36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0" y="56"/>
                      <a:pt x="1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7" y="56"/>
                      <a:pt x="37" y="55"/>
                      <a:pt x="37" y="55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41"/>
              <p:cNvSpPr/>
              <p:nvPr/>
            </p:nvSpPr>
            <p:spPr bwMode="auto">
              <a:xfrm>
                <a:off x="2603400" y="2835814"/>
                <a:ext cx="94187" cy="300835"/>
              </a:xfrm>
              <a:custGeom>
                <a:avLst/>
                <a:gdLst>
                  <a:gd name="T0" fmla="*/ 36 w 37"/>
                  <a:gd name="T1" fmla="*/ 0 h 118"/>
                  <a:gd name="T2" fmla="*/ 1 w 37"/>
                  <a:gd name="T3" fmla="*/ 0 h 118"/>
                  <a:gd name="T4" fmla="*/ 0 w 37"/>
                  <a:gd name="T5" fmla="*/ 1 h 118"/>
                  <a:gd name="T6" fmla="*/ 0 w 37"/>
                  <a:gd name="T7" fmla="*/ 117 h 118"/>
                  <a:gd name="T8" fmla="*/ 1 w 37"/>
                  <a:gd name="T9" fmla="*/ 118 h 118"/>
                  <a:gd name="T10" fmla="*/ 36 w 37"/>
                  <a:gd name="T11" fmla="*/ 118 h 118"/>
                  <a:gd name="T12" fmla="*/ 37 w 37"/>
                  <a:gd name="T13" fmla="*/ 117 h 118"/>
                  <a:gd name="T14" fmla="*/ 37 w 37"/>
                  <a:gd name="T15" fmla="*/ 1 h 118"/>
                  <a:gd name="T16" fmla="*/ 36 w 37"/>
                  <a:gd name="T17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18">
                    <a:moveTo>
                      <a:pt x="36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17"/>
                      <a:pt x="0" y="118"/>
                      <a:pt x="1" y="118"/>
                    </a:cubicBezTo>
                    <a:cubicBezTo>
                      <a:pt x="36" y="118"/>
                      <a:pt x="36" y="118"/>
                      <a:pt x="36" y="118"/>
                    </a:cubicBezTo>
                    <a:cubicBezTo>
                      <a:pt x="36" y="118"/>
                      <a:pt x="37" y="117"/>
                      <a:pt x="37" y="117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0"/>
                      <a:pt x="36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42"/>
              <p:cNvSpPr/>
              <p:nvPr/>
            </p:nvSpPr>
            <p:spPr bwMode="auto">
              <a:xfrm>
                <a:off x="2731326" y="2930001"/>
                <a:ext cx="96999" cy="206649"/>
              </a:xfrm>
              <a:custGeom>
                <a:avLst/>
                <a:gdLst>
                  <a:gd name="T0" fmla="*/ 37 w 38"/>
                  <a:gd name="T1" fmla="*/ 0 h 81"/>
                  <a:gd name="T2" fmla="*/ 1 w 38"/>
                  <a:gd name="T3" fmla="*/ 0 h 81"/>
                  <a:gd name="T4" fmla="*/ 0 w 38"/>
                  <a:gd name="T5" fmla="*/ 1 h 81"/>
                  <a:gd name="T6" fmla="*/ 0 w 38"/>
                  <a:gd name="T7" fmla="*/ 80 h 81"/>
                  <a:gd name="T8" fmla="*/ 1 w 38"/>
                  <a:gd name="T9" fmla="*/ 81 h 81"/>
                  <a:gd name="T10" fmla="*/ 37 w 38"/>
                  <a:gd name="T11" fmla="*/ 81 h 81"/>
                  <a:gd name="T12" fmla="*/ 38 w 38"/>
                  <a:gd name="T13" fmla="*/ 80 h 81"/>
                  <a:gd name="T14" fmla="*/ 38 w 38"/>
                  <a:gd name="T15" fmla="*/ 1 h 81"/>
                  <a:gd name="T16" fmla="*/ 37 w 38"/>
                  <a:gd name="T1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81">
                    <a:moveTo>
                      <a:pt x="3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1" y="81"/>
                      <a:pt x="1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8" y="80"/>
                      <a:pt x="38" y="8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1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43"/>
              <p:cNvSpPr/>
              <p:nvPr/>
            </p:nvSpPr>
            <p:spPr bwMode="auto">
              <a:xfrm>
                <a:off x="2860657" y="2747251"/>
                <a:ext cx="94187" cy="389399"/>
              </a:xfrm>
              <a:custGeom>
                <a:avLst/>
                <a:gdLst>
                  <a:gd name="T0" fmla="*/ 36 w 37"/>
                  <a:gd name="T1" fmla="*/ 0 h 153"/>
                  <a:gd name="T2" fmla="*/ 1 w 37"/>
                  <a:gd name="T3" fmla="*/ 0 h 153"/>
                  <a:gd name="T4" fmla="*/ 0 w 37"/>
                  <a:gd name="T5" fmla="*/ 1 h 153"/>
                  <a:gd name="T6" fmla="*/ 0 w 37"/>
                  <a:gd name="T7" fmla="*/ 152 h 153"/>
                  <a:gd name="T8" fmla="*/ 1 w 37"/>
                  <a:gd name="T9" fmla="*/ 153 h 153"/>
                  <a:gd name="T10" fmla="*/ 36 w 37"/>
                  <a:gd name="T11" fmla="*/ 153 h 153"/>
                  <a:gd name="T12" fmla="*/ 37 w 37"/>
                  <a:gd name="T13" fmla="*/ 152 h 153"/>
                  <a:gd name="T14" fmla="*/ 37 w 37"/>
                  <a:gd name="T15" fmla="*/ 1 h 153"/>
                  <a:gd name="T16" fmla="*/ 36 w 37"/>
                  <a:gd name="T1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53">
                    <a:moveTo>
                      <a:pt x="36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2"/>
                      <a:pt x="1" y="153"/>
                      <a:pt x="1" y="153"/>
                    </a:cubicBezTo>
                    <a:cubicBezTo>
                      <a:pt x="36" y="153"/>
                      <a:pt x="36" y="153"/>
                      <a:pt x="36" y="153"/>
                    </a:cubicBezTo>
                    <a:cubicBezTo>
                      <a:pt x="37" y="153"/>
                      <a:pt x="37" y="152"/>
                      <a:pt x="37" y="152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0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44"/>
              <p:cNvSpPr/>
              <p:nvPr/>
            </p:nvSpPr>
            <p:spPr bwMode="auto">
              <a:xfrm>
                <a:off x="2481099" y="2647441"/>
                <a:ext cx="379558" cy="175722"/>
              </a:xfrm>
              <a:custGeom>
                <a:avLst/>
                <a:gdLst>
                  <a:gd name="T0" fmla="*/ 146 w 149"/>
                  <a:gd name="T1" fmla="*/ 3 h 69"/>
                  <a:gd name="T2" fmla="*/ 144 w 149"/>
                  <a:gd name="T3" fmla="*/ 1 h 69"/>
                  <a:gd name="T4" fmla="*/ 141 w 149"/>
                  <a:gd name="T5" fmla="*/ 0 h 69"/>
                  <a:gd name="T6" fmla="*/ 116 w 149"/>
                  <a:gd name="T7" fmla="*/ 4 h 69"/>
                  <a:gd name="T8" fmla="*/ 112 w 149"/>
                  <a:gd name="T9" fmla="*/ 8 h 69"/>
                  <a:gd name="T10" fmla="*/ 117 w 149"/>
                  <a:gd name="T11" fmla="*/ 12 h 69"/>
                  <a:gd name="T12" fmla="*/ 133 w 149"/>
                  <a:gd name="T13" fmla="*/ 9 h 69"/>
                  <a:gd name="T14" fmla="*/ 99 w 149"/>
                  <a:gd name="T15" fmla="*/ 45 h 69"/>
                  <a:gd name="T16" fmla="*/ 51 w 149"/>
                  <a:gd name="T17" fmla="*/ 21 h 69"/>
                  <a:gd name="T18" fmla="*/ 46 w 149"/>
                  <a:gd name="T19" fmla="*/ 21 h 69"/>
                  <a:gd name="T20" fmla="*/ 2 w 149"/>
                  <a:gd name="T21" fmla="*/ 62 h 69"/>
                  <a:gd name="T22" fmla="*/ 2 w 149"/>
                  <a:gd name="T23" fmla="*/ 67 h 69"/>
                  <a:gd name="T24" fmla="*/ 5 w 149"/>
                  <a:gd name="T25" fmla="*/ 69 h 69"/>
                  <a:gd name="T26" fmla="*/ 7 w 149"/>
                  <a:gd name="T27" fmla="*/ 68 h 69"/>
                  <a:gd name="T28" fmla="*/ 50 w 149"/>
                  <a:gd name="T29" fmla="*/ 29 h 69"/>
                  <a:gd name="T30" fmla="*/ 98 w 149"/>
                  <a:gd name="T31" fmla="*/ 53 h 69"/>
                  <a:gd name="T32" fmla="*/ 103 w 149"/>
                  <a:gd name="T33" fmla="*/ 52 h 69"/>
                  <a:gd name="T34" fmla="*/ 139 w 149"/>
                  <a:gd name="T35" fmla="*/ 14 h 69"/>
                  <a:gd name="T36" fmla="*/ 141 w 149"/>
                  <a:gd name="T37" fmla="*/ 28 h 69"/>
                  <a:gd name="T38" fmla="*/ 145 w 149"/>
                  <a:gd name="T39" fmla="*/ 31 h 69"/>
                  <a:gd name="T40" fmla="*/ 145 w 149"/>
                  <a:gd name="T41" fmla="*/ 31 h 69"/>
                  <a:gd name="T42" fmla="*/ 149 w 149"/>
                  <a:gd name="T43" fmla="*/ 27 h 69"/>
                  <a:gd name="T44" fmla="*/ 146 w 149"/>
                  <a:gd name="T45" fmla="*/ 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9" h="69">
                    <a:moveTo>
                      <a:pt x="146" y="3"/>
                    </a:moveTo>
                    <a:cubicBezTo>
                      <a:pt x="146" y="2"/>
                      <a:pt x="145" y="1"/>
                      <a:pt x="144" y="1"/>
                    </a:cubicBezTo>
                    <a:cubicBezTo>
                      <a:pt x="144" y="0"/>
                      <a:pt x="143" y="0"/>
                      <a:pt x="141" y="0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3" y="4"/>
                      <a:pt x="112" y="6"/>
                      <a:pt x="112" y="8"/>
                    </a:cubicBezTo>
                    <a:cubicBezTo>
                      <a:pt x="112" y="10"/>
                      <a:pt x="114" y="12"/>
                      <a:pt x="117" y="12"/>
                    </a:cubicBezTo>
                    <a:cubicBezTo>
                      <a:pt x="133" y="9"/>
                      <a:pt x="133" y="9"/>
                      <a:pt x="133" y="9"/>
                    </a:cubicBezTo>
                    <a:cubicBezTo>
                      <a:pt x="99" y="45"/>
                      <a:pt x="99" y="45"/>
                      <a:pt x="99" y="45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49" y="20"/>
                      <a:pt x="48" y="20"/>
                      <a:pt x="46" y="2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0" y="63"/>
                      <a:pt x="0" y="66"/>
                      <a:pt x="2" y="67"/>
                    </a:cubicBezTo>
                    <a:cubicBezTo>
                      <a:pt x="2" y="68"/>
                      <a:pt x="3" y="69"/>
                      <a:pt x="5" y="69"/>
                    </a:cubicBezTo>
                    <a:cubicBezTo>
                      <a:pt x="5" y="69"/>
                      <a:pt x="6" y="68"/>
                      <a:pt x="7" y="68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98" y="53"/>
                      <a:pt x="98" y="53"/>
                      <a:pt x="98" y="53"/>
                    </a:cubicBezTo>
                    <a:cubicBezTo>
                      <a:pt x="100" y="54"/>
                      <a:pt x="102" y="54"/>
                      <a:pt x="103" y="52"/>
                    </a:cubicBezTo>
                    <a:cubicBezTo>
                      <a:pt x="139" y="14"/>
                      <a:pt x="139" y="14"/>
                      <a:pt x="139" y="14"/>
                    </a:cubicBezTo>
                    <a:cubicBezTo>
                      <a:pt x="141" y="28"/>
                      <a:pt x="141" y="28"/>
                      <a:pt x="141" y="28"/>
                    </a:cubicBezTo>
                    <a:cubicBezTo>
                      <a:pt x="141" y="30"/>
                      <a:pt x="143" y="31"/>
                      <a:pt x="145" y="31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47" y="31"/>
                      <a:pt x="149" y="29"/>
                      <a:pt x="149" y="27"/>
                    </a:cubicBezTo>
                    <a:lnTo>
                      <a:pt x="14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1457514" y="4670384"/>
            <a:ext cx="3539613" cy="751427"/>
            <a:chOff x="1254316" y="4418886"/>
            <a:chExt cx="3539613" cy="751427"/>
          </a:xfrm>
        </p:grpSpPr>
        <p:sp>
          <p:nvSpPr>
            <p:cNvPr id="35" name="Bullet1"/>
            <p:cNvSpPr txBox="1"/>
            <p:nvPr/>
          </p:nvSpPr>
          <p:spPr>
            <a:xfrm flipH="1">
              <a:off x="3503325" y="4418886"/>
              <a:ext cx="1279719" cy="323165"/>
            </a:xfrm>
            <a:prstGeom prst="rect">
              <a:avLst/>
            </a:prstGeom>
            <a:noFill/>
          </p:spPr>
          <p:txBody>
            <a:bodyPr wrap="square" lIns="0" rIns="0" bIns="0" rtlCol="0">
              <a:spAutoFit/>
            </a:bodyPr>
            <a:lstStyle>
              <a:defPPr>
                <a:defRPr lang="zh-CN"/>
              </a:defPPr>
              <a:lvl1pPr marR="0" lvl="0" indent="0" algn="just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2400" b="0" i="0" u="none" strike="noStrike" cap="none" spc="30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/>
                  <a:ea typeface="思源黑体 CN Bold"/>
                </a:defRPr>
              </a:lvl1pPr>
            </a:lstStyle>
            <a:p>
              <a:pPr algn="r"/>
              <a:endParaRPr lang="zh-CN" altLang="en-US" sz="1800" b="1" spc="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36" name="Text2"/>
            <p:cNvSpPr txBox="1"/>
            <p:nvPr/>
          </p:nvSpPr>
          <p:spPr>
            <a:xfrm>
              <a:off x="2399072" y="4773276"/>
              <a:ext cx="2394857" cy="308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45720" rIns="0" bIns="45720" anchor="t" anchorCtr="0">
              <a:spAutoFit/>
            </a:bodyPr>
            <a:lstStyle/>
            <a:p>
              <a:pPr algn="r">
                <a:lnSpc>
                  <a:spcPct val="130000"/>
                </a:lnSpc>
                <a:buSzPct val="25000"/>
                <a:defRPr/>
              </a:pP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254316" y="4455331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0</a:t>
              </a:r>
              <a:endParaRPr lang="zh-CN" altLang="en-US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292417" y="4914890"/>
              <a:ext cx="251019" cy="255423"/>
              <a:chOff x="2474070" y="2647441"/>
              <a:chExt cx="480774" cy="489209"/>
            </a:xfrm>
            <a:solidFill>
              <a:schemeClr val="bg1"/>
            </a:solidFill>
          </p:grpSpPr>
          <p:sp>
            <p:nvSpPr>
              <p:cNvPr id="40" name="Freeform 40"/>
              <p:cNvSpPr/>
              <p:nvPr/>
            </p:nvSpPr>
            <p:spPr bwMode="auto">
              <a:xfrm>
                <a:off x="2474070" y="2994666"/>
                <a:ext cx="94187" cy="141983"/>
              </a:xfrm>
              <a:custGeom>
                <a:avLst/>
                <a:gdLst>
                  <a:gd name="T0" fmla="*/ 36 w 37"/>
                  <a:gd name="T1" fmla="*/ 0 h 56"/>
                  <a:gd name="T2" fmla="*/ 1 w 37"/>
                  <a:gd name="T3" fmla="*/ 0 h 56"/>
                  <a:gd name="T4" fmla="*/ 0 w 37"/>
                  <a:gd name="T5" fmla="*/ 1 h 56"/>
                  <a:gd name="T6" fmla="*/ 0 w 37"/>
                  <a:gd name="T7" fmla="*/ 55 h 56"/>
                  <a:gd name="T8" fmla="*/ 1 w 37"/>
                  <a:gd name="T9" fmla="*/ 56 h 56"/>
                  <a:gd name="T10" fmla="*/ 36 w 37"/>
                  <a:gd name="T11" fmla="*/ 56 h 56"/>
                  <a:gd name="T12" fmla="*/ 37 w 37"/>
                  <a:gd name="T13" fmla="*/ 55 h 56"/>
                  <a:gd name="T14" fmla="*/ 37 w 37"/>
                  <a:gd name="T15" fmla="*/ 1 h 56"/>
                  <a:gd name="T16" fmla="*/ 36 w 37"/>
                  <a:gd name="T1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56">
                    <a:moveTo>
                      <a:pt x="36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0" y="56"/>
                      <a:pt x="1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7" y="56"/>
                      <a:pt x="37" y="55"/>
                      <a:pt x="37" y="55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41"/>
              <p:cNvSpPr/>
              <p:nvPr/>
            </p:nvSpPr>
            <p:spPr bwMode="auto">
              <a:xfrm>
                <a:off x="2603400" y="2835814"/>
                <a:ext cx="94187" cy="300835"/>
              </a:xfrm>
              <a:custGeom>
                <a:avLst/>
                <a:gdLst>
                  <a:gd name="T0" fmla="*/ 36 w 37"/>
                  <a:gd name="T1" fmla="*/ 0 h 118"/>
                  <a:gd name="T2" fmla="*/ 1 w 37"/>
                  <a:gd name="T3" fmla="*/ 0 h 118"/>
                  <a:gd name="T4" fmla="*/ 0 w 37"/>
                  <a:gd name="T5" fmla="*/ 1 h 118"/>
                  <a:gd name="T6" fmla="*/ 0 w 37"/>
                  <a:gd name="T7" fmla="*/ 117 h 118"/>
                  <a:gd name="T8" fmla="*/ 1 w 37"/>
                  <a:gd name="T9" fmla="*/ 118 h 118"/>
                  <a:gd name="T10" fmla="*/ 36 w 37"/>
                  <a:gd name="T11" fmla="*/ 118 h 118"/>
                  <a:gd name="T12" fmla="*/ 37 w 37"/>
                  <a:gd name="T13" fmla="*/ 117 h 118"/>
                  <a:gd name="T14" fmla="*/ 37 w 37"/>
                  <a:gd name="T15" fmla="*/ 1 h 118"/>
                  <a:gd name="T16" fmla="*/ 36 w 37"/>
                  <a:gd name="T17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18">
                    <a:moveTo>
                      <a:pt x="36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17"/>
                      <a:pt x="0" y="118"/>
                      <a:pt x="1" y="118"/>
                    </a:cubicBezTo>
                    <a:cubicBezTo>
                      <a:pt x="36" y="118"/>
                      <a:pt x="36" y="118"/>
                      <a:pt x="36" y="118"/>
                    </a:cubicBezTo>
                    <a:cubicBezTo>
                      <a:pt x="36" y="118"/>
                      <a:pt x="37" y="117"/>
                      <a:pt x="37" y="117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0"/>
                      <a:pt x="36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42"/>
              <p:cNvSpPr/>
              <p:nvPr/>
            </p:nvSpPr>
            <p:spPr bwMode="auto">
              <a:xfrm>
                <a:off x="2731326" y="2930001"/>
                <a:ext cx="96999" cy="206649"/>
              </a:xfrm>
              <a:custGeom>
                <a:avLst/>
                <a:gdLst>
                  <a:gd name="T0" fmla="*/ 37 w 38"/>
                  <a:gd name="T1" fmla="*/ 0 h 81"/>
                  <a:gd name="T2" fmla="*/ 1 w 38"/>
                  <a:gd name="T3" fmla="*/ 0 h 81"/>
                  <a:gd name="T4" fmla="*/ 0 w 38"/>
                  <a:gd name="T5" fmla="*/ 1 h 81"/>
                  <a:gd name="T6" fmla="*/ 0 w 38"/>
                  <a:gd name="T7" fmla="*/ 80 h 81"/>
                  <a:gd name="T8" fmla="*/ 1 w 38"/>
                  <a:gd name="T9" fmla="*/ 81 h 81"/>
                  <a:gd name="T10" fmla="*/ 37 w 38"/>
                  <a:gd name="T11" fmla="*/ 81 h 81"/>
                  <a:gd name="T12" fmla="*/ 38 w 38"/>
                  <a:gd name="T13" fmla="*/ 80 h 81"/>
                  <a:gd name="T14" fmla="*/ 38 w 38"/>
                  <a:gd name="T15" fmla="*/ 1 h 81"/>
                  <a:gd name="T16" fmla="*/ 37 w 38"/>
                  <a:gd name="T1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81">
                    <a:moveTo>
                      <a:pt x="3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1" y="81"/>
                      <a:pt x="1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8" y="80"/>
                      <a:pt x="38" y="8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1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3"/>
              <p:cNvSpPr/>
              <p:nvPr/>
            </p:nvSpPr>
            <p:spPr bwMode="auto">
              <a:xfrm>
                <a:off x="2860657" y="2747251"/>
                <a:ext cx="94187" cy="389399"/>
              </a:xfrm>
              <a:custGeom>
                <a:avLst/>
                <a:gdLst>
                  <a:gd name="T0" fmla="*/ 36 w 37"/>
                  <a:gd name="T1" fmla="*/ 0 h 153"/>
                  <a:gd name="T2" fmla="*/ 1 w 37"/>
                  <a:gd name="T3" fmla="*/ 0 h 153"/>
                  <a:gd name="T4" fmla="*/ 0 w 37"/>
                  <a:gd name="T5" fmla="*/ 1 h 153"/>
                  <a:gd name="T6" fmla="*/ 0 w 37"/>
                  <a:gd name="T7" fmla="*/ 152 h 153"/>
                  <a:gd name="T8" fmla="*/ 1 w 37"/>
                  <a:gd name="T9" fmla="*/ 153 h 153"/>
                  <a:gd name="T10" fmla="*/ 36 w 37"/>
                  <a:gd name="T11" fmla="*/ 153 h 153"/>
                  <a:gd name="T12" fmla="*/ 37 w 37"/>
                  <a:gd name="T13" fmla="*/ 152 h 153"/>
                  <a:gd name="T14" fmla="*/ 37 w 37"/>
                  <a:gd name="T15" fmla="*/ 1 h 153"/>
                  <a:gd name="T16" fmla="*/ 36 w 37"/>
                  <a:gd name="T1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53">
                    <a:moveTo>
                      <a:pt x="36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2"/>
                      <a:pt x="1" y="153"/>
                      <a:pt x="1" y="153"/>
                    </a:cubicBezTo>
                    <a:cubicBezTo>
                      <a:pt x="36" y="153"/>
                      <a:pt x="36" y="153"/>
                      <a:pt x="36" y="153"/>
                    </a:cubicBezTo>
                    <a:cubicBezTo>
                      <a:pt x="37" y="153"/>
                      <a:pt x="37" y="152"/>
                      <a:pt x="37" y="152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0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4"/>
              <p:cNvSpPr/>
              <p:nvPr/>
            </p:nvSpPr>
            <p:spPr bwMode="auto">
              <a:xfrm>
                <a:off x="2481099" y="2647441"/>
                <a:ext cx="379558" cy="175722"/>
              </a:xfrm>
              <a:custGeom>
                <a:avLst/>
                <a:gdLst>
                  <a:gd name="T0" fmla="*/ 146 w 149"/>
                  <a:gd name="T1" fmla="*/ 3 h 69"/>
                  <a:gd name="T2" fmla="*/ 144 w 149"/>
                  <a:gd name="T3" fmla="*/ 1 h 69"/>
                  <a:gd name="T4" fmla="*/ 141 w 149"/>
                  <a:gd name="T5" fmla="*/ 0 h 69"/>
                  <a:gd name="T6" fmla="*/ 116 w 149"/>
                  <a:gd name="T7" fmla="*/ 4 h 69"/>
                  <a:gd name="T8" fmla="*/ 112 w 149"/>
                  <a:gd name="T9" fmla="*/ 8 h 69"/>
                  <a:gd name="T10" fmla="*/ 117 w 149"/>
                  <a:gd name="T11" fmla="*/ 12 h 69"/>
                  <a:gd name="T12" fmla="*/ 133 w 149"/>
                  <a:gd name="T13" fmla="*/ 9 h 69"/>
                  <a:gd name="T14" fmla="*/ 99 w 149"/>
                  <a:gd name="T15" fmla="*/ 45 h 69"/>
                  <a:gd name="T16" fmla="*/ 51 w 149"/>
                  <a:gd name="T17" fmla="*/ 21 h 69"/>
                  <a:gd name="T18" fmla="*/ 46 w 149"/>
                  <a:gd name="T19" fmla="*/ 21 h 69"/>
                  <a:gd name="T20" fmla="*/ 2 w 149"/>
                  <a:gd name="T21" fmla="*/ 62 h 69"/>
                  <a:gd name="T22" fmla="*/ 2 w 149"/>
                  <a:gd name="T23" fmla="*/ 67 h 69"/>
                  <a:gd name="T24" fmla="*/ 5 w 149"/>
                  <a:gd name="T25" fmla="*/ 69 h 69"/>
                  <a:gd name="T26" fmla="*/ 7 w 149"/>
                  <a:gd name="T27" fmla="*/ 68 h 69"/>
                  <a:gd name="T28" fmla="*/ 50 w 149"/>
                  <a:gd name="T29" fmla="*/ 29 h 69"/>
                  <a:gd name="T30" fmla="*/ 98 w 149"/>
                  <a:gd name="T31" fmla="*/ 53 h 69"/>
                  <a:gd name="T32" fmla="*/ 103 w 149"/>
                  <a:gd name="T33" fmla="*/ 52 h 69"/>
                  <a:gd name="T34" fmla="*/ 139 w 149"/>
                  <a:gd name="T35" fmla="*/ 14 h 69"/>
                  <a:gd name="T36" fmla="*/ 141 w 149"/>
                  <a:gd name="T37" fmla="*/ 28 h 69"/>
                  <a:gd name="T38" fmla="*/ 145 w 149"/>
                  <a:gd name="T39" fmla="*/ 31 h 69"/>
                  <a:gd name="T40" fmla="*/ 145 w 149"/>
                  <a:gd name="T41" fmla="*/ 31 h 69"/>
                  <a:gd name="T42" fmla="*/ 149 w 149"/>
                  <a:gd name="T43" fmla="*/ 27 h 69"/>
                  <a:gd name="T44" fmla="*/ 146 w 149"/>
                  <a:gd name="T45" fmla="*/ 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9" h="69">
                    <a:moveTo>
                      <a:pt x="146" y="3"/>
                    </a:moveTo>
                    <a:cubicBezTo>
                      <a:pt x="146" y="2"/>
                      <a:pt x="145" y="1"/>
                      <a:pt x="144" y="1"/>
                    </a:cubicBezTo>
                    <a:cubicBezTo>
                      <a:pt x="144" y="0"/>
                      <a:pt x="143" y="0"/>
                      <a:pt x="141" y="0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3" y="4"/>
                      <a:pt x="112" y="6"/>
                      <a:pt x="112" y="8"/>
                    </a:cubicBezTo>
                    <a:cubicBezTo>
                      <a:pt x="112" y="10"/>
                      <a:pt x="114" y="12"/>
                      <a:pt x="117" y="12"/>
                    </a:cubicBezTo>
                    <a:cubicBezTo>
                      <a:pt x="133" y="9"/>
                      <a:pt x="133" y="9"/>
                      <a:pt x="133" y="9"/>
                    </a:cubicBezTo>
                    <a:cubicBezTo>
                      <a:pt x="99" y="45"/>
                      <a:pt x="99" y="45"/>
                      <a:pt x="99" y="45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49" y="20"/>
                      <a:pt x="48" y="20"/>
                      <a:pt x="46" y="2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0" y="63"/>
                      <a:pt x="0" y="66"/>
                      <a:pt x="2" y="67"/>
                    </a:cubicBezTo>
                    <a:cubicBezTo>
                      <a:pt x="2" y="68"/>
                      <a:pt x="3" y="69"/>
                      <a:pt x="5" y="69"/>
                    </a:cubicBezTo>
                    <a:cubicBezTo>
                      <a:pt x="5" y="69"/>
                      <a:pt x="6" y="68"/>
                      <a:pt x="7" y="68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98" y="53"/>
                      <a:pt x="98" y="53"/>
                      <a:pt x="98" y="53"/>
                    </a:cubicBezTo>
                    <a:cubicBezTo>
                      <a:pt x="100" y="54"/>
                      <a:pt x="102" y="54"/>
                      <a:pt x="103" y="52"/>
                    </a:cubicBezTo>
                    <a:cubicBezTo>
                      <a:pt x="139" y="14"/>
                      <a:pt x="139" y="14"/>
                      <a:pt x="139" y="14"/>
                    </a:cubicBezTo>
                    <a:cubicBezTo>
                      <a:pt x="141" y="28"/>
                      <a:pt x="141" y="28"/>
                      <a:pt x="141" y="28"/>
                    </a:cubicBezTo>
                    <a:cubicBezTo>
                      <a:pt x="141" y="30"/>
                      <a:pt x="143" y="31"/>
                      <a:pt x="145" y="31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47" y="31"/>
                      <a:pt x="149" y="29"/>
                      <a:pt x="149" y="27"/>
                    </a:cubicBezTo>
                    <a:lnTo>
                      <a:pt x="14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3343914" y="347578"/>
            <a:ext cx="5572519" cy="859371"/>
            <a:chOff x="3320458" y="593663"/>
            <a:chExt cx="5572519" cy="859371"/>
          </a:xfrm>
        </p:grpSpPr>
        <p:sp>
          <p:nvSpPr>
            <p:cNvPr id="58" name="矩形 57"/>
            <p:cNvSpPr/>
            <p:nvPr/>
          </p:nvSpPr>
          <p:spPr>
            <a:xfrm>
              <a:off x="4629395" y="593663"/>
              <a:ext cx="295465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便民服务举措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320458" y="1009226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60" name="等腰三角形 59"/>
            <p:cNvSpPr/>
            <p:nvPr/>
          </p:nvSpPr>
          <p:spPr>
            <a:xfrm flipV="1">
              <a:off x="6036859" y="1388268"/>
              <a:ext cx="139716" cy="647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47060" y="2057451"/>
            <a:ext cx="6199908" cy="2061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06400" algn="just">
              <a:lnSpc>
                <a:spcPts val="1920"/>
              </a:lnSpc>
              <a:buNone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行业深耕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纵向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探索查询服务渠道，优化提升服务体验，相继推出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权利人查询、利害关系人查询、委托查询、登记资料查询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等线上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申请渠道，实现“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小时不打烊”、“跨域通办”；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06400" algn="just">
              <a:lnSpc>
                <a:spcPts val="1920"/>
              </a:lnSpc>
              <a:buNone/>
            </a:pP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06400" algn="just">
              <a:lnSpc>
                <a:spcPts val="1920"/>
              </a:lnSpc>
              <a:buNone/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同时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横向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拓宽，面向银行金融机构、法院、律所等开辟线上申请审核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通道，实现高频查询事项办理“足不出户”、“零跑腿”。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flipH="1" flipV="1">
            <a:off x="-1" y="-1"/>
            <a:ext cx="5257518" cy="5301638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H="1" flipV="1">
            <a:off x="0" y="-3"/>
            <a:ext cx="2844027" cy="2867893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700000">
            <a:off x="1833621" y="346762"/>
            <a:ext cx="660433" cy="6604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flipH="1" flipV="1">
            <a:off x="1126506" y="3206119"/>
            <a:ext cx="1818807" cy="183407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71820" y="2624156"/>
            <a:ext cx="7448234" cy="2122805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信息安全与</a:t>
            </a:r>
            <a:endParaRPr lang="en-US" altLang="zh-CN" sz="66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"/>
              <a:ea typeface="方正粗黑宋简体" panose="02000000000000000000" pitchFamily="2" charset="-122"/>
            </a:endParaRPr>
          </a:p>
          <a:p>
            <a:r>
              <a:rPr lang="en-US" altLang="zh-CN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       </a:t>
            </a:r>
            <a:r>
              <a:rPr lang="zh-CN" altLang="en-US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风险防范</a:t>
            </a:r>
            <a:endParaRPr lang="en-GB" altLang="zh-CN" sz="66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"/>
              <a:ea typeface="方正粗黑宋简体" panose="02000000000000000000" pitchFamily="2" charset="-122"/>
            </a:endParaRPr>
          </a:p>
        </p:txBody>
      </p:sp>
      <p:sp>
        <p:nvSpPr>
          <p:cNvPr id="17" name="TextBox 30"/>
          <p:cNvSpPr txBox="1"/>
          <p:nvPr/>
        </p:nvSpPr>
        <p:spPr>
          <a:xfrm>
            <a:off x="7931301" y="931385"/>
            <a:ext cx="3207754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228600"/>
            <a:r>
              <a:rPr lang="en-US" altLang="zh-CN" sz="8000" dirty="0">
                <a:solidFill>
                  <a:schemeClr val="accent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06</a:t>
            </a:r>
            <a:endParaRPr lang="zh-CN" altLang="en-US" sz="8000" dirty="0">
              <a:solidFill>
                <a:schemeClr val="accent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8845772" y="1593104"/>
            <a:ext cx="91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228600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PART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10574170" y="5259066"/>
            <a:ext cx="1617830" cy="1631406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11002670" y="5265236"/>
            <a:ext cx="816536" cy="823388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7" grpId="0"/>
      <p:bldP spid="18" grpId="0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8"/>
          <p:cNvSpPr/>
          <p:nvPr/>
        </p:nvSpPr>
        <p:spPr>
          <a:xfrm rot="10800000">
            <a:off x="874711" y="2501864"/>
            <a:ext cx="5145086" cy="1168007"/>
          </a:xfrm>
          <a:prstGeom prst="snip1Rect">
            <a:avLst>
              <a:gd name="adj" fmla="val 0"/>
            </a:avLst>
          </a:prstGeom>
          <a:gradFill flip="none" rotWithShape="1">
            <a:gsLst>
              <a:gs pos="4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prstClr val="white">
                  <a:lumMod val="85000"/>
                </a:prst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10" name="矩形 58"/>
          <p:cNvSpPr/>
          <p:nvPr/>
        </p:nvSpPr>
        <p:spPr>
          <a:xfrm rot="10800000">
            <a:off x="874711" y="3797296"/>
            <a:ext cx="5145086" cy="1168007"/>
          </a:xfrm>
          <a:prstGeom prst="snip1Rect">
            <a:avLst>
              <a:gd name="adj" fmla="val 0"/>
            </a:avLst>
          </a:prstGeom>
          <a:gradFill flip="none" rotWithShape="1">
            <a:gsLst>
              <a:gs pos="4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prstClr val="white">
                  <a:lumMod val="85000"/>
                </a:prst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11" name="矩形 58"/>
          <p:cNvSpPr/>
          <p:nvPr/>
        </p:nvSpPr>
        <p:spPr>
          <a:xfrm>
            <a:off x="3789045" y="5562600"/>
            <a:ext cx="4196715" cy="610235"/>
          </a:xfrm>
          <a:prstGeom prst="snip1Rect">
            <a:avLst>
              <a:gd name="adj" fmla="val 0"/>
            </a:avLst>
          </a:prstGeom>
          <a:gradFill flip="none" rotWithShape="1">
            <a:gsLst>
              <a:gs pos="4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l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>
              <a:solidFill>
                <a:prstClr val="white">
                  <a:lumMod val="85000"/>
                </a:prst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12" name="矩形 58"/>
          <p:cNvSpPr/>
          <p:nvPr>
            <p:custDataLst>
              <p:tags r:id="rId1"/>
            </p:custDataLst>
          </p:nvPr>
        </p:nvSpPr>
        <p:spPr>
          <a:xfrm rot="10800000" flipH="1">
            <a:off x="6172202" y="2501864"/>
            <a:ext cx="5145086" cy="1168007"/>
          </a:xfrm>
          <a:prstGeom prst="snip1Rect">
            <a:avLst>
              <a:gd name="adj" fmla="val 0"/>
            </a:avLst>
          </a:prstGeom>
          <a:gradFill flip="none" rotWithShape="1">
            <a:gsLst>
              <a:gs pos="4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prstClr val="white">
                  <a:lumMod val="85000"/>
                </a:prst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13" name="矩形 58"/>
          <p:cNvSpPr/>
          <p:nvPr>
            <p:custDataLst>
              <p:tags r:id="rId2"/>
            </p:custDataLst>
          </p:nvPr>
        </p:nvSpPr>
        <p:spPr>
          <a:xfrm rot="10800000" flipH="1">
            <a:off x="6172202" y="3797296"/>
            <a:ext cx="5145086" cy="1168007"/>
          </a:xfrm>
          <a:prstGeom prst="snip1Rect">
            <a:avLst>
              <a:gd name="adj" fmla="val 0"/>
            </a:avLst>
          </a:prstGeom>
          <a:gradFill flip="none" rotWithShape="1">
            <a:gsLst>
              <a:gs pos="4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prstClr val="white">
                  <a:lumMod val="85000"/>
                </a:prst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14" name="矩形 58"/>
          <p:cNvSpPr/>
          <p:nvPr>
            <p:custDataLst>
              <p:tags r:id="rId3"/>
            </p:custDataLst>
          </p:nvPr>
        </p:nvSpPr>
        <p:spPr>
          <a:xfrm rot="10800000" flipH="1">
            <a:off x="6172202" y="5092728"/>
            <a:ext cx="5145086" cy="1168007"/>
          </a:xfrm>
          <a:prstGeom prst="snip1Rect">
            <a:avLst>
              <a:gd name="adj" fmla="val 0"/>
            </a:avLst>
          </a:prstGeom>
          <a:gradFill flip="none" rotWithShape="1">
            <a:gsLst>
              <a:gs pos="4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prstClr val="white">
                  <a:lumMod val="85000"/>
                </a:prst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15" name="矩形: 剪去左右顶角 9"/>
          <p:cNvSpPr/>
          <p:nvPr/>
        </p:nvSpPr>
        <p:spPr>
          <a:xfrm>
            <a:off x="919162" y="1490472"/>
            <a:ext cx="5145088" cy="889683"/>
          </a:xfrm>
          <a:prstGeom prst="snip2SameRect">
            <a:avLst/>
          </a:prstGeom>
          <a:solidFill>
            <a:schemeClr val="accent2"/>
          </a:solidFill>
          <a:ln w="19050">
            <a:noFill/>
          </a:ln>
          <a:effectLst>
            <a:outerShdw blurRad="292100" dist="88900" dir="5400000" sx="98000" sy="98000" algn="t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800" dirty="0">
              <a:solidFill>
                <a:prstClr val="white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  <a:sym typeface="+mn-ea"/>
              </a:rPr>
              <a:t>对查询申请人的约束（</a:t>
            </a:r>
            <a:r>
              <a:rPr lang="zh-CN" altLang="en-US" sz="2400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charset="-122"/>
                <a:ea typeface="华文行楷" panose="02010800040101010101" charset="-122"/>
                <a:sym typeface="+mn-ea"/>
              </a:rPr>
              <a:t>红线</a:t>
            </a:r>
            <a:r>
              <a:rPr lang="zh-CN" altLang="en-US" sz="2400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  <a:sym typeface="+mn-ea"/>
              </a:rPr>
              <a:t>）</a:t>
            </a:r>
            <a:endParaRPr lang="zh-CN" altLang="en-US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  <a:cs typeface="OPPOSans R" panose="00020600040101010101" pitchFamily="18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OPPOSans R" panose="00020600040101010101" pitchFamily="18" charset="-122"/>
            </a:endParaRPr>
          </a:p>
        </p:txBody>
      </p:sp>
      <p:sp>
        <p:nvSpPr>
          <p:cNvPr id="16" name="矩形: 剪去左右顶角 10"/>
          <p:cNvSpPr/>
          <p:nvPr/>
        </p:nvSpPr>
        <p:spPr>
          <a:xfrm flipH="1">
            <a:off x="6172200" y="1484757"/>
            <a:ext cx="5145088" cy="889683"/>
          </a:xfrm>
          <a:prstGeom prst="snip2SameRect">
            <a:avLst/>
          </a:prstGeom>
          <a:gradFill flip="none" rotWithShape="1"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8100000" scaled="1"/>
            <a:tileRect/>
          </a:gradFill>
          <a:ln w="19050">
            <a:noFill/>
          </a:ln>
          <a:effectLst>
            <a:outerShdw blurRad="292100" dist="88900" dir="5400000" sx="98000" sy="98000" algn="t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  <a:p>
            <a:pPr algn="ctr"/>
            <a:r>
              <a:rPr lang="zh-CN" altLang="en-US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 </a:t>
            </a:r>
            <a:r>
              <a:rPr lang="en-US" altLang="zh-CN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  </a:t>
            </a:r>
            <a:r>
              <a:rPr lang="zh-CN" altLang="en-US" sz="2400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对</a:t>
            </a:r>
            <a:r>
              <a:rPr lang="zh-CN" alt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登记</a:t>
            </a:r>
            <a:r>
              <a:rPr lang="zh-CN" altLang="en-US" sz="2400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机构的约束（</a:t>
            </a:r>
            <a:r>
              <a:rPr lang="zh-CN" altLang="en-US" sz="2400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高压线</a:t>
            </a:r>
            <a:r>
              <a:rPr lang="zh-CN" altLang="en-US" sz="2400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）</a:t>
            </a:r>
            <a:endParaRPr lang="zh-CN" altLang="en-US" dirty="0">
              <a:solidFill>
                <a:prstClr val="white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  <a:p>
            <a:pPr algn="ctr"/>
            <a:endParaRPr lang="zh-CN" altLang="en-US" dirty="0">
              <a:solidFill>
                <a:prstClr val="white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552309" y="2440663"/>
            <a:ext cx="3121672" cy="3121672"/>
          </a:xfrm>
          <a:prstGeom prst="ellipse">
            <a:avLst/>
          </a:prstGeom>
          <a:solidFill>
            <a:schemeClr val="bg1">
              <a:alpha val="31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097145" y="3253105"/>
            <a:ext cx="1997075" cy="174180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177800" dir="2700000" sx="98000" sy="98000" algn="tl" rotWithShape="0">
              <a:schemeClr val="accent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04570" y="2919730"/>
            <a:ext cx="4154170" cy="22599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OPPOSans R" panose="00020600040101010101" pitchFamily="18" charset="-122"/>
              </a:rPr>
              <a:t>申请人不得采用伪造材料、欺骗等手段获取登记资料；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OPPOSans R" panose="00020600040101010101" pitchFamily="18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OPPOSans R" panose="00020600040101010101" pitchFamily="18" charset="-122"/>
              </a:rPr>
              <a:t>不得将查询获得的信息用于不正当目的；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OPPOSans R" panose="00020600040101010101" pitchFamily="18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OPPOSans R" panose="00020600040101010101" pitchFamily="18" charset="-122"/>
              </a:rPr>
              <a:t>违者将承担相应的法律责任，构成犯罪的，依法追究刑事责任。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OPPOSans R" panose="00020600040101010101" pitchFamily="18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4"/>
            </p:custDataLst>
          </p:nvPr>
        </p:nvSpPr>
        <p:spPr>
          <a:xfrm>
            <a:off x="7033260" y="2668905"/>
            <a:ext cx="4218305" cy="28162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20000"/>
              </a:lnSpc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OPPOSans R" panose="00020600040101010101" pitchFamily="18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OPPOSans R" panose="00020600040101010101" pitchFamily="18" charset="-122"/>
              </a:rPr>
              <a:t>工作人员不得滥用职权、玩忽职守、徇私舞弊，无正当理由拒绝查询；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OPPOSans R" panose="00020600040101010101" pitchFamily="18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OPPOSans R" panose="00020600040101010101" pitchFamily="18" charset="-122"/>
              </a:rPr>
              <a:t>不得泄露登记信息、国家秘密、商业秘密和个人隐私信息；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OPPOSans R" panose="00020600040101010101" pitchFamily="18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OPPOSans R" panose="00020600040101010101" pitchFamily="18" charset="-122"/>
              </a:rPr>
              <a:t>违者将依法给予行政处分，构成犯罪的，依法追究刑事责任。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OPPOSans R" panose="00020600040101010101" pitchFamily="18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10200" y="3581675"/>
            <a:ext cx="137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VS</a:t>
            </a:r>
            <a:endParaRPr lang="zh-CN" altLang="en-US" sz="7200" dirty="0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320458" y="390808"/>
            <a:ext cx="5572519" cy="868261"/>
            <a:chOff x="3320458" y="584773"/>
            <a:chExt cx="5572519" cy="868261"/>
          </a:xfrm>
        </p:grpSpPr>
        <p:sp>
          <p:nvSpPr>
            <p:cNvPr id="29" name="矩形 28"/>
            <p:cNvSpPr/>
            <p:nvPr/>
          </p:nvSpPr>
          <p:spPr>
            <a:xfrm>
              <a:off x="3789088" y="584773"/>
              <a:ext cx="4791075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思源黑体" panose="020B0500000000000000" pitchFamily="34" charset="-122"/>
                </a:rPr>
                <a:t>信息安全与风险防范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320458" y="1009226"/>
              <a:ext cx="5572519" cy="245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flipV="1">
              <a:off x="6036859" y="1388268"/>
              <a:ext cx="139716" cy="647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椭圆 41"/>
          <p:cNvSpPr>
            <a:spLocks noChangeAspect="1"/>
          </p:cNvSpPr>
          <p:nvPr/>
        </p:nvSpPr>
        <p:spPr>
          <a:xfrm flipH="1">
            <a:off x="748847" y="3073542"/>
            <a:ext cx="169849" cy="180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 flipH="1">
            <a:off x="748847" y="3797442"/>
            <a:ext cx="169849" cy="180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  <p:sp>
        <p:nvSpPr>
          <p:cNvPr id="4" name="椭圆 3"/>
          <p:cNvSpPr>
            <a:spLocks noChangeAspect="1"/>
          </p:cNvSpPr>
          <p:nvPr/>
        </p:nvSpPr>
        <p:spPr>
          <a:xfrm flipH="1">
            <a:off x="748847" y="4521342"/>
            <a:ext cx="169849" cy="180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 flipH="1">
            <a:off x="11306992" y="3074177"/>
            <a:ext cx="169849" cy="180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 flipH="1">
            <a:off x="11306992" y="3797442"/>
            <a:ext cx="169849" cy="180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  <p:sp>
        <p:nvSpPr>
          <p:cNvPr id="34" name="椭圆 33"/>
          <p:cNvSpPr>
            <a:spLocks noChangeAspect="1"/>
          </p:cNvSpPr>
          <p:nvPr/>
        </p:nvSpPr>
        <p:spPr>
          <a:xfrm flipH="1">
            <a:off x="11317787" y="4520707"/>
            <a:ext cx="169849" cy="180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45235" y="5508625"/>
            <a:ext cx="9381490" cy="10706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24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实务风险提示：</a:t>
            </a:r>
            <a:r>
              <a:rPr lang="en-US" altLang="zh-CN" sz="24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   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OPPOSans R" panose="00020600040101010101" pitchFamily="18" charset="-122"/>
              </a:rPr>
              <a:t>个人信息保护：妥善保管查询结果，切勿随意泄露</a:t>
            </a:r>
            <a:endParaRPr lang="zh-CN" altLang="en-US"/>
          </a:p>
          <a:p>
            <a:pPr algn="l"/>
            <a:r>
              <a:rPr lang="zh-CN" altLang="en-US"/>
              <a:t> </a:t>
            </a:r>
            <a:r>
              <a:rPr lang="en-US" altLang="zh-CN"/>
              <a:t>                    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OPPOSans R" panose="00020600040101010101" pitchFamily="18" charset="-122"/>
              </a:rPr>
              <a:t>警惕非法中介：通过正规渠道查询，避免信息被非法利用</a:t>
            </a:r>
            <a:endParaRPr lang="zh-CN" altLang="en-US"/>
          </a:p>
        </p:txBody>
      </p:sp>
      <p:sp>
        <p:nvSpPr>
          <p:cNvPr id="37" name="椭圆 36"/>
          <p:cNvSpPr>
            <a:spLocks noChangeAspect="1"/>
          </p:cNvSpPr>
          <p:nvPr/>
        </p:nvSpPr>
        <p:spPr>
          <a:xfrm flipH="1">
            <a:off x="3486967" y="5664342"/>
            <a:ext cx="169849" cy="180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+mn-ea"/>
              </a:rPr>
              <a:t>    </a:t>
            </a:r>
            <a:endParaRPr lang="en-US" altLang="zh-CN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 flipH="1">
            <a:off x="3486967" y="5993272"/>
            <a:ext cx="169849" cy="180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bldLvl="0" animBg="1"/>
      <p:bldP spid="12" grpId="0" animBg="1"/>
      <p:bldP spid="13" grpId="0" animBg="1"/>
      <p:bldP spid="14" grpId="0" animBg="1"/>
      <p:bldP spid="15" grpId="0" bldLvl="0" animBg="1"/>
      <p:bldP spid="16" grpId="0" animBg="1"/>
      <p:bldP spid="17" grpId="0" bldLvl="0" animBg="1"/>
      <p:bldP spid="18" grpId="0" bldLvl="0" animBg="1"/>
      <p:bldP spid="21" grpId="0"/>
      <p:bldP spid="24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flipV="1">
            <a:off x="6066441" y="-1"/>
            <a:ext cx="6125559" cy="6176963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flipV="1">
            <a:off x="8272145" y="0"/>
            <a:ext cx="3919855" cy="405892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27000" dist="381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0800000" flipV="1">
            <a:off x="0" y="5183574"/>
            <a:ext cx="1676400" cy="1690467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V="1">
            <a:off x="10994137" y="5326569"/>
            <a:ext cx="894122" cy="901625"/>
          </a:xfrm>
          <a:prstGeom prst="triangle">
            <a:avLst>
              <a:gd name="adj" fmla="val 100000"/>
            </a:avLst>
          </a:prstGeom>
          <a:solidFill>
            <a:srgbClr val="92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flipV="1">
            <a:off x="0" y="4922426"/>
            <a:ext cx="524462" cy="528863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542984" y="4400901"/>
            <a:ext cx="2734943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dist"/>
            <a:r>
              <a:rPr lang="en-US" altLang="zh-CN" sz="2400" spc="-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  <a:sym typeface="阿里巴巴普惠体" panose="00020600040101010101" pitchFamily="18" charset="-122"/>
              </a:rPr>
              <a:t>CONTENTS</a:t>
            </a:r>
            <a:endParaRPr lang="zh-CN" altLang="en-US" sz="2400" spc="-300" dirty="0">
              <a:solidFill>
                <a:schemeClr val="tx1">
                  <a:lumMod val="85000"/>
                  <a:lumOff val="15000"/>
                </a:schemeClr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37809" y="3315362"/>
            <a:ext cx="225831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spc="3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38100" dir="2700000" algn="tl">
                    <a:srgbClr val="000000">
                      <a:alpha val="1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目</a:t>
            </a:r>
            <a:r>
              <a:rPr lang="zh-CN" altLang="en-US" sz="6600" spc="300" dirty="0">
                <a:solidFill>
                  <a:schemeClr val="accent2"/>
                </a:solidFill>
                <a:effectLst>
                  <a:outerShdw blurRad="101600" dist="38100" dir="2700000" algn="tl">
                    <a:srgbClr val="000000">
                      <a:alpha val="1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录</a:t>
            </a:r>
            <a:endParaRPr lang="zh-CN" altLang="en-US" sz="6600" spc="300" dirty="0">
              <a:solidFill>
                <a:schemeClr val="accent2"/>
              </a:solidFill>
              <a:effectLst>
                <a:outerShdw blurRad="101600" dist="38100" dir="2700000" algn="tl">
                  <a:srgbClr val="000000">
                    <a:alpha val="1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61183" y="264048"/>
            <a:ext cx="5205258" cy="624713"/>
            <a:chOff x="935798" y="1461704"/>
            <a:chExt cx="5365920" cy="639441"/>
          </a:xfrm>
        </p:grpSpPr>
        <p:grpSp>
          <p:nvGrpSpPr>
            <p:cNvPr id="23" name="组合 22"/>
            <p:cNvGrpSpPr/>
            <p:nvPr/>
          </p:nvGrpSpPr>
          <p:grpSpPr>
            <a:xfrm>
              <a:off x="935798" y="1461704"/>
              <a:ext cx="5365920" cy="625092"/>
              <a:chOff x="148189" y="1612468"/>
              <a:chExt cx="7611541" cy="886691"/>
            </a:xfrm>
          </p:grpSpPr>
          <p:sp>
            <p:nvSpPr>
              <p:cNvPr id="22" name="平行四边形 21"/>
              <p:cNvSpPr/>
              <p:nvPr/>
            </p:nvSpPr>
            <p:spPr>
              <a:xfrm flipH="1">
                <a:off x="148189" y="1612468"/>
                <a:ext cx="7611541" cy="886691"/>
              </a:xfrm>
              <a:prstGeom prst="parallelogram">
                <a:avLst>
                  <a:gd name="adj" fmla="val 96875"/>
                </a:avLst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>
                <a:outerShdw blurRad="101600" dist="381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平行四边形 20"/>
              <p:cNvSpPr/>
              <p:nvPr/>
            </p:nvSpPr>
            <p:spPr>
              <a:xfrm flipH="1">
                <a:off x="148190" y="1612468"/>
                <a:ext cx="2788974" cy="886691"/>
              </a:xfrm>
              <a:prstGeom prst="parallelogram">
                <a:avLst>
                  <a:gd name="adj" fmla="val 96875"/>
                </a:avLst>
              </a:prstGeom>
              <a:solidFill>
                <a:srgbClr val="DE3724"/>
              </a:soli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2693281" y="1580710"/>
              <a:ext cx="3193048" cy="471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15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背景与目的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1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169256" y="1516370"/>
              <a:ext cx="1531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ln w="12700">
                    <a:noFill/>
                  </a:ln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34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01</a:t>
              </a:r>
              <a:endParaRPr lang="zh-CN" altLang="en-US" sz="3200" dirty="0">
                <a:ln w="12700">
                  <a:noFill/>
                </a:ln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4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76400" y="1294765"/>
            <a:ext cx="5589270" cy="635789"/>
            <a:chOff x="935797" y="1461704"/>
            <a:chExt cx="6059169" cy="665525"/>
          </a:xfrm>
        </p:grpSpPr>
        <p:grpSp>
          <p:nvGrpSpPr>
            <p:cNvPr id="28" name="组合 27"/>
            <p:cNvGrpSpPr/>
            <p:nvPr/>
          </p:nvGrpSpPr>
          <p:grpSpPr>
            <a:xfrm>
              <a:off x="935797" y="1461704"/>
              <a:ext cx="6059169" cy="625092"/>
              <a:chOff x="148188" y="1612468"/>
              <a:chExt cx="8594913" cy="886691"/>
            </a:xfrm>
          </p:grpSpPr>
          <p:sp>
            <p:nvSpPr>
              <p:cNvPr id="31" name="平行四边形 30"/>
              <p:cNvSpPr/>
              <p:nvPr/>
            </p:nvSpPr>
            <p:spPr>
              <a:xfrm flipH="1">
                <a:off x="148188" y="1612468"/>
                <a:ext cx="8594913" cy="886691"/>
              </a:xfrm>
              <a:prstGeom prst="parallelogram">
                <a:avLst>
                  <a:gd name="adj" fmla="val 96875"/>
                </a:avLst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>
                <a:outerShdw blurRad="101600" dist="381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平行四边形 31"/>
              <p:cNvSpPr/>
              <p:nvPr/>
            </p:nvSpPr>
            <p:spPr>
              <a:xfrm flipH="1">
                <a:off x="148190" y="1612468"/>
                <a:ext cx="2788974" cy="886691"/>
              </a:xfrm>
              <a:prstGeom prst="parallelogram">
                <a:avLst>
                  <a:gd name="adj" fmla="val 96875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2693280" y="1580710"/>
              <a:ext cx="4017667" cy="481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15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核心概念与基本原则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1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169256" y="1516370"/>
              <a:ext cx="1531200" cy="610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ln w="12700">
                    <a:noFill/>
                  </a:ln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34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02</a:t>
              </a:r>
              <a:endParaRPr lang="zh-CN" altLang="en-US" sz="3200" dirty="0">
                <a:ln w="12700">
                  <a:noFill/>
                </a:ln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4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73005" y="2140430"/>
            <a:ext cx="5469560" cy="596992"/>
            <a:chOff x="935798" y="1461704"/>
            <a:chExt cx="5365920" cy="639441"/>
          </a:xfrm>
        </p:grpSpPr>
        <p:grpSp>
          <p:nvGrpSpPr>
            <p:cNvPr id="34" name="组合 33"/>
            <p:cNvGrpSpPr/>
            <p:nvPr/>
          </p:nvGrpSpPr>
          <p:grpSpPr>
            <a:xfrm>
              <a:off x="935798" y="1461704"/>
              <a:ext cx="5365920" cy="625092"/>
              <a:chOff x="148189" y="1612468"/>
              <a:chExt cx="7611541" cy="886691"/>
            </a:xfrm>
          </p:grpSpPr>
          <p:sp>
            <p:nvSpPr>
              <p:cNvPr id="37" name="平行四边形 36"/>
              <p:cNvSpPr/>
              <p:nvPr/>
            </p:nvSpPr>
            <p:spPr>
              <a:xfrm flipH="1">
                <a:off x="148189" y="1612468"/>
                <a:ext cx="7611541" cy="886691"/>
              </a:xfrm>
              <a:prstGeom prst="parallelogram">
                <a:avLst>
                  <a:gd name="adj" fmla="val 96875"/>
                </a:avLst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>
                <a:outerShdw blurRad="101600" dist="381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平行四边形 37"/>
              <p:cNvSpPr/>
              <p:nvPr/>
            </p:nvSpPr>
            <p:spPr>
              <a:xfrm flipH="1">
                <a:off x="148190" y="1612468"/>
                <a:ext cx="2788974" cy="886691"/>
              </a:xfrm>
              <a:prstGeom prst="parallelogram">
                <a:avLst>
                  <a:gd name="adj" fmla="val 96875"/>
                </a:avLst>
              </a:prstGeom>
              <a:solidFill>
                <a:srgbClr val="DE3724"/>
              </a:soli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2693280" y="1580710"/>
              <a:ext cx="33774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15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查询权利人与查询内容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1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69256" y="1516370"/>
              <a:ext cx="1531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ln w="12700">
                    <a:noFill/>
                  </a:ln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34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03</a:t>
              </a:r>
              <a:endParaRPr lang="zh-CN" altLang="en-US" sz="3200" dirty="0">
                <a:ln w="12700">
                  <a:noFill/>
                </a:ln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4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350937" y="2988076"/>
            <a:ext cx="5522808" cy="696290"/>
            <a:chOff x="935798" y="1461704"/>
            <a:chExt cx="5365920" cy="750174"/>
          </a:xfrm>
        </p:grpSpPr>
        <p:grpSp>
          <p:nvGrpSpPr>
            <p:cNvPr id="40" name="组合 39"/>
            <p:cNvGrpSpPr/>
            <p:nvPr/>
          </p:nvGrpSpPr>
          <p:grpSpPr>
            <a:xfrm>
              <a:off x="935798" y="1461704"/>
              <a:ext cx="5365920" cy="625092"/>
              <a:chOff x="148189" y="1612468"/>
              <a:chExt cx="7611541" cy="886691"/>
            </a:xfrm>
          </p:grpSpPr>
          <p:sp>
            <p:nvSpPr>
              <p:cNvPr id="43" name="平行四边形 42"/>
              <p:cNvSpPr/>
              <p:nvPr/>
            </p:nvSpPr>
            <p:spPr>
              <a:xfrm flipH="1">
                <a:off x="148189" y="1612468"/>
                <a:ext cx="7611541" cy="886691"/>
              </a:xfrm>
              <a:prstGeom prst="parallelogram">
                <a:avLst>
                  <a:gd name="adj" fmla="val 96875"/>
                </a:avLst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>
                <a:outerShdw blurRad="101600" dist="381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平行四边形 43"/>
              <p:cNvSpPr/>
              <p:nvPr/>
            </p:nvSpPr>
            <p:spPr>
              <a:xfrm flipH="1">
                <a:off x="148190" y="1612468"/>
                <a:ext cx="2788974" cy="886691"/>
              </a:xfrm>
              <a:prstGeom prst="parallelogram">
                <a:avLst>
                  <a:gd name="adj" fmla="val 96875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2693281" y="1580710"/>
              <a:ext cx="3193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15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查询程序与材料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1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068784" y="1516371"/>
              <a:ext cx="1631672" cy="695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ln w="12700">
                    <a:noFill/>
                  </a:ln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34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04</a:t>
              </a:r>
              <a:endParaRPr lang="zh-CN" altLang="en-US" sz="3200" dirty="0">
                <a:ln w="12700">
                  <a:noFill/>
                </a:ln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4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121243" y="3832318"/>
            <a:ext cx="5533387" cy="591040"/>
            <a:chOff x="935798" y="1461704"/>
            <a:chExt cx="5365920" cy="639441"/>
          </a:xfrm>
        </p:grpSpPr>
        <p:grpSp>
          <p:nvGrpSpPr>
            <p:cNvPr id="46" name="组合 45"/>
            <p:cNvGrpSpPr/>
            <p:nvPr/>
          </p:nvGrpSpPr>
          <p:grpSpPr>
            <a:xfrm>
              <a:off x="935798" y="1461704"/>
              <a:ext cx="5365920" cy="625092"/>
              <a:chOff x="148189" y="1612468"/>
              <a:chExt cx="7611541" cy="886691"/>
            </a:xfrm>
          </p:grpSpPr>
          <p:sp>
            <p:nvSpPr>
              <p:cNvPr id="49" name="平行四边形 48"/>
              <p:cNvSpPr/>
              <p:nvPr/>
            </p:nvSpPr>
            <p:spPr>
              <a:xfrm flipH="1">
                <a:off x="148189" y="1612468"/>
                <a:ext cx="7611541" cy="886691"/>
              </a:xfrm>
              <a:prstGeom prst="parallelogram">
                <a:avLst>
                  <a:gd name="adj" fmla="val 96875"/>
                </a:avLst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>
                <a:outerShdw blurRad="101600" dist="381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平行四边形 49"/>
              <p:cNvSpPr/>
              <p:nvPr/>
            </p:nvSpPr>
            <p:spPr>
              <a:xfrm flipH="1">
                <a:off x="148190" y="1612468"/>
                <a:ext cx="2788974" cy="886691"/>
              </a:xfrm>
              <a:prstGeom prst="parallelogram">
                <a:avLst>
                  <a:gd name="adj" fmla="val 96875"/>
                </a:avLst>
              </a:prstGeom>
              <a:solidFill>
                <a:srgbClr val="DE3724"/>
              </a:soli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2693281" y="1580710"/>
              <a:ext cx="3193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15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查询方式与途径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1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169256" y="1516370"/>
              <a:ext cx="1531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ln w="12700">
                    <a:noFill/>
                  </a:ln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34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05</a:t>
              </a:r>
              <a:endParaRPr lang="zh-CN" altLang="en-US" sz="3200" dirty="0">
                <a:ln w="12700">
                  <a:noFill/>
                </a:ln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4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835237" y="4687407"/>
            <a:ext cx="5590308" cy="684292"/>
            <a:chOff x="935798" y="1461704"/>
            <a:chExt cx="5365920" cy="707499"/>
          </a:xfrm>
        </p:grpSpPr>
        <p:grpSp>
          <p:nvGrpSpPr>
            <p:cNvPr id="4" name="组合 3"/>
            <p:cNvGrpSpPr/>
            <p:nvPr/>
          </p:nvGrpSpPr>
          <p:grpSpPr>
            <a:xfrm>
              <a:off x="935798" y="1461704"/>
              <a:ext cx="5365920" cy="625092"/>
              <a:chOff x="148189" y="1612468"/>
              <a:chExt cx="7611541" cy="886691"/>
            </a:xfrm>
          </p:grpSpPr>
          <p:sp>
            <p:nvSpPr>
              <p:cNvPr id="54" name="平行四边形 53"/>
              <p:cNvSpPr/>
              <p:nvPr/>
            </p:nvSpPr>
            <p:spPr>
              <a:xfrm flipH="1">
                <a:off x="148189" y="1612468"/>
                <a:ext cx="7611541" cy="886691"/>
              </a:xfrm>
              <a:prstGeom prst="parallelogram">
                <a:avLst>
                  <a:gd name="adj" fmla="val 96875"/>
                </a:avLst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>
                <a:outerShdw blurRad="101600" dist="381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平行四边形 54"/>
              <p:cNvSpPr/>
              <p:nvPr/>
            </p:nvSpPr>
            <p:spPr>
              <a:xfrm flipH="1">
                <a:off x="148190" y="1612468"/>
                <a:ext cx="2788974" cy="886691"/>
              </a:xfrm>
              <a:prstGeom prst="parallelogram">
                <a:avLst>
                  <a:gd name="adj" fmla="val 96875"/>
                </a:avLst>
              </a:prstGeom>
              <a:solidFill>
                <a:srgbClr val="DE3724"/>
              </a:soli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693281" y="1580710"/>
              <a:ext cx="3193048" cy="477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15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信息安全与风险防范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1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169256" y="1516370"/>
              <a:ext cx="1531200" cy="652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ln w="12700">
                    <a:noFill/>
                  </a:ln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34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06</a:t>
              </a:r>
              <a:endParaRPr lang="zh-CN" altLang="en-US" sz="3200" dirty="0">
                <a:ln w="12700">
                  <a:noFill/>
                </a:ln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4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555673" y="5590618"/>
            <a:ext cx="5895109" cy="684292"/>
            <a:chOff x="935797" y="1461704"/>
            <a:chExt cx="6059169" cy="625092"/>
          </a:xfrm>
        </p:grpSpPr>
        <p:grpSp>
          <p:nvGrpSpPr>
            <p:cNvPr id="160" name="组合 159"/>
            <p:cNvGrpSpPr/>
            <p:nvPr/>
          </p:nvGrpSpPr>
          <p:grpSpPr>
            <a:xfrm>
              <a:off x="935797" y="1461704"/>
              <a:ext cx="6059169" cy="625092"/>
              <a:chOff x="148188" y="1612468"/>
              <a:chExt cx="8594913" cy="886691"/>
            </a:xfrm>
          </p:grpSpPr>
          <p:sp>
            <p:nvSpPr>
              <p:cNvPr id="163" name="平行四边形 162"/>
              <p:cNvSpPr/>
              <p:nvPr/>
            </p:nvSpPr>
            <p:spPr>
              <a:xfrm flipH="1">
                <a:off x="148188" y="1612468"/>
                <a:ext cx="8594913" cy="886691"/>
              </a:xfrm>
              <a:prstGeom prst="parallelogram">
                <a:avLst>
                  <a:gd name="adj" fmla="val 96875"/>
                </a:avLst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>
                <a:outerShdw blurRad="101600" dist="381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平行四边形 163"/>
              <p:cNvSpPr/>
              <p:nvPr/>
            </p:nvSpPr>
            <p:spPr>
              <a:xfrm flipH="1">
                <a:off x="148190" y="1612468"/>
                <a:ext cx="2788974" cy="886691"/>
              </a:xfrm>
              <a:prstGeom prst="parallelogram">
                <a:avLst>
                  <a:gd name="adj" fmla="val 96875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1" name="文本框 160"/>
            <p:cNvSpPr txBox="1"/>
            <p:nvPr/>
          </p:nvSpPr>
          <p:spPr>
            <a:xfrm>
              <a:off x="2693280" y="1580710"/>
              <a:ext cx="4227845" cy="421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15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      总结与实务要点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1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62" name="文本框 161"/>
            <p:cNvSpPr txBox="1"/>
            <p:nvPr/>
          </p:nvSpPr>
          <p:spPr>
            <a:xfrm>
              <a:off x="1169256" y="1516370"/>
              <a:ext cx="1531200" cy="534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ln w="12700">
                    <a:noFill/>
                  </a:ln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34000"/>
                      </a:srgbClr>
                    </a:outerShdw>
                  </a:effectLst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07</a:t>
              </a:r>
              <a:endParaRPr lang="zh-CN" altLang="en-US" sz="3200" dirty="0">
                <a:ln w="12700">
                  <a:noFill/>
                </a:ln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4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1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6" grpId="0" bldLvl="0" animBg="1"/>
          <p:bldP spid="8" grpId="0" animBg="1"/>
          <p:bldP spid="9" grpId="0" animBg="1"/>
          <p:bldP spid="10" grpId="0" animBg="1"/>
          <p:bldP spid="51" grpId="0"/>
          <p:bldP spid="5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6" grpId="0" bldLvl="0" animBg="1"/>
          <p:bldP spid="8" grpId="0" animBg="1"/>
          <p:bldP spid="9" grpId="0" animBg="1"/>
          <p:bldP spid="10" grpId="0" animBg="1"/>
          <p:bldP spid="51" grpId="0"/>
          <p:bldP spid="52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flipH="1" flipV="1">
            <a:off x="-1" y="-1"/>
            <a:ext cx="5257518" cy="5301638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H="1" flipV="1">
            <a:off x="0" y="-3"/>
            <a:ext cx="2844027" cy="2867893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700000">
            <a:off x="1833621" y="346762"/>
            <a:ext cx="660433" cy="6604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flipH="1" flipV="1">
            <a:off x="1126506" y="3206119"/>
            <a:ext cx="1818807" cy="183407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71820" y="2624156"/>
            <a:ext cx="7448234" cy="1106805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GB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总结与</a:t>
            </a:r>
            <a:r>
              <a:rPr lang="zh-CN" altLang="en-GB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实务要点</a:t>
            </a:r>
            <a:endParaRPr lang="zh-CN" altLang="en-GB" sz="66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"/>
              <a:ea typeface="方正粗黑宋简体" panose="02000000000000000000" pitchFamily="2" charset="-122"/>
            </a:endParaRPr>
          </a:p>
        </p:txBody>
      </p:sp>
      <p:sp>
        <p:nvSpPr>
          <p:cNvPr id="17" name="TextBox 30"/>
          <p:cNvSpPr txBox="1"/>
          <p:nvPr/>
        </p:nvSpPr>
        <p:spPr>
          <a:xfrm>
            <a:off x="7931301" y="931385"/>
            <a:ext cx="32077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228600"/>
            <a:r>
              <a:rPr lang="en-US" altLang="zh-CN" sz="8000" dirty="0">
                <a:solidFill>
                  <a:schemeClr val="accent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07</a:t>
            </a:r>
            <a:endParaRPr lang="zh-CN" altLang="en-US" sz="8000" dirty="0">
              <a:solidFill>
                <a:schemeClr val="accent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8845772" y="1593104"/>
            <a:ext cx="91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228600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PART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10574170" y="5259066"/>
            <a:ext cx="1617830" cy="1631406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11002670" y="5265236"/>
            <a:ext cx="816536" cy="823388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  <p:bldP spid="11" grpId="0"/>
      <p:bldP spid="17" grpId="0"/>
      <p:bldP spid="18" grpId="0"/>
      <p:bldP spid="19" grpId="0" bldLvl="0" animBg="1"/>
      <p:bldP spid="20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flipH="1">
            <a:off x="904288" y="123901"/>
            <a:ext cx="11402291" cy="6610197"/>
          </a:xfrm>
          <a:custGeom>
            <a:avLst/>
            <a:gdLst>
              <a:gd name="connsiteX0" fmla="*/ 0 w 10875818"/>
              <a:gd name="connsiteY0" fmla="*/ 0 h 3728451"/>
              <a:gd name="connsiteX1" fmla="*/ 10875818 w 10875818"/>
              <a:gd name="connsiteY1" fmla="*/ 0 h 3728451"/>
              <a:gd name="connsiteX2" fmla="*/ 10875818 w 10875818"/>
              <a:gd name="connsiteY2" fmla="*/ 3728451 h 3728451"/>
              <a:gd name="connsiteX3" fmla="*/ 0 w 10875818"/>
              <a:gd name="connsiteY3" fmla="*/ 3728451 h 3728451"/>
              <a:gd name="connsiteX4" fmla="*/ 0 w 10875818"/>
              <a:gd name="connsiteY4" fmla="*/ 0 h 3728451"/>
              <a:gd name="connsiteX0-1" fmla="*/ 0 w 10875818"/>
              <a:gd name="connsiteY0-2" fmla="*/ 1607127 h 5335578"/>
              <a:gd name="connsiteX1-3" fmla="*/ 10875818 w 10875818"/>
              <a:gd name="connsiteY1-4" fmla="*/ 0 h 5335578"/>
              <a:gd name="connsiteX2-5" fmla="*/ 10875818 w 10875818"/>
              <a:gd name="connsiteY2-6" fmla="*/ 5335578 h 5335578"/>
              <a:gd name="connsiteX3-7" fmla="*/ 0 w 10875818"/>
              <a:gd name="connsiteY3-8" fmla="*/ 5335578 h 5335578"/>
              <a:gd name="connsiteX4-9" fmla="*/ 0 w 10875818"/>
              <a:gd name="connsiteY4-10" fmla="*/ 1607127 h 5335578"/>
              <a:gd name="connsiteX0-11" fmla="*/ 0 w 10875818"/>
              <a:gd name="connsiteY0-12" fmla="*/ 1607127 h 6610197"/>
              <a:gd name="connsiteX1-13" fmla="*/ 10875818 w 10875818"/>
              <a:gd name="connsiteY1-14" fmla="*/ 0 h 6610197"/>
              <a:gd name="connsiteX2-15" fmla="*/ 10875818 w 10875818"/>
              <a:gd name="connsiteY2-16" fmla="*/ 6610197 h 6610197"/>
              <a:gd name="connsiteX3-17" fmla="*/ 0 w 10875818"/>
              <a:gd name="connsiteY3-18" fmla="*/ 5335578 h 6610197"/>
              <a:gd name="connsiteX4-19" fmla="*/ 0 w 10875818"/>
              <a:gd name="connsiteY4-20" fmla="*/ 1607127 h 66101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75818" h="6610197">
                <a:moveTo>
                  <a:pt x="0" y="1607127"/>
                </a:moveTo>
                <a:lnTo>
                  <a:pt x="10875818" y="0"/>
                </a:lnTo>
                <a:lnTo>
                  <a:pt x="10875818" y="6610197"/>
                </a:lnTo>
                <a:lnTo>
                  <a:pt x="0" y="5335578"/>
                </a:lnTo>
                <a:lnTo>
                  <a:pt x="0" y="160712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Text Placeholder 4"/>
          <p:cNvSpPr txBox="1"/>
          <p:nvPr/>
        </p:nvSpPr>
        <p:spPr>
          <a:xfrm>
            <a:off x="2192206" y="811419"/>
            <a:ext cx="4413228" cy="67207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GB" sz="3600" b="1" i="1" spc="600" dirty="0">
                <a:solidFill>
                  <a:schemeClr val="accent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总结与实务要点</a:t>
            </a:r>
            <a:endParaRPr lang="zh-CN" altLang="en-GB" sz="3600" b="1" i="1" spc="600" dirty="0">
              <a:solidFill>
                <a:schemeClr val="accent2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6740" y="1771650"/>
            <a:ext cx="8478520" cy="4919345"/>
          </a:xfrm>
          <a:prstGeom prst="rect">
            <a:avLst/>
          </a:prstGeom>
          <a:noFill/>
        </p:spPr>
        <p:txBody>
          <a:bodyPr wrap="square" lIns="91445" tIns="45721" rIns="91445" bIns="45721" rtlCol="0">
            <a:no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一个核心：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在保障知情权与保护隐私权之间实现精细平衡。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两个关键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：准确界定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“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查询主体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”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和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“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查询目的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”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三类区分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：权利人（全量查）、利害关系人（限制查）、国家机关（公务查），权限截然不同。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四项材料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：申请书、身份证明、关系证明、委托书是成功申请的基础。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五项提醒：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" panose="020B0500000000000000" pitchFamily="34" charset="-122"/>
              <a:ea typeface="思源黑体" panose="020B0500000000000000" pitchFamily="34" charset="-122"/>
              <a:sym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、目的正当，材料真实。查询前明确自身身份和查询目的。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、范围合规，不越红线。提前准备好真实、有效的申请材料。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3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、渠道官方，高效便捷。优先选择线上渠道，省时省力。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4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、信息保密，防范风险。合法使用查询结果，杜绝滥用。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微软雅黑" panose="020B0503020204020204" pitchFamily="34" charset="-122"/>
              </a:rPr>
              <a:t>、遇疑即问，依法办事。发现信息错误，及时申请更正。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平行四边形 8"/>
          <p:cNvSpPr/>
          <p:nvPr/>
        </p:nvSpPr>
        <p:spPr>
          <a:xfrm rot="5400000" flipV="1">
            <a:off x="-284018" y="3919287"/>
            <a:ext cx="2008912" cy="1440872"/>
          </a:xfrm>
          <a:prstGeom prst="parallelogram">
            <a:avLst>
              <a:gd name="adj" fmla="val 6957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>
            <a:off x="-284018" y="2888675"/>
            <a:ext cx="2008912" cy="1440872"/>
          </a:xfrm>
          <a:prstGeom prst="parallelogram">
            <a:avLst>
              <a:gd name="adj" fmla="val 69575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1" y="5278583"/>
            <a:ext cx="1440873" cy="1579418"/>
          </a:xfrm>
          <a:prstGeom prst="triangle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 rot="5400000" flipV="1">
            <a:off x="10467108" y="1253090"/>
            <a:ext cx="2008912" cy="1440872"/>
          </a:xfrm>
          <a:prstGeom prst="parallelogram">
            <a:avLst>
              <a:gd name="adj" fmla="val 6957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13"/>
          <p:cNvSpPr/>
          <p:nvPr/>
        </p:nvSpPr>
        <p:spPr>
          <a:xfrm rot="16200000">
            <a:off x="10467108" y="2283441"/>
            <a:ext cx="2008912" cy="1440872"/>
          </a:xfrm>
          <a:prstGeom prst="parallelogram">
            <a:avLst>
              <a:gd name="adj" fmla="val 69575"/>
            </a:avLst>
          </a:pr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flipH="1" flipV="1">
            <a:off x="10986653" y="-7330"/>
            <a:ext cx="1205345" cy="2006750"/>
          </a:xfrm>
          <a:prstGeom prst="triangle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2272142" y="1627257"/>
            <a:ext cx="660861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5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38955" y="1659467"/>
            <a:ext cx="9714089" cy="3091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阿里巴巴普惠体" panose="00020600040101010101" pitchFamily="18" charset="-122"/>
              </a:rPr>
              <a:t>   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阿里巴巴普惠体" panose="00020600040101010101" pitchFamily="18" charset="-122"/>
              </a:rPr>
              <a:t>解读政策条文是起点，但远非终点。这份《办法》在我们手中，不仅是冷冰冰的规章，更是守护查询安全、捍卫公民隐私的有力工具。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阿里巴巴普惠体" panose="00020600040101010101" pitchFamily="18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阿里巴巴普惠体" panose="00020600040101010101" pitchFamily="18" charset="-122"/>
              </a:rPr>
              <a:t>   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阿里巴巴普惠体" panose="00020600040101010101" pitchFamily="18" charset="-122"/>
              </a:rPr>
              <a:t>让我们共同努力，成为这部新《办法》最专业的解读者、最规范的执行者、最积极的传播者。用我们每一次专业、合规、高效的服务，去构建信任、优化环境。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阿里巴巴普惠体" panose="00020600040101010101" pitchFamily="18" charset="-122"/>
            </a:endParaRPr>
          </a:p>
          <a:p>
            <a:pPr algn="l">
              <a:lnSpc>
                <a:spcPct val="150000"/>
              </a:lnSpc>
            </a:pP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阿里巴巴普惠体" panose="00020600040101010101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阿里巴巴普惠体" panose="00020600040101010101" pitchFamily="18" charset="-122"/>
              </a:rPr>
              <a:t>规范查询，方能行稳致远！</a:t>
            </a:r>
            <a:endParaRPr lang="zh-CN" altLang="en-US" sz="32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阿里巴巴普惠体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06653" y="645279"/>
            <a:ext cx="79786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2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阿里巴巴普惠体" panose="00020600040101010101" pitchFamily="18" charset="-122"/>
              </a:rPr>
              <a:t>结束语</a:t>
            </a:r>
            <a:endParaRPr lang="zh-CN" altLang="en-US" sz="4000" b="1" dirty="0">
              <a:solidFill>
                <a:schemeClr val="accent2"/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阿里巴巴普惠体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任意多边形 262"/>
          <p:cNvSpPr/>
          <p:nvPr/>
        </p:nvSpPr>
        <p:spPr>
          <a:xfrm rot="18900000">
            <a:off x="9722114" y="3694473"/>
            <a:ext cx="3196073" cy="3329726"/>
          </a:xfrm>
          <a:custGeom>
            <a:avLst/>
            <a:gdLst>
              <a:gd name="connsiteX0" fmla="*/ 3196073 w 3196073"/>
              <a:gd name="connsiteY0" fmla="*/ 0 h 3329726"/>
              <a:gd name="connsiteX1" fmla="*/ 3196073 w 3196073"/>
              <a:gd name="connsiteY1" fmla="*/ 1277121 h 3329726"/>
              <a:gd name="connsiteX2" fmla="*/ 1143468 w 3196073"/>
              <a:gd name="connsiteY2" fmla="*/ 3329726 h 3329726"/>
              <a:gd name="connsiteX3" fmla="*/ 0 w 3196073"/>
              <a:gd name="connsiteY3" fmla="*/ 2186259 h 3329726"/>
              <a:gd name="connsiteX4" fmla="*/ 0 w 3196073"/>
              <a:gd name="connsiteY4" fmla="*/ 0 h 3329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073" h="3329726">
                <a:moveTo>
                  <a:pt x="3196073" y="0"/>
                </a:moveTo>
                <a:lnTo>
                  <a:pt x="3196073" y="1277121"/>
                </a:lnTo>
                <a:lnTo>
                  <a:pt x="1143468" y="3329726"/>
                </a:lnTo>
                <a:lnTo>
                  <a:pt x="0" y="21862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2700000">
            <a:off x="-160811" y="-1640822"/>
            <a:ext cx="2659514" cy="4676999"/>
          </a:xfrm>
          <a:custGeom>
            <a:avLst/>
            <a:gdLst>
              <a:gd name="connsiteX0" fmla="*/ 0 w 3231028"/>
              <a:gd name="connsiteY0" fmla="*/ 3231029 h 5682058"/>
              <a:gd name="connsiteX1" fmla="*/ 3231028 w 3231028"/>
              <a:gd name="connsiteY1" fmla="*/ 0 h 5682058"/>
              <a:gd name="connsiteX2" fmla="*/ 3231028 w 3231028"/>
              <a:gd name="connsiteY2" fmla="*/ 5682058 h 5682058"/>
              <a:gd name="connsiteX3" fmla="*/ 2451029 w 3231028"/>
              <a:gd name="connsiteY3" fmla="*/ 5682058 h 5682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1028" h="5682058">
                <a:moveTo>
                  <a:pt x="0" y="3231029"/>
                </a:moveTo>
                <a:lnTo>
                  <a:pt x="3231028" y="0"/>
                </a:lnTo>
                <a:lnTo>
                  <a:pt x="3231028" y="5682058"/>
                </a:lnTo>
                <a:lnTo>
                  <a:pt x="2451029" y="56820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2700000">
            <a:off x="9876561" y="1946109"/>
            <a:ext cx="3969257" cy="4888539"/>
          </a:xfrm>
          <a:custGeom>
            <a:avLst/>
            <a:gdLst>
              <a:gd name="connsiteX0" fmla="*/ 0 w 4446890"/>
              <a:gd name="connsiteY0" fmla="*/ 0 h 5476792"/>
              <a:gd name="connsiteX1" fmla="*/ 4446890 w 4446890"/>
              <a:gd name="connsiteY1" fmla="*/ 4446890 h 5476792"/>
              <a:gd name="connsiteX2" fmla="*/ 3416988 w 4446890"/>
              <a:gd name="connsiteY2" fmla="*/ 5476792 h 5476792"/>
              <a:gd name="connsiteX3" fmla="*/ 0 w 4446890"/>
              <a:gd name="connsiteY3" fmla="*/ 5476791 h 5476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6890" h="5476792">
                <a:moveTo>
                  <a:pt x="0" y="0"/>
                </a:moveTo>
                <a:lnTo>
                  <a:pt x="4446890" y="4446890"/>
                </a:lnTo>
                <a:lnTo>
                  <a:pt x="3416988" y="5476792"/>
                </a:lnTo>
                <a:lnTo>
                  <a:pt x="0" y="547679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2700000">
            <a:off x="-1159240" y="5327365"/>
            <a:ext cx="3586500" cy="1793250"/>
          </a:xfrm>
          <a:custGeom>
            <a:avLst/>
            <a:gdLst>
              <a:gd name="connsiteX0" fmla="*/ 0 w 3586500"/>
              <a:gd name="connsiteY0" fmla="*/ 0 h 1793250"/>
              <a:gd name="connsiteX1" fmla="*/ 3586500 w 3586500"/>
              <a:gd name="connsiteY1" fmla="*/ 0 h 1793250"/>
              <a:gd name="connsiteX2" fmla="*/ 1793250 w 3586500"/>
              <a:gd name="connsiteY2" fmla="*/ 1793250 h 179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6500" h="1793250">
                <a:moveTo>
                  <a:pt x="0" y="0"/>
                </a:moveTo>
                <a:lnTo>
                  <a:pt x="3586500" y="0"/>
                </a:lnTo>
                <a:lnTo>
                  <a:pt x="1793250" y="17932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2700000">
            <a:off x="9562288" y="6573858"/>
            <a:ext cx="568287" cy="568288"/>
          </a:xfrm>
          <a:custGeom>
            <a:avLst/>
            <a:gdLst>
              <a:gd name="connsiteX0" fmla="*/ 0 w 740645"/>
              <a:gd name="connsiteY0" fmla="*/ 0 h 740646"/>
              <a:gd name="connsiteX1" fmla="*/ 740645 w 740645"/>
              <a:gd name="connsiteY1" fmla="*/ 1 h 740646"/>
              <a:gd name="connsiteX2" fmla="*/ 0 w 740645"/>
              <a:gd name="connsiteY2" fmla="*/ 740646 h 740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645" h="740646">
                <a:moveTo>
                  <a:pt x="0" y="0"/>
                </a:moveTo>
                <a:lnTo>
                  <a:pt x="740645" y="1"/>
                </a:lnTo>
                <a:lnTo>
                  <a:pt x="0" y="7406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2700000">
            <a:off x="2637184" y="421143"/>
            <a:ext cx="660433" cy="6604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rot="2700000">
            <a:off x="9939454" y="-388134"/>
            <a:ext cx="2629759" cy="2778151"/>
          </a:xfrm>
          <a:custGeom>
            <a:avLst/>
            <a:gdLst>
              <a:gd name="connsiteX0" fmla="*/ 1 w 2359272"/>
              <a:gd name="connsiteY0" fmla="*/ 1137022 h 2492401"/>
              <a:gd name="connsiteX1" fmla="*/ 1137022 w 2359272"/>
              <a:gd name="connsiteY1" fmla="*/ 0 h 2492401"/>
              <a:gd name="connsiteX2" fmla="*/ 2359272 w 2359272"/>
              <a:gd name="connsiteY2" fmla="*/ 1222251 h 2492401"/>
              <a:gd name="connsiteX3" fmla="*/ 2359272 w 2359272"/>
              <a:gd name="connsiteY3" fmla="*/ 2492401 h 2492401"/>
              <a:gd name="connsiteX4" fmla="*/ 0 w 2359272"/>
              <a:gd name="connsiteY4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9272" h="2492401">
                <a:moveTo>
                  <a:pt x="1" y="1137022"/>
                </a:moveTo>
                <a:lnTo>
                  <a:pt x="1137022" y="0"/>
                </a:lnTo>
                <a:lnTo>
                  <a:pt x="2359272" y="1222251"/>
                </a:lnTo>
                <a:lnTo>
                  <a:pt x="2359272" y="2492401"/>
                </a:lnTo>
                <a:lnTo>
                  <a:pt x="0" y="24924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3" name="组合 92"/>
          <p:cNvGrpSpPr/>
          <p:nvPr/>
        </p:nvGrpSpPr>
        <p:grpSpPr>
          <a:xfrm>
            <a:off x="178451" y="325852"/>
            <a:ext cx="1064939" cy="368300"/>
            <a:chOff x="9336683" y="326489"/>
            <a:chExt cx="1064939" cy="368300"/>
          </a:xfrm>
        </p:grpSpPr>
        <p:sp>
          <p:nvSpPr>
            <p:cNvPr id="95" name="矩形 94"/>
            <p:cNvSpPr/>
            <p:nvPr/>
          </p:nvSpPr>
          <p:spPr>
            <a:xfrm>
              <a:off x="9336683" y="326489"/>
              <a:ext cx="309880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b="1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0091742" y="336098"/>
              <a:ext cx="309880" cy="3371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600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sp>
        <p:nvSpPr>
          <p:cNvPr id="127" name="矩形 126"/>
          <p:cNvSpPr/>
          <p:nvPr/>
        </p:nvSpPr>
        <p:spPr>
          <a:xfrm>
            <a:off x="1795070" y="2319317"/>
            <a:ext cx="7815819" cy="132343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8000" spc="-300" dirty="0">
                <a:solidFill>
                  <a:schemeClr val="accent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  <a:sym typeface="阿里巴巴普惠体" panose="00020600040101010101" pitchFamily="18" charset="-122"/>
              </a:rPr>
              <a:t>THANK . </a:t>
            </a:r>
            <a:r>
              <a:rPr lang="en-US" altLang="zh-CN" sz="8000" spc="-300" dirty="0">
                <a:solidFill>
                  <a:schemeClr val="accent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  <a:sym typeface="阿里巴巴普惠体" panose="00020600040101010101" pitchFamily="18" charset="-122"/>
              </a:rPr>
              <a:t>YOU</a:t>
            </a:r>
            <a:endParaRPr lang="zh-CN" altLang="en-US" sz="8000" spc="-300" dirty="0">
              <a:solidFill>
                <a:schemeClr val="accent1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29" name="矩形 128"/>
          <p:cNvSpPr/>
          <p:nvPr/>
        </p:nvSpPr>
        <p:spPr>
          <a:xfrm>
            <a:off x="1946079" y="3507834"/>
            <a:ext cx="3550920" cy="1106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38100" dir="2700000" algn="tl">
                    <a:srgbClr val="000000">
                      <a:alpha val="1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谢谢</a:t>
            </a:r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01600" dist="38100" dir="2700000" algn="tl">
                    <a:srgbClr val="000000">
                      <a:alpha val="1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聆听</a:t>
            </a:r>
            <a:endParaRPr lang="zh-CN" altLang="en-US" sz="6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101600" dist="38100" dir="2700000" algn="tl">
                  <a:srgbClr val="000000">
                    <a:alpha val="1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3011107">
            <a:off x="-546877" y="5026677"/>
            <a:ext cx="941858" cy="803529"/>
            <a:chOff x="12366171" y="-1567543"/>
            <a:chExt cx="3947892" cy="3368072"/>
          </a:xfrm>
          <a:solidFill>
            <a:schemeClr val="bg1"/>
          </a:solidFill>
        </p:grpSpPr>
        <p:sp>
          <p:nvSpPr>
            <p:cNvPr id="2" name="矩形 1"/>
            <p:cNvSpPr/>
            <p:nvPr/>
          </p:nvSpPr>
          <p:spPr>
            <a:xfrm>
              <a:off x="12366171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12743543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13120915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13498287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13875659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14253031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14630403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15007775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15385147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15762519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16139891" y="-156754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12366171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12743543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13120915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13498287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13875659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14253031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14630403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15007775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/>
            <p:nvPr/>
          </p:nvSpPr>
          <p:spPr>
            <a:xfrm>
              <a:off x="15385147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>
              <a:off x="15762519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>
              <a:off x="16139891" y="-124815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12366171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12743543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13120915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13498287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13875659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14253031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14630403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15007775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15385147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15762519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16139891" y="-92876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12366171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12743543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13120915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13498287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13875659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178"/>
            <p:cNvSpPr/>
            <p:nvPr/>
          </p:nvSpPr>
          <p:spPr>
            <a:xfrm>
              <a:off x="14253031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矩形 179"/>
            <p:cNvSpPr/>
            <p:nvPr/>
          </p:nvSpPr>
          <p:spPr>
            <a:xfrm>
              <a:off x="14630403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矩形 180"/>
            <p:cNvSpPr/>
            <p:nvPr/>
          </p:nvSpPr>
          <p:spPr>
            <a:xfrm>
              <a:off x="15007775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>
              <a:off x="15385147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矩形 182"/>
            <p:cNvSpPr/>
            <p:nvPr/>
          </p:nvSpPr>
          <p:spPr>
            <a:xfrm>
              <a:off x="15762519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矩形 183"/>
            <p:cNvSpPr/>
            <p:nvPr/>
          </p:nvSpPr>
          <p:spPr>
            <a:xfrm>
              <a:off x="16139891" y="-60937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矩形 184"/>
            <p:cNvSpPr/>
            <p:nvPr/>
          </p:nvSpPr>
          <p:spPr>
            <a:xfrm>
              <a:off x="12366171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矩形 185"/>
            <p:cNvSpPr/>
            <p:nvPr/>
          </p:nvSpPr>
          <p:spPr>
            <a:xfrm>
              <a:off x="12743543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矩形 186"/>
            <p:cNvSpPr/>
            <p:nvPr/>
          </p:nvSpPr>
          <p:spPr>
            <a:xfrm>
              <a:off x="13120915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矩形 187"/>
            <p:cNvSpPr/>
            <p:nvPr/>
          </p:nvSpPr>
          <p:spPr>
            <a:xfrm>
              <a:off x="13498287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矩形 188"/>
            <p:cNvSpPr/>
            <p:nvPr/>
          </p:nvSpPr>
          <p:spPr>
            <a:xfrm>
              <a:off x="13875659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矩形 189"/>
            <p:cNvSpPr/>
            <p:nvPr/>
          </p:nvSpPr>
          <p:spPr>
            <a:xfrm>
              <a:off x="14253031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矩形 190"/>
            <p:cNvSpPr/>
            <p:nvPr/>
          </p:nvSpPr>
          <p:spPr>
            <a:xfrm>
              <a:off x="14630403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矩形 191"/>
            <p:cNvSpPr/>
            <p:nvPr/>
          </p:nvSpPr>
          <p:spPr>
            <a:xfrm>
              <a:off x="15007775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矩形 192"/>
            <p:cNvSpPr/>
            <p:nvPr/>
          </p:nvSpPr>
          <p:spPr>
            <a:xfrm>
              <a:off x="15385147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矩形 193"/>
            <p:cNvSpPr/>
            <p:nvPr/>
          </p:nvSpPr>
          <p:spPr>
            <a:xfrm>
              <a:off x="15762519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矩形 194"/>
            <p:cNvSpPr/>
            <p:nvPr/>
          </p:nvSpPr>
          <p:spPr>
            <a:xfrm>
              <a:off x="16139891" y="-289983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矩形 195"/>
            <p:cNvSpPr/>
            <p:nvPr/>
          </p:nvSpPr>
          <p:spPr>
            <a:xfrm>
              <a:off x="12366171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矩形 196"/>
            <p:cNvSpPr/>
            <p:nvPr/>
          </p:nvSpPr>
          <p:spPr>
            <a:xfrm>
              <a:off x="12743543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矩形 197"/>
            <p:cNvSpPr/>
            <p:nvPr/>
          </p:nvSpPr>
          <p:spPr>
            <a:xfrm>
              <a:off x="13120915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矩形 198"/>
            <p:cNvSpPr/>
            <p:nvPr/>
          </p:nvSpPr>
          <p:spPr>
            <a:xfrm>
              <a:off x="13498287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矩形 199"/>
            <p:cNvSpPr/>
            <p:nvPr/>
          </p:nvSpPr>
          <p:spPr>
            <a:xfrm>
              <a:off x="13875659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矩形 200"/>
            <p:cNvSpPr/>
            <p:nvPr/>
          </p:nvSpPr>
          <p:spPr>
            <a:xfrm>
              <a:off x="14253031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矩形 201"/>
            <p:cNvSpPr/>
            <p:nvPr/>
          </p:nvSpPr>
          <p:spPr>
            <a:xfrm>
              <a:off x="14630403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矩形 202"/>
            <p:cNvSpPr/>
            <p:nvPr/>
          </p:nvSpPr>
          <p:spPr>
            <a:xfrm>
              <a:off x="15007775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矩形 203"/>
            <p:cNvSpPr/>
            <p:nvPr/>
          </p:nvSpPr>
          <p:spPr>
            <a:xfrm>
              <a:off x="15385147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矩形 204"/>
            <p:cNvSpPr/>
            <p:nvPr/>
          </p:nvSpPr>
          <p:spPr>
            <a:xfrm>
              <a:off x="15762519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矩形 205"/>
            <p:cNvSpPr/>
            <p:nvPr/>
          </p:nvSpPr>
          <p:spPr>
            <a:xfrm>
              <a:off x="16139891" y="2940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矩形 206"/>
            <p:cNvSpPr/>
            <p:nvPr/>
          </p:nvSpPr>
          <p:spPr>
            <a:xfrm>
              <a:off x="12366171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矩形 207"/>
            <p:cNvSpPr/>
            <p:nvPr/>
          </p:nvSpPr>
          <p:spPr>
            <a:xfrm>
              <a:off x="12743543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矩形 208"/>
            <p:cNvSpPr/>
            <p:nvPr/>
          </p:nvSpPr>
          <p:spPr>
            <a:xfrm>
              <a:off x="13120915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矩形 209"/>
            <p:cNvSpPr/>
            <p:nvPr/>
          </p:nvSpPr>
          <p:spPr>
            <a:xfrm>
              <a:off x="13498287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矩形 210"/>
            <p:cNvSpPr/>
            <p:nvPr/>
          </p:nvSpPr>
          <p:spPr>
            <a:xfrm>
              <a:off x="13875659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矩形 211"/>
            <p:cNvSpPr/>
            <p:nvPr/>
          </p:nvSpPr>
          <p:spPr>
            <a:xfrm>
              <a:off x="14253031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矩形 212"/>
            <p:cNvSpPr/>
            <p:nvPr/>
          </p:nvSpPr>
          <p:spPr>
            <a:xfrm>
              <a:off x="14630403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矩形 213"/>
            <p:cNvSpPr/>
            <p:nvPr/>
          </p:nvSpPr>
          <p:spPr>
            <a:xfrm>
              <a:off x="15007775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矩形 214"/>
            <p:cNvSpPr/>
            <p:nvPr/>
          </p:nvSpPr>
          <p:spPr>
            <a:xfrm>
              <a:off x="15385147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矩形 215"/>
            <p:cNvSpPr/>
            <p:nvPr/>
          </p:nvSpPr>
          <p:spPr>
            <a:xfrm>
              <a:off x="15762519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矩形 216"/>
            <p:cNvSpPr/>
            <p:nvPr/>
          </p:nvSpPr>
          <p:spPr>
            <a:xfrm>
              <a:off x="16139891" y="34879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矩形 217"/>
            <p:cNvSpPr/>
            <p:nvPr/>
          </p:nvSpPr>
          <p:spPr>
            <a:xfrm>
              <a:off x="12366171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矩形 218"/>
            <p:cNvSpPr/>
            <p:nvPr/>
          </p:nvSpPr>
          <p:spPr>
            <a:xfrm>
              <a:off x="12743543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矩形 219"/>
            <p:cNvSpPr/>
            <p:nvPr/>
          </p:nvSpPr>
          <p:spPr>
            <a:xfrm>
              <a:off x="13120915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矩形 220"/>
            <p:cNvSpPr/>
            <p:nvPr/>
          </p:nvSpPr>
          <p:spPr>
            <a:xfrm>
              <a:off x="13498287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矩形 221"/>
            <p:cNvSpPr/>
            <p:nvPr/>
          </p:nvSpPr>
          <p:spPr>
            <a:xfrm>
              <a:off x="13875659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矩形 222"/>
            <p:cNvSpPr/>
            <p:nvPr/>
          </p:nvSpPr>
          <p:spPr>
            <a:xfrm>
              <a:off x="14253031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矩形 223"/>
            <p:cNvSpPr/>
            <p:nvPr/>
          </p:nvSpPr>
          <p:spPr>
            <a:xfrm>
              <a:off x="14630403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矩形 224"/>
            <p:cNvSpPr/>
            <p:nvPr/>
          </p:nvSpPr>
          <p:spPr>
            <a:xfrm>
              <a:off x="15007775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矩形 225"/>
            <p:cNvSpPr/>
            <p:nvPr/>
          </p:nvSpPr>
          <p:spPr>
            <a:xfrm>
              <a:off x="15385147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矩形 226"/>
            <p:cNvSpPr/>
            <p:nvPr/>
          </p:nvSpPr>
          <p:spPr>
            <a:xfrm>
              <a:off x="15762519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矩形 227"/>
            <p:cNvSpPr/>
            <p:nvPr/>
          </p:nvSpPr>
          <p:spPr>
            <a:xfrm>
              <a:off x="16139891" y="66818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矩形 228"/>
            <p:cNvSpPr/>
            <p:nvPr/>
          </p:nvSpPr>
          <p:spPr>
            <a:xfrm>
              <a:off x="12366171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矩形 229"/>
            <p:cNvSpPr/>
            <p:nvPr/>
          </p:nvSpPr>
          <p:spPr>
            <a:xfrm>
              <a:off x="12743543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矩形 230"/>
            <p:cNvSpPr/>
            <p:nvPr/>
          </p:nvSpPr>
          <p:spPr>
            <a:xfrm>
              <a:off x="13120915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矩形 231"/>
            <p:cNvSpPr/>
            <p:nvPr/>
          </p:nvSpPr>
          <p:spPr>
            <a:xfrm>
              <a:off x="13498287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3" name="矩形 232"/>
            <p:cNvSpPr/>
            <p:nvPr/>
          </p:nvSpPr>
          <p:spPr>
            <a:xfrm>
              <a:off x="13875659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矩形 233"/>
            <p:cNvSpPr/>
            <p:nvPr/>
          </p:nvSpPr>
          <p:spPr>
            <a:xfrm>
              <a:off x="14253031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矩形 234"/>
            <p:cNvSpPr/>
            <p:nvPr/>
          </p:nvSpPr>
          <p:spPr>
            <a:xfrm>
              <a:off x="14630403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矩形 235"/>
            <p:cNvSpPr/>
            <p:nvPr/>
          </p:nvSpPr>
          <p:spPr>
            <a:xfrm>
              <a:off x="15007775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矩形 236"/>
            <p:cNvSpPr/>
            <p:nvPr/>
          </p:nvSpPr>
          <p:spPr>
            <a:xfrm>
              <a:off x="15385147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矩形 237"/>
            <p:cNvSpPr/>
            <p:nvPr/>
          </p:nvSpPr>
          <p:spPr>
            <a:xfrm>
              <a:off x="15762519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矩形 238"/>
            <p:cNvSpPr/>
            <p:nvPr/>
          </p:nvSpPr>
          <p:spPr>
            <a:xfrm>
              <a:off x="16139891" y="98757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矩形 239"/>
            <p:cNvSpPr/>
            <p:nvPr/>
          </p:nvSpPr>
          <p:spPr>
            <a:xfrm>
              <a:off x="12366171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矩形 240"/>
            <p:cNvSpPr/>
            <p:nvPr/>
          </p:nvSpPr>
          <p:spPr>
            <a:xfrm>
              <a:off x="12743543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矩形 241"/>
            <p:cNvSpPr/>
            <p:nvPr/>
          </p:nvSpPr>
          <p:spPr>
            <a:xfrm>
              <a:off x="13120915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矩形 242"/>
            <p:cNvSpPr/>
            <p:nvPr/>
          </p:nvSpPr>
          <p:spPr>
            <a:xfrm>
              <a:off x="13498287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矩形 243"/>
            <p:cNvSpPr/>
            <p:nvPr/>
          </p:nvSpPr>
          <p:spPr>
            <a:xfrm>
              <a:off x="13875659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矩形 244"/>
            <p:cNvSpPr/>
            <p:nvPr/>
          </p:nvSpPr>
          <p:spPr>
            <a:xfrm>
              <a:off x="14253031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矩形 245"/>
            <p:cNvSpPr/>
            <p:nvPr/>
          </p:nvSpPr>
          <p:spPr>
            <a:xfrm>
              <a:off x="14630403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矩形 246"/>
            <p:cNvSpPr/>
            <p:nvPr/>
          </p:nvSpPr>
          <p:spPr>
            <a:xfrm>
              <a:off x="15007775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矩形 247"/>
            <p:cNvSpPr/>
            <p:nvPr/>
          </p:nvSpPr>
          <p:spPr>
            <a:xfrm>
              <a:off x="15385147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矩形 248"/>
            <p:cNvSpPr/>
            <p:nvPr/>
          </p:nvSpPr>
          <p:spPr>
            <a:xfrm>
              <a:off x="15762519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矩形 249"/>
            <p:cNvSpPr/>
            <p:nvPr/>
          </p:nvSpPr>
          <p:spPr>
            <a:xfrm>
              <a:off x="16139891" y="130696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矩形 250"/>
            <p:cNvSpPr/>
            <p:nvPr/>
          </p:nvSpPr>
          <p:spPr>
            <a:xfrm>
              <a:off x="12366171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矩形 251"/>
            <p:cNvSpPr/>
            <p:nvPr/>
          </p:nvSpPr>
          <p:spPr>
            <a:xfrm>
              <a:off x="12743543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矩形 252"/>
            <p:cNvSpPr/>
            <p:nvPr/>
          </p:nvSpPr>
          <p:spPr>
            <a:xfrm>
              <a:off x="13120915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矩形 253"/>
            <p:cNvSpPr/>
            <p:nvPr/>
          </p:nvSpPr>
          <p:spPr>
            <a:xfrm>
              <a:off x="13498287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矩形 254"/>
            <p:cNvSpPr/>
            <p:nvPr/>
          </p:nvSpPr>
          <p:spPr>
            <a:xfrm>
              <a:off x="13875659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矩形 255"/>
            <p:cNvSpPr/>
            <p:nvPr/>
          </p:nvSpPr>
          <p:spPr>
            <a:xfrm>
              <a:off x="14253031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矩形 256"/>
            <p:cNvSpPr/>
            <p:nvPr/>
          </p:nvSpPr>
          <p:spPr>
            <a:xfrm>
              <a:off x="14630403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矩形 257"/>
            <p:cNvSpPr/>
            <p:nvPr/>
          </p:nvSpPr>
          <p:spPr>
            <a:xfrm>
              <a:off x="15007775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矩形 258"/>
            <p:cNvSpPr/>
            <p:nvPr/>
          </p:nvSpPr>
          <p:spPr>
            <a:xfrm>
              <a:off x="15385147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矩形 259"/>
            <p:cNvSpPr/>
            <p:nvPr/>
          </p:nvSpPr>
          <p:spPr>
            <a:xfrm>
              <a:off x="15762519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矩形 260"/>
            <p:cNvSpPr/>
            <p:nvPr/>
          </p:nvSpPr>
          <p:spPr>
            <a:xfrm>
              <a:off x="16139891" y="1626357"/>
              <a:ext cx="174172" cy="174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0" animBg="1"/>
      <p:bldP spid="20" grpId="0" animBg="1"/>
      <p:bldP spid="30" grpId="0" animBg="1"/>
      <p:bldP spid="16" grpId="0" animBg="1"/>
      <p:bldP spid="34" grpId="0" animBg="1"/>
      <p:bldP spid="12" grpId="0" animBg="1"/>
      <p:bldP spid="32" grpId="0" animBg="1"/>
      <p:bldP spid="127" grpId="0"/>
      <p:bldP spid="1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flipH="1" flipV="1">
            <a:off x="-1" y="-1"/>
            <a:ext cx="5257518" cy="5301638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H="1" flipV="1">
            <a:off x="0" y="-3"/>
            <a:ext cx="2844027" cy="2867893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700000">
            <a:off x="1833621" y="346762"/>
            <a:ext cx="660433" cy="6604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flipH="1" flipV="1">
            <a:off x="1126506" y="3206119"/>
            <a:ext cx="1818807" cy="183407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71820" y="2624156"/>
            <a:ext cx="7448234" cy="2062103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4800" b="1" i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引言</a:t>
            </a:r>
            <a:r>
              <a:rPr lang="en-US" altLang="zh-CN" sz="4800" b="1" i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en-US" altLang="zh-CN" sz="4800" i="1" spc="600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PREFACE</a:t>
            </a:r>
            <a:endParaRPr lang="en-US" altLang="zh-CN" sz="4800" i="1" spc="600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80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背景与目的</a:t>
            </a:r>
            <a:endParaRPr lang="en-GB" altLang="zh-CN" sz="80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"/>
              <a:ea typeface="方正粗黑宋简体" panose="02000000000000000000" pitchFamily="2" charset="-122"/>
            </a:endParaRPr>
          </a:p>
        </p:txBody>
      </p:sp>
      <p:sp>
        <p:nvSpPr>
          <p:cNvPr id="17" name="TextBox 30"/>
          <p:cNvSpPr txBox="1"/>
          <p:nvPr/>
        </p:nvSpPr>
        <p:spPr>
          <a:xfrm>
            <a:off x="7931301" y="931385"/>
            <a:ext cx="32077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228600"/>
            <a:r>
              <a:rPr lang="en-US" altLang="zh-CN" sz="8000" dirty="0">
                <a:solidFill>
                  <a:schemeClr val="accent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01</a:t>
            </a:r>
            <a:endParaRPr lang="zh-CN" altLang="en-US" sz="8000" dirty="0">
              <a:solidFill>
                <a:schemeClr val="accent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8845772" y="1593104"/>
            <a:ext cx="91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228600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PART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10574170" y="5259066"/>
            <a:ext cx="1617830" cy="1631406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11002670" y="5265236"/>
            <a:ext cx="816536" cy="823388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7" grpId="0"/>
      <p:bldP spid="18" grpId="0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19"/>
          <p:cNvSpPr/>
          <p:nvPr/>
        </p:nvSpPr>
        <p:spPr>
          <a:xfrm>
            <a:off x="-131736" y="1019053"/>
            <a:ext cx="5789295" cy="4569206"/>
          </a:xfrm>
          <a:custGeom>
            <a:avLst/>
            <a:gdLst>
              <a:gd name="connsiteX0" fmla="*/ 0 w 5952488"/>
              <a:gd name="connsiteY0" fmla="*/ 0 h 4569206"/>
              <a:gd name="connsiteX1" fmla="*/ 3667885 w 5952488"/>
              <a:gd name="connsiteY1" fmla="*/ 0 h 4569206"/>
              <a:gd name="connsiteX2" fmla="*/ 5952488 w 5952488"/>
              <a:gd name="connsiteY2" fmla="*/ 2284603 h 4569206"/>
              <a:gd name="connsiteX3" fmla="*/ 5952487 w 5952488"/>
              <a:gd name="connsiteY3" fmla="*/ 2284603 h 4569206"/>
              <a:gd name="connsiteX4" fmla="*/ 3667884 w 5952488"/>
              <a:gd name="connsiteY4" fmla="*/ 4569206 h 4569206"/>
              <a:gd name="connsiteX5" fmla="*/ 0 w 5952488"/>
              <a:gd name="connsiteY5" fmla="*/ 4569206 h 456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2488" h="4569206">
                <a:moveTo>
                  <a:pt x="0" y="0"/>
                </a:moveTo>
                <a:lnTo>
                  <a:pt x="3667885" y="0"/>
                </a:lnTo>
                <a:cubicBezTo>
                  <a:pt x="4929636" y="0"/>
                  <a:pt x="5952488" y="1022852"/>
                  <a:pt x="5952488" y="2284603"/>
                </a:cubicBezTo>
                <a:lnTo>
                  <a:pt x="5952487" y="2284603"/>
                </a:lnTo>
                <a:cubicBezTo>
                  <a:pt x="5952487" y="3546354"/>
                  <a:pt x="4929635" y="4569206"/>
                  <a:pt x="3667884" y="4569206"/>
                </a:cubicBezTo>
                <a:lnTo>
                  <a:pt x="0" y="456920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2">
                  <a:alpha val="10000"/>
                </a:schemeClr>
              </a:gs>
            </a:gsLst>
            <a:lin ang="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431800" dist="152400" dir="5400000" sx="91000" sy="91000" algn="t" rotWithShape="0">
              <a:srgbClr val="217EEB">
                <a:alpha val="30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  <p:sp>
        <p:nvSpPr>
          <p:cNvPr id="16" name="任意多边形: 形状 20"/>
          <p:cNvSpPr/>
          <p:nvPr/>
        </p:nvSpPr>
        <p:spPr>
          <a:xfrm flipH="1">
            <a:off x="6144906" y="1058886"/>
            <a:ext cx="5952488" cy="4569206"/>
          </a:xfrm>
          <a:custGeom>
            <a:avLst/>
            <a:gdLst>
              <a:gd name="connsiteX0" fmla="*/ 0 w 5952488"/>
              <a:gd name="connsiteY0" fmla="*/ 0 h 4569206"/>
              <a:gd name="connsiteX1" fmla="*/ 3667885 w 5952488"/>
              <a:gd name="connsiteY1" fmla="*/ 0 h 4569206"/>
              <a:gd name="connsiteX2" fmla="*/ 5952488 w 5952488"/>
              <a:gd name="connsiteY2" fmla="*/ 2284603 h 4569206"/>
              <a:gd name="connsiteX3" fmla="*/ 5952487 w 5952488"/>
              <a:gd name="connsiteY3" fmla="*/ 2284603 h 4569206"/>
              <a:gd name="connsiteX4" fmla="*/ 3667884 w 5952488"/>
              <a:gd name="connsiteY4" fmla="*/ 4569206 h 4569206"/>
              <a:gd name="connsiteX5" fmla="*/ 0 w 5952488"/>
              <a:gd name="connsiteY5" fmla="*/ 4569206 h 456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2488" h="4569206">
                <a:moveTo>
                  <a:pt x="0" y="0"/>
                </a:moveTo>
                <a:lnTo>
                  <a:pt x="3667885" y="0"/>
                </a:lnTo>
                <a:cubicBezTo>
                  <a:pt x="4929636" y="0"/>
                  <a:pt x="5952488" y="1022852"/>
                  <a:pt x="5952488" y="2284603"/>
                </a:cubicBezTo>
                <a:lnTo>
                  <a:pt x="5952487" y="2284603"/>
                </a:lnTo>
                <a:cubicBezTo>
                  <a:pt x="5952487" y="3546354"/>
                  <a:pt x="4929635" y="4569206"/>
                  <a:pt x="3667884" y="4569206"/>
                </a:cubicBezTo>
                <a:lnTo>
                  <a:pt x="0" y="456920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2">
                  <a:alpha val="10000"/>
                </a:schemeClr>
              </a:gs>
            </a:gsLst>
            <a:lin ang="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431800" dist="152400" dir="5400000" sx="91000" sy="91000" algn="t" rotWithShape="0">
              <a:srgbClr val="217EEB">
                <a:alpha val="30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752188" y="2719524"/>
            <a:ext cx="2687625" cy="2687625"/>
            <a:chOff x="4752188" y="2085188"/>
            <a:chExt cx="2687625" cy="2687625"/>
          </a:xfrm>
        </p:grpSpPr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5106000" y="2439000"/>
              <a:ext cx="1980000" cy="1980000"/>
            </a:xfrm>
            <a:prstGeom prst="ellipse">
              <a:avLst/>
            </a:prstGeom>
            <a:solidFill>
              <a:schemeClr val="bg1"/>
            </a:solidFill>
            <a:ln w="279400" cap="flat" cmpd="sng" algn="ctr">
              <a:solidFill>
                <a:schemeClr val="accent2"/>
              </a:solidFill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wrap="none" rtlCol="0" anchor="ctr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endParaRPr lang="zh-CN" altLang="en-US">
                <a:latin typeface="思源黑体" panose="020B0500000000000000" pitchFamily="34" charset="-122"/>
                <a:ea typeface="思源黑体" panose="020B0500000000000000" pitchFamily="34" charset="-122"/>
                <a:sym typeface="+mn-ea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 rot="5751111">
              <a:off x="4752188" y="2085188"/>
              <a:ext cx="2687625" cy="2687625"/>
              <a:chOff x="4752188" y="2085188"/>
              <a:chExt cx="2687625" cy="2687625"/>
            </a:xfrm>
          </p:grpSpPr>
          <p:sp>
            <p:nvSpPr>
              <p:cNvPr id="20" name="弧形 19"/>
              <p:cNvSpPr>
                <a:spLocks noChangeAspect="1"/>
              </p:cNvSpPr>
              <p:nvPr/>
            </p:nvSpPr>
            <p:spPr>
              <a:xfrm rot="3571497" flipH="1">
                <a:off x="4752188" y="2085188"/>
                <a:ext cx="2687625" cy="2687625"/>
              </a:xfrm>
              <a:prstGeom prst="arc">
                <a:avLst>
                  <a:gd name="adj1" fmla="val 623158"/>
                  <a:gd name="adj2" fmla="val 13344501"/>
                </a:avLst>
              </a:prstGeom>
              <a:ln w="31750">
                <a:gradFill flip="none" rotWithShape="1">
                  <a:gsLst>
                    <a:gs pos="63000">
                      <a:schemeClr val="accent1">
                        <a:lumMod val="0"/>
                        <a:lumOff val="100000"/>
                        <a:alpha val="0"/>
                      </a:schemeClr>
                    </a:gs>
                    <a:gs pos="100000">
                      <a:schemeClr val="accent2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" panose="020B0500000000000000" pitchFamily="34" charset="-122"/>
                  <a:ea typeface="思源黑体" panose="020B0500000000000000" pitchFamily="34" charset="-122"/>
                </a:endParaRPr>
              </a:p>
            </p:txBody>
          </p:sp>
          <p:sp>
            <p:nvSpPr>
              <p:cNvPr id="21" name="椭圆 20"/>
              <p:cNvSpPr>
                <a:spLocks noChangeAspect="1"/>
              </p:cNvSpPr>
              <p:nvPr/>
            </p:nvSpPr>
            <p:spPr>
              <a:xfrm>
                <a:off x="5154961" y="2400812"/>
                <a:ext cx="72000" cy="720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431800" dist="152400" dir="5400000" sx="91000" sy="91000" algn="t" rotWithShape="0">
                  <a:srgbClr val="217EEB">
                    <a:alpha val="30000"/>
                  </a:srgbClr>
                </a:outerShdw>
              </a:effectLst>
            </p:spPr>
            <p:txBody>
              <a:bodyPr wrap="none" rtlCol="0" anchor="ctr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</a:pPr>
                <a:endParaRPr lang="zh-CN" altLang="en-US">
                  <a:latin typeface="思源黑体" panose="020B0500000000000000" pitchFamily="34" charset="-122"/>
                  <a:ea typeface="思源黑体" panose="020B0500000000000000" pitchFamily="34" charset="-122"/>
                  <a:sym typeface="+mn-ea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539648" y="1160265"/>
            <a:ext cx="4198606" cy="4377294"/>
            <a:chOff x="539648" y="1825099"/>
            <a:chExt cx="4198606" cy="3506178"/>
          </a:xfrm>
        </p:grpSpPr>
        <p:sp>
          <p:nvSpPr>
            <p:cNvPr id="23" name="圆角矩形 15"/>
            <p:cNvSpPr/>
            <p:nvPr>
              <p:custDataLst>
                <p:tags r:id="rId1"/>
              </p:custDataLst>
            </p:nvPr>
          </p:nvSpPr>
          <p:spPr>
            <a:xfrm>
              <a:off x="732751" y="1825099"/>
              <a:ext cx="3165014" cy="43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 CN Medium" panose="020B0600000000000000" pitchFamily="34" charset="-122"/>
                </a:rPr>
                <a:t>制定背景</a:t>
              </a:r>
              <a:endParaRPr lang="zh-CN" altLang="en-US" sz="2400" b="1" dirty="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Medium" panose="020B0600000000000000" pitchFamily="3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579548" y="4633471"/>
              <a:ext cx="4157640" cy="697806"/>
              <a:chOff x="895535" y="3149042"/>
              <a:chExt cx="4399127" cy="697806"/>
            </a:xfrm>
          </p:grpSpPr>
          <p:sp>
            <p:nvSpPr>
              <p:cNvPr id="32" name="文本框 3"/>
              <p:cNvSpPr txBox="1"/>
              <p:nvPr/>
            </p:nvSpPr>
            <p:spPr>
              <a:xfrm flipH="1">
                <a:off x="1283252" y="3149042"/>
                <a:ext cx="4011410" cy="697806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30000"/>
                  </a:lnSpc>
                </a:pPr>
                <a:r>
                  <a:rPr lang="zh-CN" altLang="zh-CN" sz="2000" dirty="0">
                    <a:ea typeface="思源黑体"/>
                  </a:rPr>
                  <a:t>规范查询活动，保护权利人个人信息安全，优化营商环境。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" panose="020B0500000000000000" pitchFamily="34" charset="-122"/>
                  <a:ea typeface="思源黑体"/>
                  <a:sym typeface="思源黑体 CN Normal" panose="020B0400000000000000" charset="-122"/>
                </a:endParaRPr>
              </a:p>
              <a:p>
                <a:pPr indent="0" algn="just">
                  <a:lnSpc>
                    <a:spcPct val="130000"/>
                  </a:lnSpc>
                  <a:buFont typeface="Arial" panose="020B0604020202020204" pitchFamily="34" charset="0"/>
                  <a:buNone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 CN Normal" panose="020B0400000000000000" charset="-122"/>
                </a:endParaRPr>
              </a:p>
            </p:txBody>
          </p:sp>
          <p:sp>
            <p:nvSpPr>
              <p:cNvPr id="33" name="椭圆 32"/>
              <p:cNvSpPr>
                <a:spLocks noChangeAspect="1"/>
              </p:cNvSpPr>
              <p:nvPr/>
            </p:nvSpPr>
            <p:spPr>
              <a:xfrm>
                <a:off x="895535" y="3213133"/>
                <a:ext cx="180000" cy="1800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635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+mn-ea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545035" y="3660272"/>
              <a:ext cx="4193218" cy="662141"/>
              <a:chOff x="859018" y="3197353"/>
              <a:chExt cx="4436772" cy="662141"/>
            </a:xfrm>
          </p:grpSpPr>
          <p:sp>
            <p:nvSpPr>
              <p:cNvPr id="29" name="文本框 3"/>
              <p:cNvSpPr txBox="1"/>
              <p:nvPr/>
            </p:nvSpPr>
            <p:spPr>
              <a:xfrm flipH="1">
                <a:off x="1284379" y="3197353"/>
                <a:ext cx="4011411" cy="66214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30000"/>
                  </a:lnSpc>
                </a:pPr>
                <a:r>
                  <a:rPr lang="zh-CN" altLang="zh-CN" sz="2000" dirty="0">
                    <a:ea typeface="思源黑体"/>
                  </a:rPr>
                  <a:t>适应不动产统一登记新形势，满足社会公众日益增长的查询需求。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" panose="020B0500000000000000" pitchFamily="34" charset="-122"/>
                  <a:ea typeface="思源黑体"/>
                  <a:sym typeface="思源黑体 CN Normal" panose="020B0400000000000000" charset="-122"/>
                </a:endParaRPr>
              </a:p>
              <a:p>
                <a:pPr indent="0" algn="just">
                  <a:lnSpc>
                    <a:spcPct val="130000"/>
                  </a:lnSpc>
                  <a:buFont typeface="Arial" panose="020B0604020202020204" pitchFamily="34" charset="0"/>
                  <a:buNone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 CN Normal" panose="020B0400000000000000" charset="-122"/>
                </a:endParaRPr>
              </a:p>
            </p:txBody>
          </p:sp>
          <p:sp>
            <p:nvSpPr>
              <p:cNvPr id="30" name="椭圆 29"/>
              <p:cNvSpPr>
                <a:spLocks noChangeAspect="1"/>
              </p:cNvSpPr>
              <p:nvPr/>
            </p:nvSpPr>
            <p:spPr>
              <a:xfrm>
                <a:off x="859018" y="3291619"/>
                <a:ext cx="180000" cy="1800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635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+mn-ea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539648" y="2495499"/>
              <a:ext cx="4198606" cy="797835"/>
              <a:chOff x="853318" y="3054089"/>
              <a:chExt cx="4442471" cy="797835"/>
            </a:xfrm>
          </p:grpSpPr>
          <p:sp>
            <p:nvSpPr>
              <p:cNvPr id="27" name="文本框 3"/>
              <p:cNvSpPr txBox="1"/>
              <p:nvPr/>
            </p:nvSpPr>
            <p:spPr>
              <a:xfrm flipH="1">
                <a:off x="1283254" y="3054089"/>
                <a:ext cx="4012535" cy="797835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30000"/>
                  </a:lnSpc>
                </a:pPr>
                <a:r>
                  <a:rPr lang="zh-CN" altLang="zh-CN" sz="2000" dirty="0">
                    <a:ea typeface="思源黑体"/>
                  </a:rPr>
                  <a:t>贯彻落实《民法典》、《不动产登记暂行条例》</a:t>
                </a:r>
                <a:r>
                  <a:rPr lang="zh-CN" altLang="en-US" sz="2000" dirty="0">
                    <a:ea typeface="思源黑体"/>
                  </a:rPr>
                  <a:t>等上位法，细化关于查询的规定。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" panose="020B0500000000000000" pitchFamily="34" charset="-122"/>
                  <a:ea typeface="思源黑体"/>
                  <a:sym typeface="思源黑体 CN Normal" panose="020B0400000000000000" charset="-122"/>
                </a:endParaRPr>
              </a:p>
              <a:p>
                <a:pPr indent="0" algn="just">
                  <a:lnSpc>
                    <a:spcPct val="130000"/>
                  </a:lnSpc>
                  <a:buFont typeface="Arial" panose="020B0604020202020204" pitchFamily="34" charset="0"/>
                  <a:buNone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 CN Normal" panose="020B0400000000000000" charset="-122"/>
                </a:endParaRPr>
              </a:p>
            </p:txBody>
          </p:sp>
          <p:sp>
            <p:nvSpPr>
              <p:cNvPr id="28" name="椭圆 27"/>
              <p:cNvSpPr>
                <a:spLocks noChangeAspect="1"/>
              </p:cNvSpPr>
              <p:nvPr/>
            </p:nvSpPr>
            <p:spPr>
              <a:xfrm>
                <a:off x="853318" y="3120019"/>
                <a:ext cx="180000" cy="1800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635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+mn-ea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 flipH="1">
            <a:off x="7483885" y="1229908"/>
            <a:ext cx="4428566" cy="3926032"/>
            <a:chOff x="189868" y="2020891"/>
            <a:chExt cx="4435619" cy="3926032"/>
          </a:xfrm>
        </p:grpSpPr>
        <p:sp>
          <p:nvSpPr>
            <p:cNvPr id="35" name="圆角矩形 15"/>
            <p:cNvSpPr/>
            <p:nvPr>
              <p:custDataLst>
                <p:tags r:id="rId2"/>
              </p:custDataLst>
            </p:nvPr>
          </p:nvSpPr>
          <p:spPr>
            <a:xfrm>
              <a:off x="1076072" y="2020891"/>
              <a:ext cx="3165014" cy="43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 CN Medium" panose="020B0600000000000000" pitchFamily="34" charset="-122"/>
                </a:rPr>
                <a:t>目的意义</a:t>
              </a:r>
              <a:endParaRPr lang="zh-CN" altLang="en-US" sz="2400" b="1" dirty="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Medium" panose="020B0600000000000000" pitchFamily="34" charset="-122"/>
              </a:endParaRPr>
            </a:p>
          </p:txBody>
        </p:sp>
        <p:sp>
          <p:nvSpPr>
            <p:cNvPr id="43" name="文本框 3"/>
            <p:cNvSpPr txBox="1"/>
            <p:nvPr/>
          </p:nvSpPr>
          <p:spPr>
            <a:xfrm flipH="1">
              <a:off x="947046" y="5295413"/>
              <a:ext cx="3367439" cy="651510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30000"/>
                </a:lnSpc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Normal" panose="020B0400000000000000" charset="-122"/>
              </a:endParaRPr>
            </a:p>
            <a:p>
              <a:pPr indent="0" algn="just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189868" y="3524165"/>
              <a:ext cx="4124618" cy="1493892"/>
              <a:chOff x="483221" y="3061246"/>
              <a:chExt cx="4364186" cy="1493892"/>
            </a:xfrm>
          </p:grpSpPr>
          <p:sp>
            <p:nvSpPr>
              <p:cNvPr id="41" name="文本框 3"/>
              <p:cNvSpPr txBox="1"/>
              <p:nvPr/>
            </p:nvSpPr>
            <p:spPr>
              <a:xfrm flipH="1">
                <a:off x="1284379" y="3981268"/>
                <a:ext cx="3563028" cy="573870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30000"/>
                  </a:lnSpc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 CN Normal" panose="020B0400000000000000" charset="-122"/>
                </a:endParaRPr>
              </a:p>
              <a:p>
                <a:pPr indent="0" algn="just">
                  <a:lnSpc>
                    <a:spcPct val="130000"/>
                  </a:lnSpc>
                  <a:buFont typeface="Arial" panose="020B0604020202020204" pitchFamily="34" charset="0"/>
                  <a:buNone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 CN Normal" panose="020B0400000000000000" charset="-122"/>
                </a:endParaRPr>
              </a:p>
            </p:txBody>
          </p:sp>
          <p:sp>
            <p:nvSpPr>
              <p:cNvPr id="42" name="椭圆 41"/>
              <p:cNvSpPr>
                <a:spLocks noChangeAspect="1"/>
              </p:cNvSpPr>
              <p:nvPr/>
            </p:nvSpPr>
            <p:spPr>
              <a:xfrm>
                <a:off x="483221" y="3061246"/>
                <a:ext cx="180000" cy="1800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635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+mn-ea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208922" y="2618409"/>
              <a:ext cx="4416565" cy="651510"/>
              <a:chOff x="503382" y="3176999"/>
              <a:chExt cx="4673090" cy="651510"/>
            </a:xfrm>
          </p:grpSpPr>
          <p:sp>
            <p:nvSpPr>
              <p:cNvPr id="39" name="文本框 3"/>
              <p:cNvSpPr txBox="1"/>
              <p:nvPr/>
            </p:nvSpPr>
            <p:spPr>
              <a:xfrm flipH="1">
                <a:off x="1127759" y="3176999"/>
                <a:ext cx="4048713" cy="651510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zh-CN" altLang="zh-CN" sz="2000" dirty="0">
                    <a:ea typeface="思源黑体"/>
                  </a:rPr>
                  <a:t>保障交易安全：为不动产交易、抵押等提供权威权属信息。</a:t>
                </a:r>
                <a:endParaRPr lang="en-US" altLang="zh-CN" sz="2000" dirty="0">
                  <a:ea typeface="思源黑体"/>
                </a:endParaRPr>
              </a:p>
              <a:p>
                <a:pPr lvl="0"/>
                <a:endParaRPr lang="zh-CN" altLang="zh-CN" dirty="0">
                  <a:ea typeface="思源黑体"/>
                </a:endParaRPr>
              </a:p>
              <a:p>
                <a:pPr lvl="0"/>
                <a:r>
                  <a:rPr lang="zh-CN" altLang="zh-CN" sz="2000" dirty="0">
                    <a:latin typeface="+mn-ea"/>
                    <a:ea typeface="思源黑体"/>
                  </a:rPr>
                  <a:t>维护合法权益：平衡两大价值，明确公民不动产信息知情权和查询权。</a:t>
                </a:r>
                <a:endParaRPr lang="en-US" altLang="zh-CN" sz="2000" dirty="0">
                  <a:latin typeface="+mn-ea"/>
                  <a:ea typeface="思源黑体"/>
                </a:endParaRPr>
              </a:p>
              <a:p>
                <a:pPr indent="0" algn="just">
                  <a:lnSpc>
                    <a:spcPct val="130000"/>
                  </a:lnSpc>
                  <a:buFont typeface="Arial" panose="020B0604020202020204" pitchFamily="34" charset="0"/>
                  <a:buNone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思源黑体 CN Normal" panose="020B0400000000000000" charset="-122"/>
                </a:endParaRPr>
              </a:p>
            </p:txBody>
          </p:sp>
          <p:sp>
            <p:nvSpPr>
              <p:cNvPr id="40" name="椭圆 39"/>
              <p:cNvSpPr>
                <a:spLocks noChangeAspect="1"/>
              </p:cNvSpPr>
              <p:nvPr/>
            </p:nvSpPr>
            <p:spPr>
              <a:xfrm>
                <a:off x="503382" y="3256800"/>
                <a:ext cx="180000" cy="180000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635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思源黑体" panose="020B0500000000000000" pitchFamily="34" charset="-122"/>
                  <a:ea typeface="思源黑体" panose="020B0500000000000000" pitchFamily="34" charset="-122"/>
                  <a:sym typeface="+mn-ea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5737854" y="3750460"/>
            <a:ext cx="716351" cy="731016"/>
            <a:chOff x="2474070" y="1695735"/>
            <a:chExt cx="480772" cy="490614"/>
          </a:xfrm>
          <a:solidFill>
            <a:schemeClr val="accent2"/>
          </a:solidFill>
        </p:grpSpPr>
        <p:sp>
          <p:nvSpPr>
            <p:cNvPr id="47" name="Freeform 156"/>
            <p:cNvSpPr/>
            <p:nvPr/>
          </p:nvSpPr>
          <p:spPr bwMode="auto">
            <a:xfrm>
              <a:off x="2682123" y="1874267"/>
              <a:ext cx="212272" cy="212272"/>
            </a:xfrm>
            <a:custGeom>
              <a:avLst/>
              <a:gdLst>
                <a:gd name="T0" fmla="*/ 41 w 83"/>
                <a:gd name="T1" fmla="*/ 0 h 83"/>
                <a:gd name="T2" fmla="*/ 12 w 83"/>
                <a:gd name="T3" fmla="*/ 12 h 83"/>
                <a:gd name="T4" fmla="*/ 0 w 83"/>
                <a:gd name="T5" fmla="*/ 42 h 83"/>
                <a:gd name="T6" fmla="*/ 12 w 83"/>
                <a:gd name="T7" fmla="*/ 71 h 83"/>
                <a:gd name="T8" fmla="*/ 41 w 83"/>
                <a:gd name="T9" fmla="*/ 83 h 83"/>
                <a:gd name="T10" fmla="*/ 71 w 83"/>
                <a:gd name="T11" fmla="*/ 71 h 83"/>
                <a:gd name="T12" fmla="*/ 83 w 83"/>
                <a:gd name="T13" fmla="*/ 42 h 83"/>
                <a:gd name="T14" fmla="*/ 71 w 83"/>
                <a:gd name="T15" fmla="*/ 12 h 83"/>
                <a:gd name="T16" fmla="*/ 41 w 8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30" y="0"/>
                    <a:pt x="20" y="5"/>
                    <a:pt x="12" y="12"/>
                  </a:cubicBezTo>
                  <a:cubicBezTo>
                    <a:pt x="4" y="20"/>
                    <a:pt x="0" y="31"/>
                    <a:pt x="0" y="42"/>
                  </a:cubicBezTo>
                  <a:cubicBezTo>
                    <a:pt x="0" y="53"/>
                    <a:pt x="4" y="63"/>
                    <a:pt x="12" y="71"/>
                  </a:cubicBezTo>
                  <a:cubicBezTo>
                    <a:pt x="20" y="79"/>
                    <a:pt x="30" y="83"/>
                    <a:pt x="41" y="83"/>
                  </a:cubicBezTo>
                  <a:cubicBezTo>
                    <a:pt x="52" y="83"/>
                    <a:pt x="63" y="79"/>
                    <a:pt x="71" y="71"/>
                  </a:cubicBezTo>
                  <a:cubicBezTo>
                    <a:pt x="78" y="63"/>
                    <a:pt x="83" y="53"/>
                    <a:pt x="83" y="42"/>
                  </a:cubicBezTo>
                  <a:cubicBezTo>
                    <a:pt x="83" y="31"/>
                    <a:pt x="78" y="20"/>
                    <a:pt x="71" y="12"/>
                  </a:cubicBezTo>
                  <a:cubicBezTo>
                    <a:pt x="63" y="5"/>
                    <a:pt x="52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57"/>
            <p:cNvSpPr/>
            <p:nvPr/>
          </p:nvSpPr>
          <p:spPr bwMode="auto">
            <a:xfrm>
              <a:off x="2474070" y="1695735"/>
              <a:ext cx="219300" cy="490614"/>
            </a:xfrm>
            <a:custGeom>
              <a:avLst/>
              <a:gdLst>
                <a:gd name="T0" fmla="*/ 71 w 86"/>
                <a:gd name="T1" fmla="*/ 172 h 192"/>
                <a:gd name="T2" fmla="*/ 86 w 86"/>
                <a:gd name="T3" fmla="*/ 157 h 192"/>
                <a:gd name="T4" fmla="*/ 78 w 86"/>
                <a:gd name="T5" fmla="*/ 149 h 192"/>
                <a:gd name="T6" fmla="*/ 54 w 86"/>
                <a:gd name="T7" fmla="*/ 172 h 192"/>
                <a:gd name="T8" fmla="*/ 71 w 86"/>
                <a:gd name="T9" fmla="*/ 172 h 192"/>
                <a:gd name="T10" fmla="*/ 61 w 86"/>
                <a:gd name="T11" fmla="*/ 182 h 192"/>
                <a:gd name="T12" fmla="*/ 53 w 86"/>
                <a:gd name="T13" fmla="*/ 182 h 192"/>
                <a:gd name="T14" fmla="*/ 51 w 86"/>
                <a:gd name="T15" fmla="*/ 178 h 192"/>
                <a:gd name="T16" fmla="*/ 53 w 86"/>
                <a:gd name="T17" fmla="*/ 174 h 192"/>
                <a:gd name="T18" fmla="*/ 54 w 86"/>
                <a:gd name="T19" fmla="*/ 172 h 192"/>
                <a:gd name="T20" fmla="*/ 55 w 86"/>
                <a:gd name="T21" fmla="*/ 172 h 192"/>
                <a:gd name="T22" fmla="*/ 53 w 86"/>
                <a:gd name="T23" fmla="*/ 172 h 192"/>
                <a:gd name="T24" fmla="*/ 53 w 86"/>
                <a:gd name="T25" fmla="*/ 163 h 192"/>
                <a:gd name="T26" fmla="*/ 47 w 86"/>
                <a:gd name="T27" fmla="*/ 168 h 192"/>
                <a:gd name="T28" fmla="*/ 47 w 86"/>
                <a:gd name="T29" fmla="*/ 169 h 192"/>
                <a:gd name="T30" fmla="*/ 47 w 86"/>
                <a:gd name="T31" fmla="*/ 1 h 192"/>
                <a:gd name="T32" fmla="*/ 46 w 86"/>
                <a:gd name="T33" fmla="*/ 0 h 192"/>
                <a:gd name="T34" fmla="*/ 18 w 86"/>
                <a:gd name="T35" fmla="*/ 0 h 192"/>
                <a:gd name="T36" fmla="*/ 0 w 86"/>
                <a:gd name="T37" fmla="*/ 18 h 192"/>
                <a:gd name="T38" fmla="*/ 0 w 86"/>
                <a:gd name="T39" fmla="*/ 154 h 192"/>
                <a:gd name="T40" fmla="*/ 18 w 86"/>
                <a:gd name="T41" fmla="*/ 172 h 192"/>
                <a:gd name="T42" fmla="*/ 44 w 86"/>
                <a:gd name="T43" fmla="*/ 172 h 192"/>
                <a:gd name="T44" fmla="*/ 43 w 86"/>
                <a:gd name="T45" fmla="*/ 178 h 192"/>
                <a:gd name="T46" fmla="*/ 47 w 86"/>
                <a:gd name="T47" fmla="*/ 188 h 192"/>
                <a:gd name="T48" fmla="*/ 57 w 86"/>
                <a:gd name="T49" fmla="*/ 192 h 192"/>
                <a:gd name="T50" fmla="*/ 66 w 86"/>
                <a:gd name="T51" fmla="*/ 188 h 192"/>
                <a:gd name="T52" fmla="*/ 82 w 86"/>
                <a:gd name="T53" fmla="*/ 172 h 192"/>
                <a:gd name="T54" fmla="*/ 71 w 86"/>
                <a:gd name="T55" fmla="*/ 17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92">
                  <a:moveTo>
                    <a:pt x="71" y="172"/>
                  </a:moveTo>
                  <a:cubicBezTo>
                    <a:pt x="86" y="157"/>
                    <a:pt x="86" y="157"/>
                    <a:pt x="86" y="157"/>
                  </a:cubicBezTo>
                  <a:cubicBezTo>
                    <a:pt x="78" y="149"/>
                    <a:pt x="78" y="149"/>
                    <a:pt x="78" y="149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71" y="172"/>
                    <a:pt x="71" y="172"/>
                    <a:pt x="71" y="172"/>
                  </a:cubicBezTo>
                  <a:cubicBezTo>
                    <a:pt x="61" y="182"/>
                    <a:pt x="61" y="182"/>
                    <a:pt x="61" y="182"/>
                  </a:cubicBezTo>
                  <a:cubicBezTo>
                    <a:pt x="59" y="184"/>
                    <a:pt x="55" y="184"/>
                    <a:pt x="53" y="182"/>
                  </a:cubicBezTo>
                  <a:cubicBezTo>
                    <a:pt x="52" y="181"/>
                    <a:pt x="51" y="180"/>
                    <a:pt x="51" y="178"/>
                  </a:cubicBezTo>
                  <a:cubicBezTo>
                    <a:pt x="51" y="177"/>
                    <a:pt x="52" y="175"/>
                    <a:pt x="53" y="174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3" y="172"/>
                    <a:pt x="53" y="172"/>
                    <a:pt x="53" y="172"/>
                  </a:cubicBezTo>
                  <a:cubicBezTo>
                    <a:pt x="53" y="163"/>
                    <a:pt x="53" y="163"/>
                    <a:pt x="53" y="163"/>
                  </a:cubicBezTo>
                  <a:cubicBezTo>
                    <a:pt x="47" y="168"/>
                    <a:pt x="47" y="168"/>
                    <a:pt x="47" y="168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6" y="0"/>
                    <a:pt x="4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8" y="172"/>
                    <a:pt x="18" y="172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4" y="174"/>
                    <a:pt x="43" y="176"/>
                    <a:pt x="43" y="178"/>
                  </a:cubicBezTo>
                  <a:cubicBezTo>
                    <a:pt x="43" y="182"/>
                    <a:pt x="44" y="185"/>
                    <a:pt x="47" y="188"/>
                  </a:cubicBezTo>
                  <a:cubicBezTo>
                    <a:pt x="50" y="191"/>
                    <a:pt x="53" y="192"/>
                    <a:pt x="57" y="192"/>
                  </a:cubicBezTo>
                  <a:cubicBezTo>
                    <a:pt x="60" y="192"/>
                    <a:pt x="64" y="191"/>
                    <a:pt x="66" y="188"/>
                  </a:cubicBezTo>
                  <a:cubicBezTo>
                    <a:pt x="82" y="172"/>
                    <a:pt x="82" y="172"/>
                    <a:pt x="82" y="172"/>
                  </a:cubicBezTo>
                  <a:lnTo>
                    <a:pt x="71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58"/>
            <p:cNvSpPr>
              <a:spLocks noEditPoints="1"/>
            </p:cNvSpPr>
            <p:nvPr/>
          </p:nvSpPr>
          <p:spPr bwMode="auto">
            <a:xfrm>
              <a:off x="2609023" y="1695735"/>
              <a:ext cx="345819" cy="438600"/>
            </a:xfrm>
            <a:custGeom>
              <a:avLst/>
              <a:gdLst>
                <a:gd name="T0" fmla="*/ 118 w 136"/>
                <a:gd name="T1" fmla="*/ 0 h 172"/>
                <a:gd name="T2" fmla="*/ 1 w 136"/>
                <a:gd name="T3" fmla="*/ 0 h 172"/>
                <a:gd name="T4" fmla="*/ 0 w 136"/>
                <a:gd name="T5" fmla="*/ 1 h 172"/>
                <a:gd name="T6" fmla="*/ 0 w 136"/>
                <a:gd name="T7" fmla="*/ 163 h 172"/>
                <a:gd name="T8" fmla="*/ 22 w 136"/>
                <a:gd name="T9" fmla="*/ 140 h 172"/>
                <a:gd name="T10" fmla="*/ 28 w 136"/>
                <a:gd name="T11" fmla="*/ 140 h 172"/>
                <a:gd name="T12" fmla="*/ 42 w 136"/>
                <a:gd name="T13" fmla="*/ 154 h 172"/>
                <a:gd name="T14" fmla="*/ 43 w 136"/>
                <a:gd name="T15" fmla="*/ 157 h 172"/>
                <a:gd name="T16" fmla="*/ 42 w 136"/>
                <a:gd name="T17" fmla="*/ 160 h 172"/>
                <a:gd name="T18" fmla="*/ 29 w 136"/>
                <a:gd name="T19" fmla="*/ 172 h 172"/>
                <a:gd name="T20" fmla="*/ 118 w 136"/>
                <a:gd name="T21" fmla="*/ 172 h 172"/>
                <a:gd name="T22" fmla="*/ 136 w 136"/>
                <a:gd name="T23" fmla="*/ 154 h 172"/>
                <a:gd name="T24" fmla="*/ 136 w 136"/>
                <a:gd name="T25" fmla="*/ 18 h 172"/>
                <a:gd name="T26" fmla="*/ 118 w 136"/>
                <a:gd name="T27" fmla="*/ 0 h 172"/>
                <a:gd name="T28" fmla="*/ 29 w 136"/>
                <a:gd name="T29" fmla="*/ 21 h 172"/>
                <a:gd name="T30" fmla="*/ 106 w 136"/>
                <a:gd name="T31" fmla="*/ 21 h 172"/>
                <a:gd name="T32" fmla="*/ 110 w 136"/>
                <a:gd name="T33" fmla="*/ 25 h 172"/>
                <a:gd name="T34" fmla="*/ 106 w 136"/>
                <a:gd name="T35" fmla="*/ 29 h 172"/>
                <a:gd name="T36" fmla="*/ 29 w 136"/>
                <a:gd name="T37" fmla="*/ 29 h 172"/>
                <a:gd name="T38" fmla="*/ 25 w 136"/>
                <a:gd name="T39" fmla="*/ 25 h 172"/>
                <a:gd name="T40" fmla="*/ 29 w 136"/>
                <a:gd name="T41" fmla="*/ 21 h 172"/>
                <a:gd name="T42" fmla="*/ 29 w 136"/>
                <a:gd name="T43" fmla="*/ 46 h 172"/>
                <a:gd name="T44" fmla="*/ 106 w 136"/>
                <a:gd name="T45" fmla="*/ 46 h 172"/>
                <a:gd name="T46" fmla="*/ 110 w 136"/>
                <a:gd name="T47" fmla="*/ 50 h 172"/>
                <a:gd name="T48" fmla="*/ 106 w 136"/>
                <a:gd name="T49" fmla="*/ 54 h 172"/>
                <a:gd name="T50" fmla="*/ 29 w 136"/>
                <a:gd name="T51" fmla="*/ 54 h 172"/>
                <a:gd name="T52" fmla="*/ 25 w 136"/>
                <a:gd name="T53" fmla="*/ 50 h 172"/>
                <a:gd name="T54" fmla="*/ 29 w 136"/>
                <a:gd name="T55" fmla="*/ 46 h 172"/>
                <a:gd name="T56" fmla="*/ 105 w 136"/>
                <a:gd name="T57" fmla="*/ 147 h 172"/>
                <a:gd name="T58" fmla="*/ 70 w 136"/>
                <a:gd name="T59" fmla="*/ 161 h 172"/>
                <a:gd name="T60" fmla="*/ 35 w 136"/>
                <a:gd name="T61" fmla="*/ 147 h 172"/>
                <a:gd name="T62" fmla="*/ 21 w 136"/>
                <a:gd name="T63" fmla="*/ 112 h 172"/>
                <a:gd name="T64" fmla="*/ 35 w 136"/>
                <a:gd name="T65" fmla="*/ 77 h 172"/>
                <a:gd name="T66" fmla="*/ 70 w 136"/>
                <a:gd name="T67" fmla="*/ 62 h 172"/>
                <a:gd name="T68" fmla="*/ 105 w 136"/>
                <a:gd name="T69" fmla="*/ 77 h 172"/>
                <a:gd name="T70" fmla="*/ 120 w 136"/>
                <a:gd name="T71" fmla="*/ 112 h 172"/>
                <a:gd name="T72" fmla="*/ 105 w 136"/>
                <a:gd name="T73" fmla="*/ 14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" h="172">
                  <a:moveTo>
                    <a:pt x="11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4" y="139"/>
                    <a:pt x="26" y="139"/>
                    <a:pt x="28" y="140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2" y="155"/>
                    <a:pt x="43" y="156"/>
                    <a:pt x="43" y="157"/>
                  </a:cubicBezTo>
                  <a:cubicBezTo>
                    <a:pt x="43" y="158"/>
                    <a:pt x="42" y="159"/>
                    <a:pt x="42" y="160"/>
                  </a:cubicBezTo>
                  <a:cubicBezTo>
                    <a:pt x="29" y="172"/>
                    <a:pt x="29" y="172"/>
                    <a:pt x="29" y="172"/>
                  </a:cubicBezTo>
                  <a:cubicBezTo>
                    <a:pt x="118" y="172"/>
                    <a:pt x="118" y="172"/>
                    <a:pt x="118" y="172"/>
                  </a:cubicBezTo>
                  <a:cubicBezTo>
                    <a:pt x="128" y="172"/>
                    <a:pt x="136" y="164"/>
                    <a:pt x="136" y="154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36" y="8"/>
                    <a:pt x="128" y="0"/>
                    <a:pt x="118" y="0"/>
                  </a:cubicBezTo>
                  <a:close/>
                  <a:moveTo>
                    <a:pt x="29" y="21"/>
                  </a:moveTo>
                  <a:cubicBezTo>
                    <a:pt x="106" y="21"/>
                    <a:pt x="106" y="21"/>
                    <a:pt x="106" y="21"/>
                  </a:cubicBezTo>
                  <a:cubicBezTo>
                    <a:pt x="108" y="21"/>
                    <a:pt x="110" y="23"/>
                    <a:pt x="110" y="25"/>
                  </a:cubicBezTo>
                  <a:cubicBezTo>
                    <a:pt x="110" y="28"/>
                    <a:pt x="108" y="29"/>
                    <a:pt x="106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6" y="29"/>
                    <a:pt x="25" y="28"/>
                    <a:pt x="25" y="25"/>
                  </a:cubicBezTo>
                  <a:cubicBezTo>
                    <a:pt x="25" y="23"/>
                    <a:pt x="26" y="21"/>
                    <a:pt x="29" y="21"/>
                  </a:cubicBezTo>
                  <a:close/>
                  <a:moveTo>
                    <a:pt x="29" y="46"/>
                  </a:moveTo>
                  <a:cubicBezTo>
                    <a:pt x="106" y="46"/>
                    <a:pt x="106" y="46"/>
                    <a:pt x="106" y="46"/>
                  </a:cubicBezTo>
                  <a:cubicBezTo>
                    <a:pt x="108" y="46"/>
                    <a:pt x="110" y="48"/>
                    <a:pt x="110" y="50"/>
                  </a:cubicBezTo>
                  <a:cubicBezTo>
                    <a:pt x="110" y="53"/>
                    <a:pt x="108" y="54"/>
                    <a:pt x="106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6" y="54"/>
                    <a:pt x="25" y="53"/>
                    <a:pt x="25" y="50"/>
                  </a:cubicBezTo>
                  <a:cubicBezTo>
                    <a:pt x="25" y="48"/>
                    <a:pt x="26" y="46"/>
                    <a:pt x="29" y="46"/>
                  </a:cubicBezTo>
                  <a:close/>
                  <a:moveTo>
                    <a:pt x="105" y="147"/>
                  </a:moveTo>
                  <a:cubicBezTo>
                    <a:pt x="96" y="156"/>
                    <a:pt x="83" y="161"/>
                    <a:pt x="70" y="161"/>
                  </a:cubicBezTo>
                  <a:cubicBezTo>
                    <a:pt x="57" y="161"/>
                    <a:pt x="44" y="156"/>
                    <a:pt x="35" y="147"/>
                  </a:cubicBezTo>
                  <a:cubicBezTo>
                    <a:pt x="26" y="138"/>
                    <a:pt x="21" y="125"/>
                    <a:pt x="21" y="112"/>
                  </a:cubicBezTo>
                  <a:cubicBezTo>
                    <a:pt x="21" y="99"/>
                    <a:pt x="26" y="86"/>
                    <a:pt x="35" y="77"/>
                  </a:cubicBezTo>
                  <a:cubicBezTo>
                    <a:pt x="44" y="67"/>
                    <a:pt x="57" y="62"/>
                    <a:pt x="70" y="62"/>
                  </a:cubicBezTo>
                  <a:cubicBezTo>
                    <a:pt x="83" y="62"/>
                    <a:pt x="96" y="67"/>
                    <a:pt x="105" y="77"/>
                  </a:cubicBezTo>
                  <a:cubicBezTo>
                    <a:pt x="115" y="86"/>
                    <a:pt x="120" y="99"/>
                    <a:pt x="120" y="112"/>
                  </a:cubicBezTo>
                  <a:cubicBezTo>
                    <a:pt x="120" y="125"/>
                    <a:pt x="115" y="138"/>
                    <a:pt x="105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椭圆 3"/>
          <p:cNvSpPr>
            <a:spLocks noChangeAspect="1"/>
          </p:cNvSpPr>
          <p:nvPr/>
        </p:nvSpPr>
        <p:spPr>
          <a:xfrm flipH="1">
            <a:off x="11755884" y="3817857"/>
            <a:ext cx="170119" cy="180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95185" y="3650702"/>
            <a:ext cx="42517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zh-CN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思源黑体"/>
                <a:cs typeface="Times New Roman" panose="02020603050405020304" pitchFamily="18" charset="0"/>
              </a:rPr>
              <a:t>规范行政行为：统一查询标准，解决此前各地查询规则不一、尺度不同的问题，提升登记机构服务效能。</a:t>
            </a:r>
            <a:endParaRPr lang="zh-CN" altLang="zh-CN" sz="2000" kern="100" dirty="0">
              <a:effectLst/>
              <a:latin typeface="Calibri" panose="020F0502020204030204" pitchFamily="34" charset="0"/>
              <a:ea typeface="思源黑体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80177" y="4893563"/>
            <a:ext cx="43419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zh-CN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思源黑体"/>
                <a:cs typeface="Times New Roman" panose="02020603050405020304" pitchFamily="18" charset="0"/>
              </a:rPr>
              <a:t>保护个人信息：严格限制非正当查询，防止信息泄露，保障公民个人隐私和信息安全。</a:t>
            </a:r>
            <a:endParaRPr lang="zh-CN" altLang="zh-CN" sz="2000" kern="100" dirty="0">
              <a:effectLst/>
              <a:latin typeface="Calibri" panose="020F0502020204030204" pitchFamily="34" charset="0"/>
              <a:ea typeface="思源黑体"/>
              <a:cs typeface="Times New Roman" panose="02020603050405020304" pitchFamily="18" charset="0"/>
            </a:endParaRP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 flipH="1">
            <a:off x="11779808" y="4963336"/>
            <a:ext cx="170119" cy="180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flipH="1" flipV="1">
            <a:off x="-1" y="-1"/>
            <a:ext cx="5257518" cy="5301638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H="1" flipV="1">
            <a:off x="0" y="-3"/>
            <a:ext cx="2844027" cy="2867893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700000">
            <a:off x="1833621" y="346762"/>
            <a:ext cx="660433" cy="6604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flipH="1" flipV="1">
            <a:off x="1126506" y="3206119"/>
            <a:ext cx="1818807" cy="183407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71820" y="2624156"/>
            <a:ext cx="7448234" cy="21236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核心概念与</a:t>
            </a:r>
            <a:endParaRPr lang="en-US" altLang="zh-CN" sz="66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"/>
              <a:ea typeface="方正粗黑宋简体" panose="02000000000000000000" pitchFamily="2" charset="-122"/>
            </a:endParaRPr>
          </a:p>
          <a:p>
            <a:pPr algn="r"/>
            <a:r>
              <a:rPr lang="zh-CN" altLang="en-US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基本原则 </a:t>
            </a:r>
            <a:endParaRPr lang="en-GB" altLang="zh-CN" sz="66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"/>
              <a:ea typeface="方正粗黑宋简体" panose="02000000000000000000" pitchFamily="2" charset="-122"/>
            </a:endParaRPr>
          </a:p>
        </p:txBody>
      </p:sp>
      <p:sp>
        <p:nvSpPr>
          <p:cNvPr id="17" name="TextBox 30"/>
          <p:cNvSpPr txBox="1"/>
          <p:nvPr/>
        </p:nvSpPr>
        <p:spPr>
          <a:xfrm>
            <a:off x="7931301" y="931385"/>
            <a:ext cx="32077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228600"/>
            <a:r>
              <a:rPr lang="en-US" altLang="zh-CN" sz="8000" dirty="0">
                <a:solidFill>
                  <a:schemeClr val="accent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02</a:t>
            </a:r>
            <a:endParaRPr lang="zh-CN" altLang="en-US" sz="8000" dirty="0">
              <a:solidFill>
                <a:schemeClr val="accent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8845772" y="1593104"/>
            <a:ext cx="91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228600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PART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10574170" y="5259066"/>
            <a:ext cx="1617830" cy="1631406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11002670" y="5265236"/>
            <a:ext cx="816536" cy="823388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7" grpId="0"/>
      <p:bldP spid="18" grpId="0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/>
          <p:nvPr/>
        </p:nvSpPr>
        <p:spPr>
          <a:xfrm>
            <a:off x="1060713" y="-1049249"/>
            <a:ext cx="2839925" cy="50596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endParaRPr lang="en-GB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320458" y="399698"/>
            <a:ext cx="5572519" cy="859371"/>
            <a:chOff x="3320458" y="593663"/>
            <a:chExt cx="5572519" cy="859371"/>
          </a:xfrm>
        </p:grpSpPr>
        <p:sp>
          <p:nvSpPr>
            <p:cNvPr id="23" name="矩形 22"/>
            <p:cNvSpPr/>
            <p:nvPr/>
          </p:nvSpPr>
          <p:spPr>
            <a:xfrm>
              <a:off x="4629393" y="593663"/>
              <a:ext cx="295465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核心概念界定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320458" y="1009226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flipV="1">
              <a:off x="6036859" y="1388268"/>
              <a:ext cx="139716" cy="647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24426" y="1287247"/>
            <a:ext cx="10442575" cy="5320354"/>
            <a:chOff x="874712" y="1219200"/>
            <a:chExt cx="10442575" cy="5320354"/>
          </a:xfrm>
          <a:effectLst>
            <a:outerShdw blurRad="711200" dist="317500" dir="5400000" sx="94000" sy="94000" algn="t" rotWithShape="0">
              <a:schemeClr val="accent1">
                <a:alpha val="19000"/>
              </a:scheme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874712" y="1577029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矩形 27"/>
            <p:cNvSpPr/>
            <p:nvPr/>
          </p:nvSpPr>
          <p:spPr>
            <a:xfrm>
              <a:off x="2622976" y="1295400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371240" y="1805629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6119504" y="1219200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7867769" y="1729428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9616033" y="1219200"/>
              <a:ext cx="1701254" cy="473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3" name="直接连接符 32"/>
          <p:cNvCxnSpPr/>
          <p:nvPr/>
        </p:nvCxnSpPr>
        <p:spPr>
          <a:xfrm>
            <a:off x="80575" y="3727873"/>
            <a:ext cx="12192000" cy="0"/>
          </a:xfrm>
          <a:prstGeom prst="line">
            <a:avLst/>
          </a:prstGeom>
          <a:ln w="31750">
            <a:gradFill flip="none" rotWithShape="1">
              <a:gsLst>
                <a:gs pos="0">
                  <a:schemeClr val="accent1">
                    <a:lumMod val="80000"/>
                    <a:lumOff val="2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1055392" y="1307515"/>
            <a:ext cx="5421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i="1" dirty="0">
                <a:solidFill>
                  <a:schemeClr val="accent2"/>
                </a:solidFill>
                <a:effectLst>
                  <a:reflection blurRad="76200" stA="44000" endPos="45500" dir="5400000" sy="-100000" algn="bl" rotWithShape="0"/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不动产登记资料</a:t>
            </a:r>
            <a:endParaRPr lang="zh-CN" altLang="en-US" sz="3600" b="1" i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55392" y="2169087"/>
            <a:ext cx="10180644" cy="1391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思源黑体"/>
              </a:rPr>
              <a:t>1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思源黑体"/>
              </a:rPr>
              <a:t>、不动产登记簿等不动产登记结果</a:t>
            </a:r>
            <a:endParaRPr lang="en-US" altLang="zh-CN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思源黑体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思源黑体"/>
              </a:rPr>
              <a:t>2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思源黑体"/>
              </a:rPr>
              <a:t>、不动产登记原始资料，包括不动产登记申请人身份材料、不动产权属来源、登记原因、不动产权属调查成果等材料以及不动产登记机构审核材料</a:t>
            </a:r>
            <a:endParaRPr lang="zh-CN" altLang="zh-CN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思源黑体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191442" y="3815217"/>
            <a:ext cx="1527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i="1" dirty="0">
                <a:solidFill>
                  <a:schemeClr val="accent2"/>
                </a:solidFill>
                <a:effectLst>
                  <a:reflection blurRad="76200" stA="44000" endPos="45500" dir="5400000" sy="-100000" algn="bl" rotWithShape="0"/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查询</a:t>
            </a:r>
            <a:endParaRPr lang="zh-CN" altLang="en-US" sz="3600" b="1" i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870370" y="1363447"/>
            <a:ext cx="1527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794863" y="2257834"/>
            <a:ext cx="1319825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540462" y="2164325"/>
            <a:ext cx="15270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  <a:p>
            <a:endParaRPr lang="en-US" altLang="zh-CN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  <a:p>
            <a:endParaRPr lang="en-US" altLang="zh-CN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  <a:p>
            <a:endParaRPr lang="zh-CN" altLang="en-US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540461" y="2772556"/>
            <a:ext cx="1319825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289899" y="1593604"/>
            <a:ext cx="1527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289898" y="2201835"/>
            <a:ext cx="1319825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036990" y="2089523"/>
            <a:ext cx="1527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036989" y="2697754"/>
            <a:ext cx="1319825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790208" y="1607308"/>
            <a:ext cx="1527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000" b="1" dirty="0">
              <a:solidFill>
                <a:schemeClr val="accent2"/>
              </a:solidFill>
              <a:effectLst>
                <a:reflection blurRad="76200" stA="44000" endPos="45500" dir="5400000" sy="-100000" algn="bl" rotWithShape="0"/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71243" y="4699508"/>
            <a:ext cx="78688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400" kern="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仿宋_GB2312"/>
                <a:cs typeface="Times New Roman" panose="02020603050405020304" pitchFamily="18" charset="0"/>
              </a:rPr>
              <a:t>指权利人或利害关系人依法查阅、复制上述资料的行为。</a:t>
            </a:r>
            <a:endParaRPr lang="zh-CN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2" grpId="0"/>
      <p:bldP spid="43" grpId="0"/>
      <p:bldP spid="45" grpId="0"/>
      <p:bldP spid="46" grpId="0"/>
      <p:bldP spid="49" grpId="0"/>
      <p:bldP spid="50" grpId="0"/>
      <p:bldP spid="53" grpId="0"/>
      <p:bldP spid="54" grpId="0"/>
      <p:bldP spid="57" grpId="0"/>
      <p:bldP spid="58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/>
          <p:nvPr/>
        </p:nvSpPr>
        <p:spPr>
          <a:xfrm>
            <a:off x="1143840" y="266933"/>
            <a:ext cx="2839925" cy="50596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endParaRPr lang="en-GB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41233" y="343216"/>
            <a:ext cx="5572519" cy="859371"/>
            <a:chOff x="3320458" y="593663"/>
            <a:chExt cx="5572519" cy="859371"/>
          </a:xfrm>
        </p:grpSpPr>
        <p:sp>
          <p:nvSpPr>
            <p:cNvPr id="4" name="矩形 3"/>
            <p:cNvSpPr/>
            <p:nvPr/>
          </p:nvSpPr>
          <p:spPr>
            <a:xfrm>
              <a:off x="4629393" y="593663"/>
              <a:ext cx="295465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四大基本原则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320458" y="1009226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6036859" y="1388268"/>
              <a:ext cx="139716" cy="647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570221" y="1606798"/>
            <a:ext cx="5911918" cy="5168074"/>
            <a:chOff x="5654041" y="1615803"/>
            <a:chExt cx="5781916" cy="4392497"/>
          </a:xfrm>
          <a:gradFill>
            <a:gsLst>
              <a:gs pos="78000">
                <a:schemeClr val="accent1">
                  <a:lumMod val="40000"/>
                  <a:lumOff val="60000"/>
                  <a:alpha val="8000"/>
                </a:schemeClr>
              </a:gs>
              <a:gs pos="0">
                <a:schemeClr val="accent1">
                  <a:lumMod val="20000"/>
                  <a:lumOff val="80000"/>
                  <a:alpha val="0"/>
                </a:schemeClr>
              </a:gs>
            </a:gsLst>
          </a:gradFill>
          <a:scene3d>
            <a:camera prst="perspectiveLeft">
              <a:rot lat="0" lon="1500000" rev="0"/>
            </a:camera>
            <a:lightRig rig="contrasting" dir="t"/>
          </a:scene3d>
        </p:grpSpPr>
        <p:sp>
          <p:nvSpPr>
            <p:cNvPr id="8" name="矩形: 圆角 77"/>
            <p:cNvSpPr/>
            <p:nvPr/>
          </p:nvSpPr>
          <p:spPr>
            <a:xfrm>
              <a:off x="6211313" y="4651477"/>
              <a:ext cx="5224643" cy="1334509"/>
            </a:xfrm>
            <a:prstGeom prst="roundRect">
              <a:avLst>
                <a:gd name="adj" fmla="val 50000"/>
              </a:avLst>
            </a:prstGeom>
            <a:grpFill/>
            <a:ln w="9525">
              <a:gradFill>
                <a:gsLst>
                  <a:gs pos="47000">
                    <a:schemeClr val="accent2">
                      <a:lumMod val="60000"/>
                      <a:lumOff val="40000"/>
                      <a:alpha val="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</a:ln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9" name="矩形: 圆角 75"/>
            <p:cNvSpPr/>
            <p:nvPr/>
          </p:nvSpPr>
          <p:spPr>
            <a:xfrm>
              <a:off x="6211313" y="3133640"/>
              <a:ext cx="5224643" cy="1334509"/>
            </a:xfrm>
            <a:prstGeom prst="roundRect">
              <a:avLst>
                <a:gd name="adj" fmla="val 50000"/>
              </a:avLst>
            </a:prstGeom>
            <a:grpFill/>
            <a:ln w="9525">
              <a:gradFill>
                <a:gsLst>
                  <a:gs pos="47000">
                    <a:schemeClr val="accent2">
                      <a:lumMod val="60000"/>
                      <a:lumOff val="40000"/>
                      <a:alpha val="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</a:ln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10" name="矩形: 圆角 72"/>
            <p:cNvSpPr/>
            <p:nvPr/>
          </p:nvSpPr>
          <p:spPr>
            <a:xfrm>
              <a:off x="5654041" y="1615803"/>
              <a:ext cx="5781916" cy="1334509"/>
            </a:xfrm>
            <a:prstGeom prst="roundRect">
              <a:avLst>
                <a:gd name="adj" fmla="val 50000"/>
              </a:avLst>
            </a:prstGeom>
            <a:gradFill>
              <a:gsLst>
                <a:gs pos="78000">
                  <a:schemeClr val="accent1">
                    <a:lumMod val="40000"/>
                    <a:lumOff val="60000"/>
                    <a:alpha val="8000"/>
                  </a:scheme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</a:gsLst>
            </a:gradFill>
            <a:ln w="9525">
              <a:gradFill flip="none" rotWithShape="1">
                <a:gsLst>
                  <a:gs pos="47000">
                    <a:schemeClr val="accent2">
                      <a:lumMod val="60000"/>
                      <a:lumOff val="40000"/>
                      <a:alpha val="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</a:ln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105651" y="1891443"/>
              <a:ext cx="3850277" cy="2065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zh-CN" sz="2400" dirty="0">
                  <a:solidFill>
                    <a:srgbClr val="FF0000"/>
                  </a:solidFill>
                  <a:latin typeface="微软雅黑" panose="020B0503020204020204" pitchFamily="34" charset="-122"/>
                  <a:ea typeface="思源黑体"/>
                </a:rPr>
                <a:t>分类查询原则： </a:t>
              </a:r>
              <a:r>
                <a:rPr lang="zh-CN" altLang="zh-CN" sz="2400" dirty="0">
                  <a:latin typeface="微软雅黑" panose="020B0503020204020204" pitchFamily="34" charset="-122"/>
                  <a:ea typeface="思源黑体"/>
                </a:rPr>
                <a:t>对不同的查询主体，设定不同的查询权限和范围。</a:t>
              </a:r>
              <a:endParaRPr lang="zh-CN" altLang="en-US" sz="2400" dirty="0">
                <a:solidFill>
                  <a:schemeClr val="tx1">
                    <a:alpha val="87000"/>
                  </a:schemeClr>
                </a:solidFill>
                <a:latin typeface="微软雅黑" panose="020B0503020204020204" pitchFamily="34" charset="-122"/>
                <a:ea typeface="思源黑体"/>
              </a:endParaRPr>
            </a:p>
            <a:p>
              <a:pPr lvl="0" algn="r">
                <a:lnSpc>
                  <a:spcPct val="130000"/>
                </a:lnSpc>
                <a:defRPr/>
              </a:pPr>
              <a:endParaRPr lang="zh-CN" altLang="en-US" sz="1400" dirty="0">
                <a:solidFill>
                  <a:schemeClr val="tx1">
                    <a:alpha val="87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87000"/>
                  </a:schemeClr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40262" y="3409280"/>
              <a:ext cx="3315666" cy="905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endParaRPr lang="zh-CN" altLang="en-US" sz="1400" dirty="0">
                <a:solidFill>
                  <a:schemeClr val="tx1">
                    <a:alpha val="87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  <a:p>
              <a:pPr lvl="0" algn="r">
                <a:lnSpc>
                  <a:spcPct val="130000"/>
                </a:lnSpc>
                <a:defRPr/>
              </a:pPr>
              <a:endParaRPr lang="zh-CN" altLang="en-US" sz="1400" dirty="0">
                <a:solidFill>
                  <a:schemeClr val="tx1">
                    <a:alpha val="87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  <a:p>
              <a:pPr lvl="0" algn="r">
                <a:lnSpc>
                  <a:spcPct val="130000"/>
                </a:lnSpc>
                <a:defRPr/>
              </a:pPr>
              <a:endParaRPr lang="zh-CN" altLang="en-US" sz="1400" dirty="0">
                <a:solidFill>
                  <a:schemeClr val="tx1">
                    <a:alpha val="87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640262" y="5103052"/>
              <a:ext cx="3315666" cy="905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endParaRPr lang="zh-CN" altLang="en-US" sz="1400" dirty="0">
                <a:solidFill>
                  <a:schemeClr val="tx1">
                    <a:alpha val="87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  <a:p>
              <a:pPr lvl="0" algn="r">
                <a:lnSpc>
                  <a:spcPct val="130000"/>
                </a:lnSpc>
                <a:defRPr/>
              </a:pPr>
              <a:endParaRPr lang="zh-CN" altLang="en-US" sz="1400" dirty="0">
                <a:solidFill>
                  <a:schemeClr val="tx1">
                    <a:alpha val="87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  <a:p>
              <a:pPr lvl="0" algn="r">
                <a:lnSpc>
                  <a:spcPct val="130000"/>
                </a:lnSpc>
                <a:defRPr/>
              </a:pPr>
              <a:endParaRPr lang="zh-CN" altLang="en-US" sz="1400" dirty="0">
                <a:solidFill>
                  <a:schemeClr val="tx1">
                    <a:alpha val="87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4710" y="1606797"/>
            <a:ext cx="6121289" cy="5168075"/>
            <a:chOff x="874710" y="1606798"/>
            <a:chExt cx="6121289" cy="4379962"/>
          </a:xfrm>
          <a:scene3d>
            <a:camera prst="perspectiveRight">
              <a:rot lat="0" lon="20099996" rev="0"/>
            </a:camera>
            <a:lightRig rig="contrasting" dir="t"/>
          </a:scene3d>
        </p:grpSpPr>
        <p:sp>
          <p:nvSpPr>
            <p:cNvPr id="15" name="矩形: 圆角 78"/>
            <p:cNvSpPr/>
            <p:nvPr/>
          </p:nvSpPr>
          <p:spPr>
            <a:xfrm flipH="1">
              <a:off x="874710" y="4642472"/>
              <a:ext cx="5221284" cy="13442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78000">
                  <a:schemeClr val="accent1">
                    <a:lumMod val="40000"/>
                    <a:lumOff val="60000"/>
                    <a:alpha val="8000"/>
                  </a:scheme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1"/>
              <a:tileRect/>
            </a:gradFill>
            <a:ln w="9525"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9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10800000" scaled="1"/>
                <a:tileRect/>
              </a:gradFill>
            </a:ln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17" name="矩形: 圆角 76"/>
            <p:cNvSpPr/>
            <p:nvPr/>
          </p:nvSpPr>
          <p:spPr>
            <a:xfrm flipH="1">
              <a:off x="874712" y="3124635"/>
              <a:ext cx="5221282" cy="13442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78000">
                  <a:schemeClr val="accent1">
                    <a:lumMod val="40000"/>
                    <a:lumOff val="60000"/>
                    <a:alpha val="8000"/>
                  </a:scheme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1"/>
              <a:tileRect/>
            </a:gradFill>
            <a:ln w="9525"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9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10800000" scaled="1"/>
                <a:tileRect/>
              </a:gradFill>
            </a:ln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</a:rPr>
                <a:t>  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18" name="矩形: 圆角 73"/>
            <p:cNvSpPr/>
            <p:nvPr/>
          </p:nvSpPr>
          <p:spPr>
            <a:xfrm flipH="1">
              <a:off x="874710" y="1606798"/>
              <a:ext cx="6121289" cy="13442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78000">
                  <a:schemeClr val="accent1">
                    <a:lumMod val="40000"/>
                    <a:lumOff val="60000"/>
                    <a:alpha val="8000"/>
                  </a:scheme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1"/>
              <a:tileRect/>
            </a:gradFill>
            <a:ln w="6350"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9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10800000" scaled="1"/>
                <a:tileRect/>
              </a:gradFill>
            </a:ln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7B2E4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239217" y="1891443"/>
              <a:ext cx="3315666" cy="1305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zh-CN" sz="2400" dirty="0">
                  <a:solidFill>
                    <a:srgbClr val="FF0000"/>
                  </a:solidFill>
                  <a:ea typeface="思源黑体"/>
                </a:rPr>
                <a:t>依法查询原则： </a:t>
              </a:r>
              <a:r>
                <a:rPr lang="zh-CN" altLang="zh-CN" sz="2400" dirty="0">
                  <a:ea typeface="思源黑体"/>
                </a:rPr>
                <a:t>必须依据法律法规规定进行。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/>
                <a:sym typeface="思源黑体 CN Normal" panose="020B0400000000000000" charset="-122"/>
              </a:endParaRPr>
            </a:p>
            <a:p>
              <a:pPr indent="0" algn="just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239217" y="3409280"/>
              <a:ext cx="3315666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Normal" panose="020B0400000000000000" charset="-122"/>
              </a:endParaRPr>
            </a:p>
            <a:p>
              <a:pPr indent="0" algn="just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239217" y="5103052"/>
              <a:ext cx="3315666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  <a:sym typeface="思源黑体 CN Normal" panose="020B0400000000000000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001776" y="2293318"/>
            <a:ext cx="4300090" cy="4807861"/>
            <a:chOff x="4298157" y="2305050"/>
            <a:chExt cx="3598068" cy="4006836"/>
          </a:xfrm>
          <a:effectLst>
            <a:outerShdw blurRad="508000" dist="342900" dir="5400000" sx="99000" sy="99000" algn="t" rotWithShape="0">
              <a:schemeClr val="accent1">
                <a:alpha val="88000"/>
              </a:schemeClr>
            </a:outerShdw>
          </a:effectLst>
        </p:grpSpPr>
        <p:sp>
          <p:nvSpPr>
            <p:cNvPr id="23" name="任意多边形: 形状 58"/>
            <p:cNvSpPr/>
            <p:nvPr/>
          </p:nvSpPr>
          <p:spPr>
            <a:xfrm rot="7216545">
              <a:off x="5196055" y="3858363"/>
              <a:ext cx="1806188" cy="3100857"/>
            </a:xfrm>
            <a:custGeom>
              <a:avLst/>
              <a:gdLst>
                <a:gd name="connsiteX0" fmla="*/ 0 w 1804987"/>
                <a:gd name="connsiteY0" fmla="*/ 0 h 3105150"/>
                <a:gd name="connsiteX1" fmla="*/ 9525 w 1804987"/>
                <a:gd name="connsiteY1" fmla="*/ 2071688 h 3105150"/>
                <a:gd name="connsiteX2" fmla="*/ 1804987 w 1804987"/>
                <a:gd name="connsiteY2" fmla="*/ 3105150 h 3105150"/>
                <a:gd name="connsiteX3" fmla="*/ 0 w 1804987"/>
                <a:gd name="connsiteY3" fmla="*/ 0 h 3105150"/>
                <a:gd name="connsiteX0-1" fmla="*/ 0 w 1804987"/>
                <a:gd name="connsiteY0-2" fmla="*/ 0 h 3098800"/>
                <a:gd name="connsiteX1-3" fmla="*/ 9525 w 1804987"/>
                <a:gd name="connsiteY1-4" fmla="*/ 2071688 h 3098800"/>
                <a:gd name="connsiteX2-5" fmla="*/ 1804987 w 1804987"/>
                <a:gd name="connsiteY2-6" fmla="*/ 3098800 h 3098800"/>
                <a:gd name="connsiteX3-7" fmla="*/ 0 w 1804987"/>
                <a:gd name="connsiteY3-8" fmla="*/ 0 h 3098800"/>
                <a:gd name="connsiteX0-9" fmla="*/ 0 w 1804987"/>
                <a:gd name="connsiteY0-10" fmla="*/ 0 h 3098800"/>
                <a:gd name="connsiteX1-11" fmla="*/ 6350 w 1804987"/>
                <a:gd name="connsiteY1-12" fmla="*/ 2068513 h 3098800"/>
                <a:gd name="connsiteX2-13" fmla="*/ 1804987 w 1804987"/>
                <a:gd name="connsiteY2-14" fmla="*/ 3098800 h 3098800"/>
                <a:gd name="connsiteX3-15" fmla="*/ 0 w 1804987"/>
                <a:gd name="connsiteY3-16" fmla="*/ 0 h 3098800"/>
                <a:gd name="connsiteX0-17" fmla="*/ 0 w 1804987"/>
                <a:gd name="connsiteY0-18" fmla="*/ 0 h 3098800"/>
                <a:gd name="connsiteX1-19" fmla="*/ 7896 w 1804987"/>
                <a:gd name="connsiteY1-20" fmla="*/ 2075883 h 3098800"/>
                <a:gd name="connsiteX2-21" fmla="*/ 1804987 w 1804987"/>
                <a:gd name="connsiteY2-22" fmla="*/ 3098800 h 3098800"/>
                <a:gd name="connsiteX3-23" fmla="*/ 0 w 1804987"/>
                <a:gd name="connsiteY3-24" fmla="*/ 0 h 3098800"/>
                <a:gd name="connsiteX0-25" fmla="*/ 0 w 1806188"/>
                <a:gd name="connsiteY0-26" fmla="*/ 0 h 3100857"/>
                <a:gd name="connsiteX1-27" fmla="*/ 7896 w 1806188"/>
                <a:gd name="connsiteY1-28" fmla="*/ 2075883 h 3100857"/>
                <a:gd name="connsiteX2-29" fmla="*/ 1806188 w 1806188"/>
                <a:gd name="connsiteY2-30" fmla="*/ 3100857 h 3100857"/>
                <a:gd name="connsiteX3-31" fmla="*/ 0 w 1806188"/>
                <a:gd name="connsiteY3-32" fmla="*/ 0 h 31008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806188" h="3100857">
                  <a:moveTo>
                    <a:pt x="0" y="0"/>
                  </a:moveTo>
                  <a:cubicBezTo>
                    <a:pt x="2117" y="689504"/>
                    <a:pt x="5779" y="1386379"/>
                    <a:pt x="7896" y="2075883"/>
                  </a:cubicBezTo>
                  <a:lnTo>
                    <a:pt x="1806188" y="31008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思源黑体 CN Regular"/>
                <a:cs typeface="+mn-cs"/>
              </a:endParaRPr>
            </a:p>
          </p:txBody>
        </p:sp>
        <p:sp>
          <p:nvSpPr>
            <p:cNvPr id="24" name="任意多边形: 形状 56"/>
            <p:cNvSpPr/>
            <p:nvPr/>
          </p:nvSpPr>
          <p:spPr>
            <a:xfrm>
              <a:off x="6091238" y="2305050"/>
              <a:ext cx="1804987" cy="3108325"/>
            </a:xfrm>
            <a:custGeom>
              <a:avLst/>
              <a:gdLst>
                <a:gd name="connsiteX0" fmla="*/ 0 w 1804987"/>
                <a:gd name="connsiteY0" fmla="*/ 0 h 3105150"/>
                <a:gd name="connsiteX1" fmla="*/ 9525 w 1804987"/>
                <a:gd name="connsiteY1" fmla="*/ 2071688 h 3105150"/>
                <a:gd name="connsiteX2" fmla="*/ 1804987 w 1804987"/>
                <a:gd name="connsiteY2" fmla="*/ 3105150 h 3105150"/>
                <a:gd name="connsiteX3" fmla="*/ 0 w 1804987"/>
                <a:gd name="connsiteY3" fmla="*/ 0 h 3105150"/>
                <a:gd name="connsiteX0-1" fmla="*/ 0 w 1804987"/>
                <a:gd name="connsiteY0-2" fmla="*/ 0 h 3098800"/>
                <a:gd name="connsiteX1-3" fmla="*/ 9525 w 1804987"/>
                <a:gd name="connsiteY1-4" fmla="*/ 2071688 h 3098800"/>
                <a:gd name="connsiteX2-5" fmla="*/ 1804987 w 1804987"/>
                <a:gd name="connsiteY2-6" fmla="*/ 3098800 h 3098800"/>
                <a:gd name="connsiteX3-7" fmla="*/ 0 w 1804987"/>
                <a:gd name="connsiteY3-8" fmla="*/ 0 h 3098800"/>
                <a:gd name="connsiteX0-9" fmla="*/ 0 w 1804987"/>
                <a:gd name="connsiteY0-10" fmla="*/ 0 h 3098800"/>
                <a:gd name="connsiteX1-11" fmla="*/ 6350 w 1804987"/>
                <a:gd name="connsiteY1-12" fmla="*/ 2068513 h 3098800"/>
                <a:gd name="connsiteX2-13" fmla="*/ 1804987 w 1804987"/>
                <a:gd name="connsiteY2-14" fmla="*/ 3098800 h 3098800"/>
                <a:gd name="connsiteX3-15" fmla="*/ 0 w 1804987"/>
                <a:gd name="connsiteY3-16" fmla="*/ 0 h 3098800"/>
                <a:gd name="connsiteX0-17" fmla="*/ 0 w 1804987"/>
                <a:gd name="connsiteY0-18" fmla="*/ 0 h 3108325"/>
                <a:gd name="connsiteX1-19" fmla="*/ 6350 w 1804987"/>
                <a:gd name="connsiteY1-20" fmla="*/ 2068513 h 3108325"/>
                <a:gd name="connsiteX2-21" fmla="*/ 1804987 w 1804987"/>
                <a:gd name="connsiteY2-22" fmla="*/ 3108325 h 3108325"/>
                <a:gd name="connsiteX3-23" fmla="*/ 0 w 1804987"/>
                <a:gd name="connsiteY3-24" fmla="*/ 0 h 31083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804987" h="3108325">
                  <a:moveTo>
                    <a:pt x="0" y="0"/>
                  </a:moveTo>
                  <a:cubicBezTo>
                    <a:pt x="2117" y="689504"/>
                    <a:pt x="4233" y="1379009"/>
                    <a:pt x="6350" y="2068513"/>
                  </a:cubicBezTo>
                  <a:lnTo>
                    <a:pt x="1804987" y="31083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思源黑体 CN Regular"/>
                <a:cs typeface="+mn-cs"/>
              </a:endParaRPr>
            </a:p>
          </p:txBody>
        </p:sp>
        <p:sp>
          <p:nvSpPr>
            <p:cNvPr id="25" name="任意多边形: 形状 57"/>
            <p:cNvSpPr/>
            <p:nvPr/>
          </p:nvSpPr>
          <p:spPr>
            <a:xfrm flipH="1">
              <a:off x="4298157" y="2305050"/>
              <a:ext cx="1799169" cy="3103563"/>
            </a:xfrm>
            <a:custGeom>
              <a:avLst/>
              <a:gdLst>
                <a:gd name="connsiteX0" fmla="*/ 0 w 1804987"/>
                <a:gd name="connsiteY0" fmla="*/ 0 h 3105150"/>
                <a:gd name="connsiteX1" fmla="*/ 9525 w 1804987"/>
                <a:gd name="connsiteY1" fmla="*/ 2071688 h 3105150"/>
                <a:gd name="connsiteX2" fmla="*/ 1804987 w 1804987"/>
                <a:gd name="connsiteY2" fmla="*/ 3105150 h 3105150"/>
                <a:gd name="connsiteX3" fmla="*/ 0 w 1804987"/>
                <a:gd name="connsiteY3" fmla="*/ 0 h 3105150"/>
                <a:gd name="connsiteX0-1" fmla="*/ 0 w 1804987"/>
                <a:gd name="connsiteY0-2" fmla="*/ 0 h 3098800"/>
                <a:gd name="connsiteX1-3" fmla="*/ 9525 w 1804987"/>
                <a:gd name="connsiteY1-4" fmla="*/ 2071688 h 3098800"/>
                <a:gd name="connsiteX2-5" fmla="*/ 1804987 w 1804987"/>
                <a:gd name="connsiteY2-6" fmla="*/ 3098800 h 3098800"/>
                <a:gd name="connsiteX3-7" fmla="*/ 0 w 1804987"/>
                <a:gd name="connsiteY3-8" fmla="*/ 0 h 3098800"/>
                <a:gd name="connsiteX0-9" fmla="*/ 0 w 1804987"/>
                <a:gd name="connsiteY0-10" fmla="*/ 0 h 3098800"/>
                <a:gd name="connsiteX1-11" fmla="*/ 6350 w 1804987"/>
                <a:gd name="connsiteY1-12" fmla="*/ 2068513 h 3098800"/>
                <a:gd name="connsiteX2-13" fmla="*/ 1804987 w 1804987"/>
                <a:gd name="connsiteY2-14" fmla="*/ 3098800 h 3098800"/>
                <a:gd name="connsiteX3-15" fmla="*/ 0 w 1804987"/>
                <a:gd name="connsiteY3-16" fmla="*/ 0 h 3098800"/>
                <a:gd name="connsiteX0-17" fmla="*/ 0 w 1797843"/>
                <a:gd name="connsiteY0-18" fmla="*/ 0 h 3103563"/>
                <a:gd name="connsiteX1-19" fmla="*/ 6350 w 1797843"/>
                <a:gd name="connsiteY1-20" fmla="*/ 2068513 h 3103563"/>
                <a:gd name="connsiteX2-21" fmla="*/ 1797843 w 1797843"/>
                <a:gd name="connsiteY2-22" fmla="*/ 3103563 h 3103563"/>
                <a:gd name="connsiteX3-23" fmla="*/ 0 w 1797843"/>
                <a:gd name="connsiteY3-24" fmla="*/ 0 h 3103563"/>
                <a:gd name="connsiteX0-25" fmla="*/ 1326 w 1799169"/>
                <a:gd name="connsiteY0-26" fmla="*/ 0 h 3103563"/>
                <a:gd name="connsiteX1-27" fmla="*/ 532 w 1799169"/>
                <a:gd name="connsiteY1-28" fmla="*/ 2068513 h 3103563"/>
                <a:gd name="connsiteX2-29" fmla="*/ 1799169 w 1799169"/>
                <a:gd name="connsiteY2-30" fmla="*/ 3103563 h 3103563"/>
                <a:gd name="connsiteX3-31" fmla="*/ 1326 w 1799169"/>
                <a:gd name="connsiteY3-32" fmla="*/ 0 h 31035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799169" h="3103563">
                  <a:moveTo>
                    <a:pt x="1326" y="0"/>
                  </a:moveTo>
                  <a:cubicBezTo>
                    <a:pt x="3443" y="689504"/>
                    <a:pt x="-1585" y="1379009"/>
                    <a:pt x="532" y="2068513"/>
                  </a:cubicBezTo>
                  <a:lnTo>
                    <a:pt x="1799169" y="3103563"/>
                  </a:lnTo>
                  <a:lnTo>
                    <a:pt x="1326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思源黑体 CN Regular"/>
                <a:cs typeface="+mn-cs"/>
              </a:endParaRPr>
            </a:p>
          </p:txBody>
        </p:sp>
        <p:cxnSp>
          <p:nvCxnSpPr>
            <p:cNvPr id="26" name="直接连接符 25"/>
            <p:cNvCxnSpPr>
              <a:stCxn id="25" idx="0"/>
              <a:endCxn id="24" idx="1"/>
            </p:cNvCxnSpPr>
            <p:nvPr/>
          </p:nvCxnSpPr>
          <p:spPr>
            <a:xfrm>
              <a:off x="6096000" y="2305050"/>
              <a:ext cx="1588" cy="2068513"/>
            </a:xfrm>
            <a:prstGeom prst="line">
              <a:avLst/>
            </a:prstGeom>
            <a:ln w="9525">
              <a:gradFill flip="none" rotWithShape="1">
                <a:gsLst>
                  <a:gs pos="1000">
                    <a:schemeClr val="accent1">
                      <a:lumMod val="20000"/>
                      <a:lumOff val="80000"/>
                    </a:schemeClr>
                  </a:gs>
                  <a:gs pos="82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stCxn id="23" idx="1"/>
              <a:endCxn id="23" idx="2"/>
            </p:cNvCxnSpPr>
            <p:nvPr/>
          </p:nvCxnSpPr>
          <p:spPr>
            <a:xfrm flipH="1">
              <a:off x="4304879" y="4370776"/>
              <a:ext cx="1791808" cy="1036268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55000"/>
                    </a:schemeClr>
                  </a:gs>
                  <a:gs pos="54000">
                    <a:schemeClr val="accent1">
                      <a:lumMod val="45000"/>
                      <a:lumOff val="55000"/>
                      <a:alpha val="79000"/>
                    </a:schemeClr>
                  </a:gs>
                  <a:gs pos="100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stCxn id="23" idx="0"/>
              <a:endCxn id="23" idx="1"/>
            </p:cNvCxnSpPr>
            <p:nvPr/>
          </p:nvCxnSpPr>
          <p:spPr>
            <a:xfrm flipH="1" flipV="1">
              <a:off x="6096687" y="4370776"/>
              <a:ext cx="1796732" cy="103976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58000"/>
                    </a:schemeClr>
                  </a:gs>
                  <a:gs pos="54000">
                    <a:schemeClr val="accent1">
                      <a:lumMod val="45000"/>
                      <a:lumOff val="55000"/>
                      <a:alpha val="79000"/>
                    </a:schemeClr>
                  </a:gs>
                  <a:gs pos="100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1293895" y="3269335"/>
            <a:ext cx="369974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altLang="zh-CN" sz="2400" kern="100" dirty="0">
              <a:solidFill>
                <a:srgbClr val="FF0000"/>
              </a:solidFill>
              <a:effectLst/>
              <a:ea typeface="思源黑体"/>
              <a:cs typeface="Times New Roman" panose="02020603050405020304" pitchFamily="18" charset="0"/>
            </a:endParaRPr>
          </a:p>
          <a:p>
            <a:r>
              <a:rPr lang="zh-CN" altLang="zh-CN" sz="2400" kern="100" dirty="0">
                <a:solidFill>
                  <a:srgbClr val="FF0000"/>
                </a:solidFill>
                <a:effectLst/>
                <a:ea typeface="思源黑体"/>
                <a:cs typeface="Times New Roman" panose="02020603050405020304" pitchFamily="18" charset="0"/>
              </a:rPr>
              <a:t>方便高效原则： </a:t>
            </a:r>
            <a:r>
              <a:rPr lang="zh-CN" altLang="zh-CN" sz="2400" kern="100" dirty="0">
                <a:solidFill>
                  <a:srgbClr val="000000"/>
                </a:solidFill>
                <a:effectLst/>
                <a:ea typeface="思源黑体"/>
                <a:cs typeface="Times New Roman" panose="02020603050405020304" pitchFamily="18" charset="0"/>
              </a:rPr>
              <a:t>登记机构应提供便捷、高效的查询服务。</a:t>
            </a:r>
            <a:endParaRPr lang="zh-CN" altLang="en-US" sz="2400" dirty="0">
              <a:ea typeface="思源黑体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385808" y="3664687"/>
            <a:ext cx="42079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400" kern="100" dirty="0">
                <a:solidFill>
                  <a:srgbClr val="FF0000"/>
                </a:solidFill>
                <a:effectLst/>
                <a:ea typeface="思源黑体"/>
                <a:cs typeface="Times New Roman" panose="02020603050405020304" pitchFamily="18" charset="0"/>
              </a:rPr>
              <a:t>信息安全原则： </a:t>
            </a:r>
            <a:r>
              <a:rPr lang="zh-CN" altLang="zh-CN" sz="2400" kern="100" dirty="0">
                <a:solidFill>
                  <a:srgbClr val="000000"/>
                </a:solidFill>
                <a:effectLst/>
                <a:ea typeface="思源黑体"/>
                <a:cs typeface="Times New Roman" panose="02020603050405020304" pitchFamily="18" charset="0"/>
              </a:rPr>
              <a:t>对登记信息负有保密责任，不得泄露。</a:t>
            </a:r>
            <a:endParaRPr lang="zh-CN" altLang="en-US" sz="2400" dirty="0">
              <a:ea typeface="思源黑体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flipH="1" flipV="1">
            <a:off x="-1" y="-1"/>
            <a:ext cx="5257518" cy="5301638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H="1" flipV="1">
            <a:off x="0" y="-3"/>
            <a:ext cx="2844027" cy="2867893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700000">
            <a:off x="1833621" y="346762"/>
            <a:ext cx="660433" cy="6604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flipH="1" flipV="1">
            <a:off x="1126506" y="3206119"/>
            <a:ext cx="1818807" cy="183407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71820" y="2624156"/>
            <a:ext cx="7448234" cy="2122805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查询权利人与</a:t>
            </a:r>
            <a:endParaRPr lang="en-US" altLang="zh-CN" sz="66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"/>
              <a:ea typeface="方正粗黑宋简体" panose="02000000000000000000" pitchFamily="2" charset="-122"/>
            </a:endParaRPr>
          </a:p>
          <a:p>
            <a:r>
              <a:rPr lang="en-US" altLang="zh-CN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       </a:t>
            </a:r>
            <a:r>
              <a:rPr lang="zh-CN" altLang="en-US" sz="6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"/>
                <a:ea typeface="方正粗黑宋简体" panose="02000000000000000000" pitchFamily="2" charset="-122"/>
              </a:rPr>
              <a:t>查询内容 </a:t>
            </a:r>
            <a:endParaRPr lang="en-GB" altLang="zh-CN" sz="66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"/>
              <a:ea typeface="方正粗黑宋简体" panose="02000000000000000000" pitchFamily="2" charset="-122"/>
            </a:endParaRPr>
          </a:p>
        </p:txBody>
      </p:sp>
      <p:sp>
        <p:nvSpPr>
          <p:cNvPr id="17" name="TextBox 30"/>
          <p:cNvSpPr txBox="1"/>
          <p:nvPr/>
        </p:nvSpPr>
        <p:spPr>
          <a:xfrm>
            <a:off x="7931301" y="931385"/>
            <a:ext cx="32077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228600"/>
            <a:r>
              <a:rPr lang="en-US" altLang="zh-CN" sz="8000" dirty="0">
                <a:solidFill>
                  <a:schemeClr val="accent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03</a:t>
            </a:r>
            <a:endParaRPr lang="zh-CN" altLang="en-US" sz="8000" dirty="0">
              <a:solidFill>
                <a:schemeClr val="accent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8845772" y="1593104"/>
            <a:ext cx="91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228600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  <a:cs typeface="Aa楷体" panose="02000500000000000000" pitchFamily="2" charset="-122"/>
              </a:rPr>
              <a:t>PART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思源宋体 CN Heavy" panose="02020900000000000000" pitchFamily="18" charset="-122"/>
              <a:ea typeface="思源宋体 CN Heavy" panose="02020900000000000000" pitchFamily="18" charset="-122"/>
              <a:cs typeface="Aa楷体" panose="02000500000000000000" pitchFamily="2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10574170" y="5259066"/>
            <a:ext cx="1617830" cy="1631406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11002670" y="5265236"/>
            <a:ext cx="816536" cy="823388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7" grpId="0"/>
      <p:bldP spid="18" grpId="0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284204" y="399698"/>
            <a:ext cx="7645042" cy="859371"/>
            <a:chOff x="2284204" y="593663"/>
            <a:chExt cx="7645042" cy="859371"/>
          </a:xfrm>
        </p:grpSpPr>
        <p:sp>
          <p:nvSpPr>
            <p:cNvPr id="4" name="矩形 3"/>
            <p:cNvSpPr/>
            <p:nvPr/>
          </p:nvSpPr>
          <p:spPr>
            <a:xfrm>
              <a:off x="2284204" y="593663"/>
              <a:ext cx="764504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权利人查询</a:t>
              </a:r>
              <a:r>
                <a:rPr lang="en-US" altLang="zh-CN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——</a:t>
              </a:r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“我的财产我知情”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320458" y="1009226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6036859" y="1388268"/>
              <a:ext cx="139716" cy="647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椭圆 6"/>
          <p:cNvSpPr/>
          <p:nvPr/>
        </p:nvSpPr>
        <p:spPr>
          <a:xfrm>
            <a:off x="1280827" y="2366267"/>
            <a:ext cx="3311236" cy="331123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>
            <a:outerShdw blurRad="190500" dist="63500" dir="2700000" algn="tl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123324" y="2143159"/>
            <a:ext cx="831588" cy="831588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190500" dist="63500" dir="2700000" algn="tl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04539" y="3606091"/>
            <a:ext cx="831588" cy="831588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190500" dist="63500" dir="2700000" algn="tl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123324" y="5024660"/>
            <a:ext cx="831588" cy="831588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190500" dist="63500" dir="2700000" algn="tl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03857" y="3118958"/>
            <a:ext cx="1865175" cy="1805853"/>
          </a:xfrm>
          <a:prstGeom prst="ellipse">
            <a:avLst/>
          </a:prstGeom>
          <a:solidFill>
            <a:schemeClr val="accent1"/>
          </a:solidFill>
          <a:ln w="28575">
            <a:noFill/>
          </a:ln>
          <a:effectLst>
            <a:outerShdw blurRad="190500" dist="63500" dir="2700000" algn="tl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Bullet1"/>
          <p:cNvSpPr txBox="1"/>
          <p:nvPr/>
        </p:nvSpPr>
        <p:spPr>
          <a:xfrm flipH="1">
            <a:off x="2082419" y="3457358"/>
            <a:ext cx="1983824" cy="1154162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30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Bold"/>
                <a:ea typeface="思源黑体 CN Bold"/>
              </a:defRPr>
            </a:lvl1pPr>
          </a:lstStyle>
          <a:p>
            <a:pPr algn="ctr"/>
            <a:r>
              <a:rPr lang="zh-CN" altLang="en-US" sz="3600" b="1" spc="0" dirty="0">
                <a:solidFill>
                  <a:schemeClr val="bg1"/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谁能查？查什么？</a:t>
            </a:r>
            <a:endParaRPr lang="zh-CN" altLang="en-US" sz="3600" b="1" spc="0" dirty="0">
              <a:solidFill>
                <a:schemeClr val="bg1"/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322077" y="2393976"/>
            <a:ext cx="363270" cy="369682"/>
            <a:chOff x="3396350" y="2587377"/>
            <a:chExt cx="451688" cy="459660"/>
          </a:xfrm>
          <a:solidFill>
            <a:schemeClr val="bg1"/>
          </a:solidFill>
        </p:grpSpPr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3737773" y="2782666"/>
              <a:ext cx="110265" cy="87680"/>
            </a:xfrm>
            <a:custGeom>
              <a:avLst/>
              <a:gdLst>
                <a:gd name="T0" fmla="*/ 0 w 46"/>
                <a:gd name="T1" fmla="*/ 37 h 37"/>
                <a:gd name="T2" fmla="*/ 46 w 46"/>
                <a:gd name="T3" fmla="*/ 37 h 37"/>
                <a:gd name="T4" fmla="*/ 46 w 46"/>
                <a:gd name="T5" fmla="*/ 0 h 37"/>
                <a:gd name="T6" fmla="*/ 0 w 46"/>
                <a:gd name="T7" fmla="*/ 0 h 37"/>
                <a:gd name="T8" fmla="*/ 0 w 46"/>
                <a:gd name="T9" fmla="*/ 37 h 37"/>
                <a:gd name="T10" fmla="*/ 21 w 46"/>
                <a:gd name="T11" fmla="*/ 12 h 37"/>
                <a:gd name="T12" fmla="*/ 27 w 46"/>
                <a:gd name="T13" fmla="*/ 19 h 37"/>
                <a:gd name="T14" fmla="*/ 21 w 46"/>
                <a:gd name="T15" fmla="*/ 26 h 37"/>
                <a:gd name="T16" fmla="*/ 15 w 46"/>
                <a:gd name="T17" fmla="*/ 19 h 37"/>
                <a:gd name="T18" fmla="*/ 21 w 46"/>
                <a:gd name="T1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37">
                  <a:moveTo>
                    <a:pt x="0" y="37"/>
                  </a:moveTo>
                  <a:cubicBezTo>
                    <a:pt x="46" y="37"/>
                    <a:pt x="46" y="37"/>
                    <a:pt x="46" y="37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"/>
                  </a:lnTo>
                  <a:close/>
                  <a:moveTo>
                    <a:pt x="21" y="12"/>
                  </a:moveTo>
                  <a:cubicBezTo>
                    <a:pt x="24" y="12"/>
                    <a:pt x="27" y="15"/>
                    <a:pt x="27" y="19"/>
                  </a:cubicBezTo>
                  <a:cubicBezTo>
                    <a:pt x="27" y="23"/>
                    <a:pt x="24" y="26"/>
                    <a:pt x="21" y="26"/>
                  </a:cubicBezTo>
                  <a:cubicBezTo>
                    <a:pt x="17" y="26"/>
                    <a:pt x="15" y="23"/>
                    <a:pt x="15" y="19"/>
                  </a:cubicBezTo>
                  <a:cubicBezTo>
                    <a:pt x="15" y="15"/>
                    <a:pt x="17" y="12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3462774" y="2587377"/>
              <a:ext cx="385264" cy="390578"/>
            </a:xfrm>
            <a:custGeom>
              <a:avLst/>
              <a:gdLst>
                <a:gd name="T0" fmla="*/ 113 w 162"/>
                <a:gd name="T1" fmla="*/ 76 h 164"/>
                <a:gd name="T2" fmla="*/ 162 w 162"/>
                <a:gd name="T3" fmla="*/ 76 h 164"/>
                <a:gd name="T4" fmla="*/ 162 w 162"/>
                <a:gd name="T5" fmla="*/ 48 h 164"/>
                <a:gd name="T6" fmla="*/ 151 w 162"/>
                <a:gd name="T7" fmla="*/ 36 h 164"/>
                <a:gd name="T8" fmla="*/ 141 w 162"/>
                <a:gd name="T9" fmla="*/ 36 h 164"/>
                <a:gd name="T10" fmla="*/ 137 w 162"/>
                <a:gd name="T11" fmla="*/ 13 h 164"/>
                <a:gd name="T12" fmla="*/ 130 w 162"/>
                <a:gd name="T13" fmla="*/ 2 h 164"/>
                <a:gd name="T14" fmla="*/ 121 w 162"/>
                <a:gd name="T15" fmla="*/ 1 h 164"/>
                <a:gd name="T16" fmla="*/ 9 w 162"/>
                <a:gd name="T17" fmla="*/ 36 h 164"/>
                <a:gd name="T18" fmla="*/ 2 w 162"/>
                <a:gd name="T19" fmla="*/ 42 h 164"/>
                <a:gd name="T20" fmla="*/ 2 w 162"/>
                <a:gd name="T21" fmla="*/ 42 h 164"/>
                <a:gd name="T22" fmla="*/ 0 w 162"/>
                <a:gd name="T23" fmla="*/ 48 h 164"/>
                <a:gd name="T24" fmla="*/ 0 w 162"/>
                <a:gd name="T25" fmla="*/ 105 h 164"/>
                <a:gd name="T26" fmla="*/ 15 w 162"/>
                <a:gd name="T27" fmla="*/ 103 h 164"/>
                <a:gd name="T28" fmla="*/ 65 w 162"/>
                <a:gd name="T29" fmla="*/ 152 h 164"/>
                <a:gd name="T30" fmla="*/ 63 w 162"/>
                <a:gd name="T31" fmla="*/ 164 h 164"/>
                <a:gd name="T32" fmla="*/ 151 w 162"/>
                <a:gd name="T33" fmla="*/ 164 h 164"/>
                <a:gd name="T34" fmla="*/ 162 w 162"/>
                <a:gd name="T35" fmla="*/ 152 h 164"/>
                <a:gd name="T36" fmla="*/ 162 w 162"/>
                <a:gd name="T37" fmla="*/ 126 h 164"/>
                <a:gd name="T38" fmla="*/ 113 w 162"/>
                <a:gd name="T39" fmla="*/ 126 h 164"/>
                <a:gd name="T40" fmla="*/ 109 w 162"/>
                <a:gd name="T41" fmla="*/ 123 h 164"/>
                <a:gd name="T42" fmla="*/ 109 w 162"/>
                <a:gd name="T43" fmla="*/ 79 h 164"/>
                <a:gd name="T44" fmla="*/ 113 w 162"/>
                <a:gd name="T45" fmla="*/ 76 h 164"/>
                <a:gd name="T46" fmla="*/ 30 w 162"/>
                <a:gd name="T47" fmla="*/ 36 h 164"/>
                <a:gd name="T48" fmla="*/ 123 w 162"/>
                <a:gd name="T49" fmla="*/ 8 h 164"/>
                <a:gd name="T50" fmla="*/ 127 w 162"/>
                <a:gd name="T51" fmla="*/ 8 h 164"/>
                <a:gd name="T52" fmla="*/ 130 w 162"/>
                <a:gd name="T53" fmla="*/ 14 h 164"/>
                <a:gd name="T54" fmla="*/ 134 w 162"/>
                <a:gd name="T55" fmla="*/ 36 h 164"/>
                <a:gd name="T56" fmla="*/ 30 w 162"/>
                <a:gd name="T57" fmla="*/ 3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2" h="164">
                  <a:moveTo>
                    <a:pt x="113" y="76"/>
                  </a:moveTo>
                  <a:cubicBezTo>
                    <a:pt x="162" y="76"/>
                    <a:pt x="162" y="76"/>
                    <a:pt x="162" y="7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2" y="42"/>
                    <a:pt x="157" y="36"/>
                    <a:pt x="151" y="36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8"/>
                    <a:pt x="134" y="4"/>
                    <a:pt x="130" y="2"/>
                  </a:cubicBezTo>
                  <a:cubicBezTo>
                    <a:pt x="127" y="1"/>
                    <a:pt x="124" y="0"/>
                    <a:pt x="121" y="1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6" y="37"/>
                    <a:pt x="4" y="39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4"/>
                    <a:pt x="0" y="46"/>
                    <a:pt x="0" y="48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5" y="103"/>
                    <a:pt x="10" y="103"/>
                    <a:pt x="15" y="103"/>
                  </a:cubicBezTo>
                  <a:cubicBezTo>
                    <a:pt x="42" y="103"/>
                    <a:pt x="65" y="125"/>
                    <a:pt x="65" y="152"/>
                  </a:cubicBezTo>
                  <a:cubicBezTo>
                    <a:pt x="65" y="156"/>
                    <a:pt x="64" y="160"/>
                    <a:pt x="63" y="164"/>
                  </a:cubicBezTo>
                  <a:cubicBezTo>
                    <a:pt x="151" y="164"/>
                    <a:pt x="151" y="164"/>
                    <a:pt x="151" y="164"/>
                  </a:cubicBezTo>
                  <a:cubicBezTo>
                    <a:pt x="157" y="164"/>
                    <a:pt x="162" y="159"/>
                    <a:pt x="162" y="152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1" y="126"/>
                    <a:pt x="109" y="124"/>
                    <a:pt x="109" y="123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7"/>
                    <a:pt x="111" y="76"/>
                    <a:pt x="113" y="76"/>
                  </a:cubicBezTo>
                  <a:close/>
                  <a:moveTo>
                    <a:pt x="30" y="36"/>
                  </a:moveTo>
                  <a:cubicBezTo>
                    <a:pt x="123" y="8"/>
                    <a:pt x="123" y="8"/>
                    <a:pt x="123" y="8"/>
                  </a:cubicBezTo>
                  <a:cubicBezTo>
                    <a:pt x="124" y="7"/>
                    <a:pt x="125" y="7"/>
                    <a:pt x="127" y="8"/>
                  </a:cubicBezTo>
                  <a:cubicBezTo>
                    <a:pt x="128" y="9"/>
                    <a:pt x="130" y="11"/>
                    <a:pt x="130" y="14"/>
                  </a:cubicBezTo>
                  <a:cubicBezTo>
                    <a:pt x="134" y="36"/>
                    <a:pt x="134" y="36"/>
                    <a:pt x="134" y="36"/>
                  </a:cubicBezTo>
                  <a:lnTo>
                    <a:pt x="30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3"/>
            <p:cNvSpPr>
              <a:spLocks noEditPoints="1"/>
            </p:cNvSpPr>
            <p:nvPr/>
          </p:nvSpPr>
          <p:spPr bwMode="auto">
            <a:xfrm>
              <a:off x="3396350" y="2851748"/>
              <a:ext cx="201932" cy="195289"/>
            </a:xfrm>
            <a:custGeom>
              <a:avLst/>
              <a:gdLst>
                <a:gd name="T0" fmla="*/ 43 w 85"/>
                <a:gd name="T1" fmla="*/ 0 h 82"/>
                <a:gd name="T2" fmla="*/ 0 w 85"/>
                <a:gd name="T3" fmla="*/ 41 h 82"/>
                <a:gd name="T4" fmla="*/ 43 w 85"/>
                <a:gd name="T5" fmla="*/ 82 h 82"/>
                <a:gd name="T6" fmla="*/ 82 w 85"/>
                <a:gd name="T7" fmla="*/ 55 h 82"/>
                <a:gd name="T8" fmla="*/ 85 w 85"/>
                <a:gd name="T9" fmla="*/ 41 h 82"/>
                <a:gd name="T10" fmla="*/ 43 w 85"/>
                <a:gd name="T11" fmla="*/ 0 h 82"/>
                <a:gd name="T12" fmla="*/ 57 w 85"/>
                <a:gd name="T13" fmla="*/ 49 h 82"/>
                <a:gd name="T14" fmla="*/ 57 w 85"/>
                <a:gd name="T15" fmla="*/ 55 h 82"/>
                <a:gd name="T16" fmla="*/ 54 w 85"/>
                <a:gd name="T17" fmla="*/ 56 h 82"/>
                <a:gd name="T18" fmla="*/ 51 w 85"/>
                <a:gd name="T19" fmla="*/ 55 h 82"/>
                <a:gd name="T20" fmla="*/ 43 w 85"/>
                <a:gd name="T21" fmla="*/ 46 h 82"/>
                <a:gd name="T22" fmla="*/ 34 w 85"/>
                <a:gd name="T23" fmla="*/ 55 h 82"/>
                <a:gd name="T24" fmla="*/ 31 w 85"/>
                <a:gd name="T25" fmla="*/ 56 h 82"/>
                <a:gd name="T26" fmla="*/ 28 w 85"/>
                <a:gd name="T27" fmla="*/ 55 h 82"/>
                <a:gd name="T28" fmla="*/ 28 w 85"/>
                <a:gd name="T29" fmla="*/ 49 h 82"/>
                <a:gd name="T30" fmla="*/ 37 w 85"/>
                <a:gd name="T31" fmla="*/ 41 h 82"/>
                <a:gd name="T32" fmla="*/ 28 w 85"/>
                <a:gd name="T33" fmla="*/ 32 h 82"/>
                <a:gd name="T34" fmla="*/ 28 w 85"/>
                <a:gd name="T35" fmla="*/ 26 h 82"/>
                <a:gd name="T36" fmla="*/ 34 w 85"/>
                <a:gd name="T37" fmla="*/ 26 h 82"/>
                <a:gd name="T38" fmla="*/ 43 w 85"/>
                <a:gd name="T39" fmla="*/ 35 h 82"/>
                <a:gd name="T40" fmla="*/ 51 w 85"/>
                <a:gd name="T41" fmla="*/ 26 h 82"/>
                <a:gd name="T42" fmla="*/ 57 w 85"/>
                <a:gd name="T43" fmla="*/ 26 h 82"/>
                <a:gd name="T44" fmla="*/ 57 w 85"/>
                <a:gd name="T45" fmla="*/ 32 h 82"/>
                <a:gd name="T46" fmla="*/ 48 w 85"/>
                <a:gd name="T47" fmla="*/ 41 h 82"/>
                <a:gd name="T48" fmla="*/ 57 w 85"/>
                <a:gd name="T49" fmla="*/ 4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" h="82">
                  <a:moveTo>
                    <a:pt x="43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3" y="82"/>
                  </a:cubicBezTo>
                  <a:cubicBezTo>
                    <a:pt x="60" y="82"/>
                    <a:pt x="76" y="71"/>
                    <a:pt x="82" y="55"/>
                  </a:cubicBezTo>
                  <a:cubicBezTo>
                    <a:pt x="84" y="50"/>
                    <a:pt x="85" y="46"/>
                    <a:pt x="85" y="41"/>
                  </a:cubicBezTo>
                  <a:cubicBezTo>
                    <a:pt x="85" y="18"/>
                    <a:pt x="66" y="0"/>
                    <a:pt x="43" y="0"/>
                  </a:cubicBezTo>
                  <a:close/>
                  <a:moveTo>
                    <a:pt x="57" y="49"/>
                  </a:moveTo>
                  <a:cubicBezTo>
                    <a:pt x="59" y="51"/>
                    <a:pt x="59" y="53"/>
                    <a:pt x="57" y="55"/>
                  </a:cubicBezTo>
                  <a:cubicBezTo>
                    <a:pt x="56" y="56"/>
                    <a:pt x="55" y="56"/>
                    <a:pt x="54" y="56"/>
                  </a:cubicBezTo>
                  <a:cubicBezTo>
                    <a:pt x="53" y="56"/>
                    <a:pt x="52" y="56"/>
                    <a:pt x="51" y="55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3" y="56"/>
                    <a:pt x="32" y="56"/>
                    <a:pt x="31" y="56"/>
                  </a:cubicBezTo>
                  <a:cubicBezTo>
                    <a:pt x="30" y="56"/>
                    <a:pt x="29" y="56"/>
                    <a:pt x="28" y="55"/>
                  </a:cubicBezTo>
                  <a:cubicBezTo>
                    <a:pt x="27" y="53"/>
                    <a:pt x="27" y="51"/>
                    <a:pt x="28" y="49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0"/>
                    <a:pt x="27" y="28"/>
                    <a:pt x="28" y="26"/>
                  </a:cubicBezTo>
                  <a:cubicBezTo>
                    <a:pt x="30" y="25"/>
                    <a:pt x="32" y="25"/>
                    <a:pt x="34" y="2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3" y="25"/>
                    <a:pt x="55" y="25"/>
                    <a:pt x="57" y="26"/>
                  </a:cubicBezTo>
                  <a:cubicBezTo>
                    <a:pt x="59" y="28"/>
                    <a:pt x="59" y="30"/>
                    <a:pt x="57" y="32"/>
                  </a:cubicBezTo>
                  <a:cubicBezTo>
                    <a:pt x="48" y="41"/>
                    <a:pt x="48" y="41"/>
                    <a:pt x="48" y="41"/>
                  </a:cubicBezTo>
                  <a:lnTo>
                    <a:pt x="57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15522" y="3876413"/>
            <a:ext cx="413734" cy="321124"/>
            <a:chOff x="7352609" y="4431329"/>
            <a:chExt cx="457003" cy="354709"/>
          </a:xfrm>
          <a:solidFill>
            <a:schemeClr val="bg1"/>
          </a:solidFill>
        </p:grpSpPr>
        <p:sp>
          <p:nvSpPr>
            <p:cNvPr id="18" name="Freeform 146"/>
            <p:cNvSpPr/>
            <p:nvPr/>
          </p:nvSpPr>
          <p:spPr bwMode="auto">
            <a:xfrm>
              <a:off x="7744516" y="4452586"/>
              <a:ext cx="65096" cy="77053"/>
            </a:xfrm>
            <a:custGeom>
              <a:avLst/>
              <a:gdLst>
                <a:gd name="T0" fmla="*/ 15 w 27"/>
                <a:gd name="T1" fmla="*/ 0 h 32"/>
                <a:gd name="T2" fmla="*/ 4 w 27"/>
                <a:gd name="T3" fmla="*/ 12 h 32"/>
                <a:gd name="T4" fmla="*/ 4 w 27"/>
                <a:gd name="T5" fmla="*/ 16 h 32"/>
                <a:gd name="T6" fmla="*/ 0 w 27"/>
                <a:gd name="T7" fmla="*/ 21 h 32"/>
                <a:gd name="T8" fmla="*/ 0 w 27"/>
                <a:gd name="T9" fmla="*/ 32 h 32"/>
                <a:gd name="T10" fmla="*/ 10 w 27"/>
                <a:gd name="T11" fmla="*/ 22 h 32"/>
                <a:gd name="T12" fmla="*/ 15 w 27"/>
                <a:gd name="T13" fmla="*/ 24 h 32"/>
                <a:gd name="T14" fmla="*/ 27 w 27"/>
                <a:gd name="T15" fmla="*/ 12 h 32"/>
                <a:gd name="T16" fmla="*/ 15 w 27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2">
                  <a:moveTo>
                    <a:pt x="15" y="0"/>
                  </a:moveTo>
                  <a:cubicBezTo>
                    <a:pt x="9" y="0"/>
                    <a:pt x="4" y="5"/>
                    <a:pt x="4" y="12"/>
                  </a:cubicBezTo>
                  <a:cubicBezTo>
                    <a:pt x="4" y="13"/>
                    <a:pt x="4" y="15"/>
                    <a:pt x="4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3" y="24"/>
                    <a:pt x="15" y="24"/>
                  </a:cubicBezTo>
                  <a:cubicBezTo>
                    <a:pt x="22" y="24"/>
                    <a:pt x="27" y="18"/>
                    <a:pt x="27" y="12"/>
                  </a:cubicBezTo>
                  <a:cubicBezTo>
                    <a:pt x="27" y="5"/>
                    <a:pt x="22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47"/>
            <p:cNvSpPr/>
            <p:nvPr/>
          </p:nvSpPr>
          <p:spPr bwMode="auto">
            <a:xfrm>
              <a:off x="7381837" y="4431329"/>
              <a:ext cx="361351" cy="249757"/>
            </a:xfrm>
            <a:custGeom>
              <a:avLst/>
              <a:gdLst>
                <a:gd name="T0" fmla="*/ 1 w 152"/>
                <a:gd name="T1" fmla="*/ 105 h 105"/>
                <a:gd name="T2" fmla="*/ 151 w 152"/>
                <a:gd name="T3" fmla="*/ 105 h 105"/>
                <a:gd name="T4" fmla="*/ 152 w 152"/>
                <a:gd name="T5" fmla="*/ 104 h 105"/>
                <a:gd name="T6" fmla="*/ 152 w 152"/>
                <a:gd name="T7" fmla="*/ 41 h 105"/>
                <a:gd name="T8" fmla="*/ 132 w 152"/>
                <a:gd name="T9" fmla="*/ 62 h 105"/>
                <a:gd name="T10" fmla="*/ 132 w 152"/>
                <a:gd name="T11" fmla="*/ 64 h 105"/>
                <a:gd name="T12" fmla="*/ 120 w 152"/>
                <a:gd name="T13" fmla="*/ 76 h 105"/>
                <a:gd name="T14" fmla="*/ 109 w 152"/>
                <a:gd name="T15" fmla="*/ 64 h 105"/>
                <a:gd name="T16" fmla="*/ 109 w 152"/>
                <a:gd name="T17" fmla="*/ 62 h 105"/>
                <a:gd name="T18" fmla="*/ 81 w 152"/>
                <a:gd name="T19" fmla="*/ 43 h 105"/>
                <a:gd name="T20" fmla="*/ 76 w 152"/>
                <a:gd name="T21" fmla="*/ 44 h 105"/>
                <a:gd name="T22" fmla="*/ 69 w 152"/>
                <a:gd name="T23" fmla="*/ 41 h 105"/>
                <a:gd name="T24" fmla="*/ 34 w 152"/>
                <a:gd name="T25" fmla="*/ 55 h 105"/>
                <a:gd name="T26" fmla="*/ 34 w 152"/>
                <a:gd name="T27" fmla="*/ 55 h 105"/>
                <a:gd name="T28" fmla="*/ 22 w 152"/>
                <a:gd name="T29" fmla="*/ 67 h 105"/>
                <a:gd name="T30" fmla="*/ 10 w 152"/>
                <a:gd name="T31" fmla="*/ 55 h 105"/>
                <a:gd name="T32" fmla="*/ 22 w 152"/>
                <a:gd name="T33" fmla="*/ 43 h 105"/>
                <a:gd name="T34" fmla="*/ 31 w 152"/>
                <a:gd name="T35" fmla="*/ 48 h 105"/>
                <a:gd name="T36" fmla="*/ 65 w 152"/>
                <a:gd name="T37" fmla="*/ 34 h 105"/>
                <a:gd name="T38" fmla="*/ 65 w 152"/>
                <a:gd name="T39" fmla="*/ 33 h 105"/>
                <a:gd name="T40" fmla="*/ 76 w 152"/>
                <a:gd name="T41" fmla="*/ 21 h 105"/>
                <a:gd name="T42" fmla="*/ 88 w 152"/>
                <a:gd name="T43" fmla="*/ 33 h 105"/>
                <a:gd name="T44" fmla="*/ 87 w 152"/>
                <a:gd name="T45" fmla="*/ 37 h 105"/>
                <a:gd name="T46" fmla="*/ 113 w 152"/>
                <a:gd name="T47" fmla="*/ 55 h 105"/>
                <a:gd name="T48" fmla="*/ 120 w 152"/>
                <a:gd name="T49" fmla="*/ 52 h 105"/>
                <a:gd name="T50" fmla="*/ 127 w 152"/>
                <a:gd name="T51" fmla="*/ 55 h 105"/>
                <a:gd name="T52" fmla="*/ 152 w 152"/>
                <a:gd name="T53" fmla="*/ 30 h 105"/>
                <a:gd name="T54" fmla="*/ 152 w 152"/>
                <a:gd name="T55" fmla="*/ 1 h 105"/>
                <a:gd name="T56" fmla="*/ 151 w 152"/>
                <a:gd name="T57" fmla="*/ 0 h 105"/>
                <a:gd name="T58" fmla="*/ 1 w 152"/>
                <a:gd name="T59" fmla="*/ 0 h 105"/>
                <a:gd name="T60" fmla="*/ 0 w 152"/>
                <a:gd name="T61" fmla="*/ 1 h 105"/>
                <a:gd name="T62" fmla="*/ 0 w 152"/>
                <a:gd name="T63" fmla="*/ 104 h 105"/>
                <a:gd name="T64" fmla="*/ 1 w 152"/>
                <a:gd name="T6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" h="105">
                  <a:moveTo>
                    <a:pt x="1" y="105"/>
                  </a:moveTo>
                  <a:cubicBezTo>
                    <a:pt x="151" y="105"/>
                    <a:pt x="151" y="105"/>
                    <a:pt x="151" y="105"/>
                  </a:cubicBezTo>
                  <a:cubicBezTo>
                    <a:pt x="152" y="105"/>
                    <a:pt x="152" y="104"/>
                    <a:pt x="152" y="104"/>
                  </a:cubicBezTo>
                  <a:cubicBezTo>
                    <a:pt x="152" y="41"/>
                    <a:pt x="152" y="41"/>
                    <a:pt x="152" y="41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2" y="62"/>
                    <a:pt x="132" y="63"/>
                    <a:pt x="132" y="64"/>
                  </a:cubicBezTo>
                  <a:cubicBezTo>
                    <a:pt x="132" y="71"/>
                    <a:pt x="127" y="76"/>
                    <a:pt x="120" y="76"/>
                  </a:cubicBezTo>
                  <a:cubicBezTo>
                    <a:pt x="114" y="76"/>
                    <a:pt x="109" y="71"/>
                    <a:pt x="109" y="64"/>
                  </a:cubicBezTo>
                  <a:cubicBezTo>
                    <a:pt x="109" y="64"/>
                    <a:pt x="109" y="63"/>
                    <a:pt x="109" y="62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0" y="44"/>
                    <a:pt x="78" y="44"/>
                    <a:pt x="76" y="44"/>
                  </a:cubicBezTo>
                  <a:cubicBezTo>
                    <a:pt x="73" y="44"/>
                    <a:pt x="71" y="43"/>
                    <a:pt x="69" y="41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62"/>
                    <a:pt x="28" y="67"/>
                    <a:pt x="22" y="67"/>
                  </a:cubicBezTo>
                  <a:cubicBezTo>
                    <a:pt x="15" y="67"/>
                    <a:pt x="10" y="62"/>
                    <a:pt x="10" y="55"/>
                  </a:cubicBezTo>
                  <a:cubicBezTo>
                    <a:pt x="10" y="49"/>
                    <a:pt x="15" y="43"/>
                    <a:pt x="22" y="43"/>
                  </a:cubicBezTo>
                  <a:cubicBezTo>
                    <a:pt x="25" y="43"/>
                    <a:pt x="29" y="45"/>
                    <a:pt x="31" y="48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5" y="34"/>
                    <a:pt x="65" y="33"/>
                    <a:pt x="65" y="33"/>
                  </a:cubicBezTo>
                  <a:cubicBezTo>
                    <a:pt x="65" y="26"/>
                    <a:pt x="70" y="21"/>
                    <a:pt x="76" y="21"/>
                  </a:cubicBezTo>
                  <a:cubicBezTo>
                    <a:pt x="83" y="21"/>
                    <a:pt x="88" y="26"/>
                    <a:pt x="88" y="33"/>
                  </a:cubicBezTo>
                  <a:cubicBezTo>
                    <a:pt x="88" y="34"/>
                    <a:pt x="88" y="36"/>
                    <a:pt x="87" y="37"/>
                  </a:cubicBezTo>
                  <a:cubicBezTo>
                    <a:pt x="113" y="55"/>
                    <a:pt x="113" y="55"/>
                    <a:pt x="113" y="55"/>
                  </a:cubicBezTo>
                  <a:cubicBezTo>
                    <a:pt x="115" y="53"/>
                    <a:pt x="117" y="52"/>
                    <a:pt x="120" y="52"/>
                  </a:cubicBezTo>
                  <a:cubicBezTo>
                    <a:pt x="123" y="52"/>
                    <a:pt x="125" y="53"/>
                    <a:pt x="127" y="55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2" y="0"/>
                    <a:pt x="152" y="0"/>
                    <a:pt x="15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1" y="105"/>
                    <a:pt x="1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48"/>
            <p:cNvSpPr>
              <a:spLocks noEditPoints="1"/>
            </p:cNvSpPr>
            <p:nvPr/>
          </p:nvSpPr>
          <p:spPr bwMode="auto">
            <a:xfrm>
              <a:off x="7352609" y="4705000"/>
              <a:ext cx="421133" cy="81038"/>
            </a:xfrm>
            <a:custGeom>
              <a:avLst/>
              <a:gdLst>
                <a:gd name="T0" fmla="*/ 176 w 177"/>
                <a:gd name="T1" fmla="*/ 0 h 34"/>
                <a:gd name="T2" fmla="*/ 1 w 177"/>
                <a:gd name="T3" fmla="*/ 0 h 34"/>
                <a:gd name="T4" fmla="*/ 0 w 177"/>
                <a:gd name="T5" fmla="*/ 1 h 34"/>
                <a:gd name="T6" fmla="*/ 0 w 177"/>
                <a:gd name="T7" fmla="*/ 33 h 34"/>
                <a:gd name="T8" fmla="*/ 1 w 177"/>
                <a:gd name="T9" fmla="*/ 34 h 34"/>
                <a:gd name="T10" fmla="*/ 176 w 177"/>
                <a:gd name="T11" fmla="*/ 34 h 34"/>
                <a:gd name="T12" fmla="*/ 177 w 177"/>
                <a:gd name="T13" fmla="*/ 33 h 34"/>
                <a:gd name="T14" fmla="*/ 177 w 177"/>
                <a:gd name="T15" fmla="*/ 1 h 34"/>
                <a:gd name="T16" fmla="*/ 176 w 177"/>
                <a:gd name="T17" fmla="*/ 0 h 34"/>
                <a:gd name="T18" fmla="*/ 46 w 177"/>
                <a:gd name="T19" fmla="*/ 21 h 34"/>
                <a:gd name="T20" fmla="*/ 17 w 177"/>
                <a:gd name="T21" fmla="*/ 21 h 34"/>
                <a:gd name="T22" fmla="*/ 13 w 177"/>
                <a:gd name="T23" fmla="*/ 17 h 34"/>
                <a:gd name="T24" fmla="*/ 17 w 177"/>
                <a:gd name="T25" fmla="*/ 13 h 34"/>
                <a:gd name="T26" fmla="*/ 46 w 177"/>
                <a:gd name="T27" fmla="*/ 13 h 34"/>
                <a:gd name="T28" fmla="*/ 50 w 177"/>
                <a:gd name="T29" fmla="*/ 17 h 34"/>
                <a:gd name="T30" fmla="*/ 46 w 177"/>
                <a:gd name="T31" fmla="*/ 21 h 34"/>
                <a:gd name="T32" fmla="*/ 67 w 177"/>
                <a:gd name="T33" fmla="*/ 21 h 34"/>
                <a:gd name="T34" fmla="*/ 56 w 177"/>
                <a:gd name="T35" fmla="*/ 21 h 34"/>
                <a:gd name="T36" fmla="*/ 52 w 177"/>
                <a:gd name="T37" fmla="*/ 17 h 34"/>
                <a:gd name="T38" fmla="*/ 56 w 177"/>
                <a:gd name="T39" fmla="*/ 13 h 34"/>
                <a:gd name="T40" fmla="*/ 67 w 177"/>
                <a:gd name="T41" fmla="*/ 13 h 34"/>
                <a:gd name="T42" fmla="*/ 71 w 177"/>
                <a:gd name="T43" fmla="*/ 17 h 34"/>
                <a:gd name="T44" fmla="*/ 67 w 177"/>
                <a:gd name="T45" fmla="*/ 2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34">
                  <a:moveTo>
                    <a:pt x="17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1" y="34"/>
                  </a:cubicBezTo>
                  <a:cubicBezTo>
                    <a:pt x="176" y="34"/>
                    <a:pt x="176" y="34"/>
                    <a:pt x="176" y="34"/>
                  </a:cubicBezTo>
                  <a:cubicBezTo>
                    <a:pt x="176" y="34"/>
                    <a:pt x="177" y="33"/>
                    <a:pt x="177" y="33"/>
                  </a:cubicBez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6" y="0"/>
                    <a:pt x="176" y="0"/>
                  </a:cubicBezTo>
                  <a:close/>
                  <a:moveTo>
                    <a:pt x="46" y="21"/>
                  </a:moveTo>
                  <a:cubicBezTo>
                    <a:pt x="17" y="21"/>
                    <a:pt x="17" y="21"/>
                    <a:pt x="17" y="21"/>
                  </a:cubicBezTo>
                  <a:cubicBezTo>
                    <a:pt x="15" y="21"/>
                    <a:pt x="13" y="19"/>
                    <a:pt x="13" y="17"/>
                  </a:cubicBezTo>
                  <a:cubicBezTo>
                    <a:pt x="13" y="15"/>
                    <a:pt x="15" y="13"/>
                    <a:pt x="1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3"/>
                    <a:pt x="50" y="15"/>
                    <a:pt x="50" y="17"/>
                  </a:cubicBezTo>
                  <a:cubicBezTo>
                    <a:pt x="50" y="19"/>
                    <a:pt x="48" y="21"/>
                    <a:pt x="46" y="21"/>
                  </a:cubicBezTo>
                  <a:close/>
                  <a:moveTo>
                    <a:pt x="67" y="21"/>
                  </a:moveTo>
                  <a:cubicBezTo>
                    <a:pt x="56" y="21"/>
                    <a:pt x="56" y="21"/>
                    <a:pt x="56" y="21"/>
                  </a:cubicBezTo>
                  <a:cubicBezTo>
                    <a:pt x="53" y="21"/>
                    <a:pt x="52" y="19"/>
                    <a:pt x="52" y="17"/>
                  </a:cubicBezTo>
                  <a:cubicBezTo>
                    <a:pt x="52" y="15"/>
                    <a:pt x="53" y="13"/>
                    <a:pt x="5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9" y="13"/>
                    <a:pt x="71" y="15"/>
                    <a:pt x="71" y="17"/>
                  </a:cubicBezTo>
                  <a:cubicBezTo>
                    <a:pt x="71" y="19"/>
                    <a:pt x="69" y="21"/>
                    <a:pt x="67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359280" y="5248013"/>
            <a:ext cx="359676" cy="366060"/>
            <a:chOff x="8346325" y="3481455"/>
            <a:chExt cx="449031" cy="457003"/>
          </a:xfrm>
          <a:solidFill>
            <a:schemeClr val="bg1"/>
          </a:solidFill>
        </p:grpSpPr>
        <p:sp>
          <p:nvSpPr>
            <p:cNvPr id="22" name="Freeform 151"/>
            <p:cNvSpPr/>
            <p:nvPr/>
          </p:nvSpPr>
          <p:spPr bwMode="auto">
            <a:xfrm>
              <a:off x="8475188" y="3546551"/>
              <a:ext cx="244443" cy="81038"/>
            </a:xfrm>
            <a:custGeom>
              <a:avLst/>
              <a:gdLst>
                <a:gd name="T0" fmla="*/ 100 w 103"/>
                <a:gd name="T1" fmla="*/ 27 h 34"/>
                <a:gd name="T2" fmla="*/ 6 w 103"/>
                <a:gd name="T3" fmla="*/ 0 h 34"/>
                <a:gd name="T4" fmla="*/ 1 w 103"/>
                <a:gd name="T5" fmla="*/ 3 h 34"/>
                <a:gd name="T6" fmla="*/ 4 w 103"/>
                <a:gd name="T7" fmla="*/ 8 h 34"/>
                <a:gd name="T8" fmla="*/ 98 w 103"/>
                <a:gd name="T9" fmla="*/ 34 h 34"/>
                <a:gd name="T10" fmla="*/ 99 w 103"/>
                <a:gd name="T11" fmla="*/ 34 h 34"/>
                <a:gd name="T12" fmla="*/ 103 w 103"/>
                <a:gd name="T13" fmla="*/ 31 h 34"/>
                <a:gd name="T14" fmla="*/ 100 w 103"/>
                <a:gd name="T1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34">
                  <a:moveTo>
                    <a:pt x="100" y="27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4" y="8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9" y="34"/>
                    <a:pt x="99" y="34"/>
                  </a:cubicBezTo>
                  <a:cubicBezTo>
                    <a:pt x="101" y="34"/>
                    <a:pt x="102" y="33"/>
                    <a:pt x="103" y="31"/>
                  </a:cubicBezTo>
                  <a:cubicBezTo>
                    <a:pt x="103" y="29"/>
                    <a:pt x="102" y="27"/>
                    <a:pt x="100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2"/>
            <p:cNvSpPr/>
            <p:nvPr/>
          </p:nvSpPr>
          <p:spPr bwMode="auto">
            <a:xfrm>
              <a:off x="8455261" y="3601020"/>
              <a:ext cx="245771" cy="81038"/>
            </a:xfrm>
            <a:custGeom>
              <a:avLst/>
              <a:gdLst>
                <a:gd name="T0" fmla="*/ 100 w 103"/>
                <a:gd name="T1" fmla="*/ 26 h 34"/>
                <a:gd name="T2" fmla="*/ 6 w 103"/>
                <a:gd name="T3" fmla="*/ 0 h 34"/>
                <a:gd name="T4" fmla="*/ 1 w 103"/>
                <a:gd name="T5" fmla="*/ 3 h 34"/>
                <a:gd name="T6" fmla="*/ 4 w 103"/>
                <a:gd name="T7" fmla="*/ 8 h 34"/>
                <a:gd name="T8" fmla="*/ 98 w 103"/>
                <a:gd name="T9" fmla="*/ 34 h 34"/>
                <a:gd name="T10" fmla="*/ 99 w 103"/>
                <a:gd name="T11" fmla="*/ 34 h 34"/>
                <a:gd name="T12" fmla="*/ 103 w 103"/>
                <a:gd name="T13" fmla="*/ 31 h 34"/>
                <a:gd name="T14" fmla="*/ 100 w 103"/>
                <a:gd name="T15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34">
                  <a:moveTo>
                    <a:pt x="100" y="26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7"/>
                    <a:pt x="4" y="8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9" y="34"/>
                    <a:pt x="99" y="34"/>
                  </a:cubicBezTo>
                  <a:cubicBezTo>
                    <a:pt x="101" y="34"/>
                    <a:pt x="102" y="33"/>
                    <a:pt x="103" y="31"/>
                  </a:cubicBezTo>
                  <a:cubicBezTo>
                    <a:pt x="103" y="29"/>
                    <a:pt x="102" y="27"/>
                    <a:pt x="10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53"/>
            <p:cNvSpPr/>
            <p:nvPr/>
          </p:nvSpPr>
          <p:spPr bwMode="auto">
            <a:xfrm>
              <a:off x="8647893" y="3777710"/>
              <a:ext cx="47826" cy="96980"/>
            </a:xfrm>
            <a:custGeom>
              <a:avLst/>
              <a:gdLst>
                <a:gd name="T0" fmla="*/ 12 w 20"/>
                <a:gd name="T1" fmla="*/ 19 h 41"/>
                <a:gd name="T2" fmla="*/ 5 w 20"/>
                <a:gd name="T3" fmla="*/ 13 h 41"/>
                <a:gd name="T4" fmla="*/ 11 w 20"/>
                <a:gd name="T5" fmla="*/ 9 h 41"/>
                <a:gd name="T6" fmla="*/ 17 w 20"/>
                <a:gd name="T7" fmla="*/ 10 h 41"/>
                <a:gd name="T8" fmla="*/ 19 w 20"/>
                <a:gd name="T9" fmla="*/ 7 h 41"/>
                <a:gd name="T10" fmla="*/ 12 w 20"/>
                <a:gd name="T11" fmla="*/ 5 h 41"/>
                <a:gd name="T12" fmla="*/ 12 w 20"/>
                <a:gd name="T13" fmla="*/ 0 h 41"/>
                <a:gd name="T14" fmla="*/ 9 w 20"/>
                <a:gd name="T15" fmla="*/ 0 h 41"/>
                <a:gd name="T16" fmla="*/ 9 w 20"/>
                <a:gd name="T17" fmla="*/ 5 h 41"/>
                <a:gd name="T18" fmla="*/ 1 w 20"/>
                <a:gd name="T19" fmla="*/ 14 h 41"/>
                <a:gd name="T20" fmla="*/ 9 w 20"/>
                <a:gd name="T21" fmla="*/ 22 h 41"/>
                <a:gd name="T22" fmla="*/ 15 w 20"/>
                <a:gd name="T23" fmla="*/ 28 h 41"/>
                <a:gd name="T24" fmla="*/ 9 w 20"/>
                <a:gd name="T25" fmla="*/ 33 h 41"/>
                <a:gd name="T26" fmla="*/ 2 w 20"/>
                <a:gd name="T27" fmla="*/ 31 h 41"/>
                <a:gd name="T28" fmla="*/ 0 w 20"/>
                <a:gd name="T29" fmla="*/ 34 h 41"/>
                <a:gd name="T30" fmla="*/ 8 w 20"/>
                <a:gd name="T31" fmla="*/ 36 h 41"/>
                <a:gd name="T32" fmla="*/ 8 w 20"/>
                <a:gd name="T33" fmla="*/ 41 h 41"/>
                <a:gd name="T34" fmla="*/ 12 w 20"/>
                <a:gd name="T35" fmla="*/ 41 h 41"/>
                <a:gd name="T36" fmla="*/ 12 w 20"/>
                <a:gd name="T37" fmla="*/ 36 h 41"/>
                <a:gd name="T38" fmla="*/ 20 w 20"/>
                <a:gd name="T39" fmla="*/ 28 h 41"/>
                <a:gd name="T40" fmla="*/ 12 w 20"/>
                <a:gd name="T41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12" y="19"/>
                  </a:moveTo>
                  <a:cubicBezTo>
                    <a:pt x="7" y="17"/>
                    <a:pt x="5" y="16"/>
                    <a:pt x="5" y="13"/>
                  </a:cubicBezTo>
                  <a:cubicBezTo>
                    <a:pt x="5" y="11"/>
                    <a:pt x="7" y="9"/>
                    <a:pt x="11" y="9"/>
                  </a:cubicBezTo>
                  <a:cubicBezTo>
                    <a:pt x="14" y="9"/>
                    <a:pt x="16" y="10"/>
                    <a:pt x="17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7" y="6"/>
                    <a:pt x="15" y="5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4" y="6"/>
                    <a:pt x="1" y="9"/>
                    <a:pt x="1" y="14"/>
                  </a:cubicBezTo>
                  <a:cubicBezTo>
                    <a:pt x="1" y="18"/>
                    <a:pt x="4" y="20"/>
                    <a:pt x="9" y="22"/>
                  </a:cubicBezTo>
                  <a:cubicBezTo>
                    <a:pt x="13" y="24"/>
                    <a:pt x="15" y="25"/>
                    <a:pt x="15" y="28"/>
                  </a:cubicBezTo>
                  <a:cubicBezTo>
                    <a:pt x="15" y="31"/>
                    <a:pt x="13" y="33"/>
                    <a:pt x="9" y="33"/>
                  </a:cubicBezTo>
                  <a:cubicBezTo>
                    <a:pt x="6" y="33"/>
                    <a:pt x="4" y="32"/>
                    <a:pt x="2" y="3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" y="35"/>
                    <a:pt x="5" y="36"/>
                    <a:pt x="8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7" y="35"/>
                    <a:pt x="20" y="32"/>
                    <a:pt x="20" y="28"/>
                  </a:cubicBezTo>
                  <a:cubicBezTo>
                    <a:pt x="20" y="23"/>
                    <a:pt x="17" y="21"/>
                    <a:pt x="12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54"/>
            <p:cNvSpPr>
              <a:spLocks noEditPoints="1"/>
            </p:cNvSpPr>
            <p:nvPr/>
          </p:nvSpPr>
          <p:spPr bwMode="auto">
            <a:xfrm>
              <a:off x="8346325" y="3481455"/>
              <a:ext cx="449031" cy="457003"/>
            </a:xfrm>
            <a:custGeom>
              <a:avLst/>
              <a:gdLst>
                <a:gd name="T0" fmla="*/ 188 w 189"/>
                <a:gd name="T1" fmla="*/ 91 h 192"/>
                <a:gd name="T2" fmla="*/ 168 w 189"/>
                <a:gd name="T3" fmla="*/ 91 h 192"/>
                <a:gd name="T4" fmla="*/ 183 w 189"/>
                <a:gd name="T5" fmla="*/ 42 h 192"/>
                <a:gd name="T6" fmla="*/ 182 w 189"/>
                <a:gd name="T7" fmla="*/ 39 h 192"/>
                <a:gd name="T8" fmla="*/ 180 w 189"/>
                <a:gd name="T9" fmla="*/ 37 h 192"/>
                <a:gd name="T10" fmla="*/ 45 w 189"/>
                <a:gd name="T11" fmla="*/ 0 h 192"/>
                <a:gd name="T12" fmla="*/ 41 w 189"/>
                <a:gd name="T13" fmla="*/ 3 h 192"/>
                <a:gd name="T14" fmla="*/ 19 w 189"/>
                <a:gd name="T15" fmla="*/ 76 h 192"/>
                <a:gd name="T16" fmla="*/ 19 w 189"/>
                <a:gd name="T17" fmla="*/ 76 h 192"/>
                <a:gd name="T18" fmla="*/ 1 w 189"/>
                <a:gd name="T19" fmla="*/ 76 h 192"/>
                <a:gd name="T20" fmla="*/ 0 w 189"/>
                <a:gd name="T21" fmla="*/ 77 h 192"/>
                <a:gd name="T22" fmla="*/ 0 w 189"/>
                <a:gd name="T23" fmla="*/ 191 h 192"/>
                <a:gd name="T24" fmla="*/ 1 w 189"/>
                <a:gd name="T25" fmla="*/ 192 h 192"/>
                <a:gd name="T26" fmla="*/ 188 w 189"/>
                <a:gd name="T27" fmla="*/ 192 h 192"/>
                <a:gd name="T28" fmla="*/ 189 w 189"/>
                <a:gd name="T29" fmla="*/ 191 h 192"/>
                <a:gd name="T30" fmla="*/ 189 w 189"/>
                <a:gd name="T31" fmla="*/ 92 h 192"/>
                <a:gd name="T32" fmla="*/ 188 w 189"/>
                <a:gd name="T33" fmla="*/ 91 h 192"/>
                <a:gd name="T34" fmla="*/ 53 w 189"/>
                <a:gd name="T35" fmla="*/ 100 h 192"/>
                <a:gd name="T36" fmla="*/ 24 w 189"/>
                <a:gd name="T37" fmla="*/ 100 h 192"/>
                <a:gd name="T38" fmla="*/ 24 w 189"/>
                <a:gd name="T39" fmla="*/ 118 h 192"/>
                <a:gd name="T40" fmla="*/ 20 w 189"/>
                <a:gd name="T41" fmla="*/ 122 h 192"/>
                <a:gd name="T42" fmla="*/ 16 w 189"/>
                <a:gd name="T43" fmla="*/ 118 h 192"/>
                <a:gd name="T44" fmla="*/ 16 w 189"/>
                <a:gd name="T45" fmla="*/ 96 h 192"/>
                <a:gd name="T46" fmla="*/ 20 w 189"/>
                <a:gd name="T47" fmla="*/ 92 h 192"/>
                <a:gd name="T48" fmla="*/ 53 w 189"/>
                <a:gd name="T49" fmla="*/ 92 h 192"/>
                <a:gd name="T50" fmla="*/ 57 w 189"/>
                <a:gd name="T51" fmla="*/ 96 h 192"/>
                <a:gd name="T52" fmla="*/ 53 w 189"/>
                <a:gd name="T53" fmla="*/ 100 h 192"/>
                <a:gd name="T54" fmla="*/ 73 w 189"/>
                <a:gd name="T55" fmla="*/ 76 h 192"/>
                <a:gd name="T56" fmla="*/ 73 w 189"/>
                <a:gd name="T57" fmla="*/ 76 h 192"/>
                <a:gd name="T58" fmla="*/ 27 w 189"/>
                <a:gd name="T59" fmla="*/ 76 h 192"/>
                <a:gd name="T60" fmla="*/ 47 w 189"/>
                <a:gd name="T61" fmla="*/ 9 h 192"/>
                <a:gd name="T62" fmla="*/ 174 w 189"/>
                <a:gd name="T63" fmla="*/ 44 h 192"/>
                <a:gd name="T64" fmla="*/ 160 w 189"/>
                <a:gd name="T65" fmla="*/ 91 h 192"/>
                <a:gd name="T66" fmla="*/ 160 w 189"/>
                <a:gd name="T67" fmla="*/ 91 h 192"/>
                <a:gd name="T68" fmla="*/ 95 w 189"/>
                <a:gd name="T69" fmla="*/ 91 h 192"/>
                <a:gd name="T70" fmla="*/ 73 w 189"/>
                <a:gd name="T71" fmla="*/ 76 h 192"/>
                <a:gd name="T72" fmla="*/ 137 w 189"/>
                <a:gd name="T73" fmla="*/ 178 h 192"/>
                <a:gd name="T74" fmla="*/ 103 w 189"/>
                <a:gd name="T75" fmla="*/ 145 h 192"/>
                <a:gd name="T76" fmla="*/ 137 w 189"/>
                <a:gd name="T77" fmla="*/ 112 h 192"/>
                <a:gd name="T78" fmla="*/ 171 w 189"/>
                <a:gd name="T79" fmla="*/ 145 h 192"/>
                <a:gd name="T80" fmla="*/ 137 w 189"/>
                <a:gd name="T81" fmla="*/ 17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9" h="192">
                  <a:moveTo>
                    <a:pt x="188" y="91"/>
                  </a:moveTo>
                  <a:cubicBezTo>
                    <a:pt x="168" y="91"/>
                    <a:pt x="168" y="91"/>
                    <a:pt x="168" y="9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3" y="41"/>
                    <a:pt x="183" y="40"/>
                    <a:pt x="182" y="39"/>
                  </a:cubicBezTo>
                  <a:cubicBezTo>
                    <a:pt x="182" y="38"/>
                    <a:pt x="181" y="38"/>
                    <a:pt x="180" y="3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1" y="1"/>
                    <a:pt x="41" y="3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0" y="76"/>
                    <a:pt x="0" y="77"/>
                    <a:pt x="0" y="77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2"/>
                    <a:pt x="1" y="192"/>
                  </a:cubicBezTo>
                  <a:cubicBezTo>
                    <a:pt x="188" y="192"/>
                    <a:pt x="188" y="192"/>
                    <a:pt x="188" y="192"/>
                  </a:cubicBezTo>
                  <a:cubicBezTo>
                    <a:pt x="189" y="192"/>
                    <a:pt x="189" y="191"/>
                    <a:pt x="189" y="191"/>
                  </a:cubicBezTo>
                  <a:cubicBezTo>
                    <a:pt x="189" y="92"/>
                    <a:pt x="189" y="92"/>
                    <a:pt x="189" y="92"/>
                  </a:cubicBezTo>
                  <a:cubicBezTo>
                    <a:pt x="189" y="92"/>
                    <a:pt x="189" y="91"/>
                    <a:pt x="188" y="91"/>
                  </a:cubicBezTo>
                  <a:close/>
                  <a:moveTo>
                    <a:pt x="53" y="100"/>
                  </a:moveTo>
                  <a:cubicBezTo>
                    <a:pt x="24" y="100"/>
                    <a:pt x="24" y="100"/>
                    <a:pt x="24" y="100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4" y="120"/>
                    <a:pt x="22" y="122"/>
                    <a:pt x="20" y="122"/>
                  </a:cubicBezTo>
                  <a:cubicBezTo>
                    <a:pt x="18" y="122"/>
                    <a:pt x="16" y="120"/>
                    <a:pt x="16" y="118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6" y="94"/>
                    <a:pt x="18" y="92"/>
                    <a:pt x="20" y="92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5" y="92"/>
                    <a:pt x="57" y="94"/>
                    <a:pt x="57" y="96"/>
                  </a:cubicBezTo>
                  <a:cubicBezTo>
                    <a:pt x="57" y="99"/>
                    <a:pt x="55" y="100"/>
                    <a:pt x="53" y="100"/>
                  </a:cubicBezTo>
                  <a:close/>
                  <a:moveTo>
                    <a:pt x="73" y="76"/>
                  </a:moveTo>
                  <a:cubicBezTo>
                    <a:pt x="73" y="76"/>
                    <a:pt x="73" y="76"/>
                    <a:pt x="7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95" y="91"/>
                    <a:pt x="95" y="91"/>
                    <a:pt x="95" y="91"/>
                  </a:cubicBezTo>
                  <a:lnTo>
                    <a:pt x="73" y="76"/>
                  </a:lnTo>
                  <a:close/>
                  <a:moveTo>
                    <a:pt x="137" y="178"/>
                  </a:moveTo>
                  <a:cubicBezTo>
                    <a:pt x="118" y="178"/>
                    <a:pt x="103" y="163"/>
                    <a:pt x="103" y="145"/>
                  </a:cubicBezTo>
                  <a:cubicBezTo>
                    <a:pt x="103" y="127"/>
                    <a:pt x="118" y="112"/>
                    <a:pt x="137" y="112"/>
                  </a:cubicBezTo>
                  <a:cubicBezTo>
                    <a:pt x="156" y="112"/>
                    <a:pt x="171" y="127"/>
                    <a:pt x="171" y="145"/>
                  </a:cubicBezTo>
                  <a:cubicBezTo>
                    <a:pt x="171" y="163"/>
                    <a:pt x="156" y="178"/>
                    <a:pt x="137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456306" y="1586118"/>
            <a:ext cx="5721928" cy="1496469"/>
            <a:chOff x="5306290" y="1548850"/>
            <a:chExt cx="5721928" cy="1251843"/>
          </a:xfrm>
        </p:grpSpPr>
        <p:grpSp>
          <p:nvGrpSpPr>
            <p:cNvPr id="27" name="组合 26"/>
            <p:cNvGrpSpPr/>
            <p:nvPr/>
          </p:nvGrpSpPr>
          <p:grpSpPr>
            <a:xfrm>
              <a:off x="5306290" y="1548850"/>
              <a:ext cx="5721928" cy="1251843"/>
              <a:chOff x="5306290" y="1548850"/>
              <a:chExt cx="5721928" cy="1251843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5306290" y="1548850"/>
                <a:ext cx="5721928" cy="1251843"/>
              </a:xfrm>
              <a:custGeom>
                <a:avLst/>
                <a:gdLst>
                  <a:gd name="connsiteX0" fmla="*/ 132995 w 5721928"/>
                  <a:gd name="connsiteY0" fmla="*/ 0 h 1251843"/>
                  <a:gd name="connsiteX1" fmla="*/ 5588933 w 5721928"/>
                  <a:gd name="connsiteY1" fmla="*/ 0 h 1251843"/>
                  <a:gd name="connsiteX2" fmla="*/ 5721928 w 5721928"/>
                  <a:gd name="connsiteY2" fmla="*/ 132995 h 1251843"/>
                  <a:gd name="connsiteX3" fmla="*/ 5721928 w 5721928"/>
                  <a:gd name="connsiteY3" fmla="*/ 1251843 h 1251843"/>
                  <a:gd name="connsiteX4" fmla="*/ 0 w 5721928"/>
                  <a:gd name="connsiteY4" fmla="*/ 1251843 h 1251843"/>
                  <a:gd name="connsiteX5" fmla="*/ 0 w 5721928"/>
                  <a:gd name="connsiteY5" fmla="*/ 132995 h 1251843"/>
                  <a:gd name="connsiteX6" fmla="*/ 132995 w 5721928"/>
                  <a:gd name="connsiteY6" fmla="*/ 0 h 1251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21928" h="1251843">
                    <a:moveTo>
                      <a:pt x="132995" y="0"/>
                    </a:moveTo>
                    <a:lnTo>
                      <a:pt x="5588933" y="0"/>
                    </a:lnTo>
                    <a:cubicBezTo>
                      <a:pt x="5662384" y="0"/>
                      <a:pt x="5721928" y="59544"/>
                      <a:pt x="5721928" y="132995"/>
                    </a:cubicBezTo>
                    <a:lnTo>
                      <a:pt x="5721928" y="1251843"/>
                    </a:lnTo>
                    <a:lnTo>
                      <a:pt x="0" y="1251843"/>
                    </a:lnTo>
                    <a:lnTo>
                      <a:pt x="0" y="132995"/>
                    </a:lnTo>
                    <a:cubicBezTo>
                      <a:pt x="0" y="59544"/>
                      <a:pt x="59544" y="0"/>
                      <a:pt x="13299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effectLst>
                <a:outerShdw blurRad="1905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306290" y="2719448"/>
                <a:ext cx="5721927" cy="812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Text2"/>
            <p:cNvSpPr txBox="1"/>
            <p:nvPr/>
          </p:nvSpPr>
          <p:spPr>
            <a:xfrm>
              <a:off x="6409156" y="1625599"/>
              <a:ext cx="4337733" cy="11580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45720" rIns="0" bIns="45720" anchor="t" anchorCtr="0">
              <a:spAutoFit/>
            </a:bodyPr>
            <a:lstStyle/>
            <a:p>
              <a:pPr>
                <a:lnSpc>
                  <a:spcPct val="130000"/>
                </a:lnSpc>
                <a:buSzPct val="25000"/>
                <a:defRPr/>
              </a:pPr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" panose="020B0500000000000000" pitchFamily="34" charset="-122"/>
                  <a:ea typeface="思源黑体" panose="020B0500000000000000" pitchFamily="34" charset="-122"/>
                </a:rPr>
                <a:t>权利人：不动产所有权人、抵押权、地役权人等</a:t>
              </a:r>
              <a:endPara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556670" y="1551782"/>
              <a:ext cx="569396" cy="731126"/>
              <a:chOff x="5578186" y="1551782"/>
              <a:chExt cx="569396" cy="731126"/>
            </a:xfrm>
            <a:effectLst>
              <a:outerShdw blurRad="190500" dist="63500" dir="2700000" algn="tl" rotWithShape="0">
                <a:schemeClr val="accent1">
                  <a:alpha val="15000"/>
                </a:schemeClr>
              </a:outerShdw>
            </a:effectLst>
          </p:grpSpPr>
          <p:sp>
            <p:nvSpPr>
              <p:cNvPr id="30" name="任意多边形 29"/>
              <p:cNvSpPr/>
              <p:nvPr/>
            </p:nvSpPr>
            <p:spPr>
              <a:xfrm>
                <a:off x="5578186" y="1551782"/>
                <a:ext cx="569396" cy="731126"/>
              </a:xfrm>
              <a:custGeom>
                <a:avLst/>
                <a:gdLst>
                  <a:gd name="connsiteX0" fmla="*/ 0 w 618980"/>
                  <a:gd name="connsiteY0" fmla="*/ 0 h 731126"/>
                  <a:gd name="connsiteX1" fmla="*/ 618980 w 618980"/>
                  <a:gd name="connsiteY1" fmla="*/ 0 h 731126"/>
                  <a:gd name="connsiteX2" fmla="*/ 618979 w 618980"/>
                  <a:gd name="connsiteY2" fmla="*/ 421636 h 731126"/>
                  <a:gd name="connsiteX3" fmla="*/ 309489 w 618980"/>
                  <a:gd name="connsiteY3" fmla="*/ 731126 h 731126"/>
                  <a:gd name="connsiteX4" fmla="*/ 309490 w 618980"/>
                  <a:gd name="connsiteY4" fmla="*/ 731125 h 731126"/>
                  <a:gd name="connsiteX5" fmla="*/ 0 w 618980"/>
                  <a:gd name="connsiteY5" fmla="*/ 421635 h 73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8980" h="731126">
                    <a:moveTo>
                      <a:pt x="0" y="0"/>
                    </a:moveTo>
                    <a:lnTo>
                      <a:pt x="618980" y="0"/>
                    </a:lnTo>
                    <a:lnTo>
                      <a:pt x="618979" y="421636"/>
                    </a:lnTo>
                    <a:cubicBezTo>
                      <a:pt x="618979" y="592563"/>
                      <a:pt x="480416" y="731126"/>
                      <a:pt x="309489" y="731126"/>
                    </a:cubicBezTo>
                    <a:lnTo>
                      <a:pt x="309490" y="731125"/>
                    </a:lnTo>
                    <a:cubicBezTo>
                      <a:pt x="138563" y="731125"/>
                      <a:pt x="0" y="592562"/>
                      <a:pt x="0" y="421635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Bullet1"/>
              <p:cNvSpPr txBox="1"/>
              <p:nvPr/>
            </p:nvSpPr>
            <p:spPr>
              <a:xfrm flipH="1">
                <a:off x="5612796" y="1800494"/>
                <a:ext cx="500176" cy="323165"/>
              </a:xfrm>
              <a:prstGeom prst="rect">
                <a:avLst/>
              </a:prstGeom>
              <a:noFill/>
            </p:spPr>
            <p:txBody>
              <a:bodyPr wrap="square" lIns="0" rIns="0" bIns="0" rtlCol="0">
                <a:spAutoFit/>
              </a:bodyPr>
              <a:lstStyle>
                <a:defPPr>
                  <a:defRPr lang="zh-CN"/>
                </a:defPPr>
                <a:lvl1pPr marR="0" lvl="0" indent="0" algn="just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400" b="0" i="0" u="none" strike="noStrike" cap="none" spc="30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思源黑体 CN Bold"/>
                    <a:ea typeface="思源黑体 CN Bold"/>
                  </a:defRPr>
                </a:lvl1pPr>
              </a:lstStyle>
              <a:p>
                <a:pPr algn="ctr"/>
                <a:r>
                  <a:rPr lang="en-US" altLang="zh-CN" sz="1800" spc="0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01</a:t>
                </a:r>
                <a:endParaRPr lang="en-US" altLang="zh-CN" sz="1800" spc="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5669453" y="1719839"/>
                <a:ext cx="386862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组合 35"/>
          <p:cNvGrpSpPr/>
          <p:nvPr/>
        </p:nvGrpSpPr>
        <p:grpSpPr>
          <a:xfrm>
            <a:off x="5443653" y="3744704"/>
            <a:ext cx="5721928" cy="2178114"/>
            <a:chOff x="5306290" y="1548850"/>
            <a:chExt cx="5721928" cy="1251843"/>
          </a:xfrm>
        </p:grpSpPr>
        <p:grpSp>
          <p:nvGrpSpPr>
            <p:cNvPr id="37" name="组合 36"/>
            <p:cNvGrpSpPr/>
            <p:nvPr/>
          </p:nvGrpSpPr>
          <p:grpSpPr>
            <a:xfrm>
              <a:off x="5306290" y="1548850"/>
              <a:ext cx="5721928" cy="1251843"/>
              <a:chOff x="5306290" y="1548850"/>
              <a:chExt cx="5721928" cy="1251843"/>
            </a:xfrm>
          </p:grpSpPr>
          <p:sp>
            <p:nvSpPr>
              <p:cNvPr id="43" name="任意多边形 42"/>
              <p:cNvSpPr/>
              <p:nvPr/>
            </p:nvSpPr>
            <p:spPr>
              <a:xfrm>
                <a:off x="5306290" y="1548850"/>
                <a:ext cx="5721928" cy="1251843"/>
              </a:xfrm>
              <a:custGeom>
                <a:avLst/>
                <a:gdLst>
                  <a:gd name="connsiteX0" fmla="*/ 132995 w 5721928"/>
                  <a:gd name="connsiteY0" fmla="*/ 0 h 1251843"/>
                  <a:gd name="connsiteX1" fmla="*/ 5588933 w 5721928"/>
                  <a:gd name="connsiteY1" fmla="*/ 0 h 1251843"/>
                  <a:gd name="connsiteX2" fmla="*/ 5721928 w 5721928"/>
                  <a:gd name="connsiteY2" fmla="*/ 132995 h 1251843"/>
                  <a:gd name="connsiteX3" fmla="*/ 5721928 w 5721928"/>
                  <a:gd name="connsiteY3" fmla="*/ 1251843 h 1251843"/>
                  <a:gd name="connsiteX4" fmla="*/ 0 w 5721928"/>
                  <a:gd name="connsiteY4" fmla="*/ 1251843 h 1251843"/>
                  <a:gd name="connsiteX5" fmla="*/ 0 w 5721928"/>
                  <a:gd name="connsiteY5" fmla="*/ 132995 h 1251843"/>
                  <a:gd name="connsiteX6" fmla="*/ 132995 w 5721928"/>
                  <a:gd name="connsiteY6" fmla="*/ 0 h 1251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21928" h="1251843">
                    <a:moveTo>
                      <a:pt x="132995" y="0"/>
                    </a:moveTo>
                    <a:lnTo>
                      <a:pt x="5588933" y="0"/>
                    </a:lnTo>
                    <a:cubicBezTo>
                      <a:pt x="5662384" y="0"/>
                      <a:pt x="5721928" y="59544"/>
                      <a:pt x="5721928" y="132995"/>
                    </a:cubicBezTo>
                    <a:lnTo>
                      <a:pt x="5721928" y="1251843"/>
                    </a:lnTo>
                    <a:lnTo>
                      <a:pt x="0" y="1251843"/>
                    </a:lnTo>
                    <a:lnTo>
                      <a:pt x="0" y="132995"/>
                    </a:lnTo>
                    <a:cubicBezTo>
                      <a:pt x="0" y="59544"/>
                      <a:pt x="59544" y="0"/>
                      <a:pt x="13299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>
                <a:outerShdw blurRad="1905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5306290" y="2719448"/>
                <a:ext cx="5721927" cy="812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Text2"/>
            <p:cNvSpPr txBox="1"/>
            <p:nvPr/>
          </p:nvSpPr>
          <p:spPr>
            <a:xfrm>
              <a:off x="6409156" y="1780143"/>
              <a:ext cx="4337733" cy="308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45720" rIns="0" bIns="45720" anchor="t" anchorCtr="0">
              <a:spAutoFit/>
            </a:bodyPr>
            <a:lstStyle/>
            <a:p>
              <a:pPr>
                <a:lnSpc>
                  <a:spcPct val="130000"/>
                </a:lnSpc>
                <a:buSzPct val="25000"/>
                <a:defRPr/>
              </a:pP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5556670" y="1551782"/>
              <a:ext cx="569396" cy="731126"/>
              <a:chOff x="5578186" y="1551782"/>
              <a:chExt cx="569396" cy="731126"/>
            </a:xfrm>
            <a:effectLst>
              <a:outerShdw blurRad="190500" dist="63500" dir="2700000" algn="tl" rotWithShape="0">
                <a:schemeClr val="accent1">
                  <a:alpha val="15000"/>
                </a:schemeClr>
              </a:outerShdw>
            </a:effectLst>
          </p:grpSpPr>
          <p:sp>
            <p:nvSpPr>
              <p:cNvPr id="40" name="任意多边形 39"/>
              <p:cNvSpPr/>
              <p:nvPr/>
            </p:nvSpPr>
            <p:spPr>
              <a:xfrm>
                <a:off x="5578186" y="1551782"/>
                <a:ext cx="569396" cy="731126"/>
              </a:xfrm>
              <a:custGeom>
                <a:avLst/>
                <a:gdLst>
                  <a:gd name="connsiteX0" fmla="*/ 0 w 618980"/>
                  <a:gd name="connsiteY0" fmla="*/ 0 h 731126"/>
                  <a:gd name="connsiteX1" fmla="*/ 618980 w 618980"/>
                  <a:gd name="connsiteY1" fmla="*/ 0 h 731126"/>
                  <a:gd name="connsiteX2" fmla="*/ 618979 w 618980"/>
                  <a:gd name="connsiteY2" fmla="*/ 421636 h 731126"/>
                  <a:gd name="connsiteX3" fmla="*/ 309489 w 618980"/>
                  <a:gd name="connsiteY3" fmla="*/ 731126 h 731126"/>
                  <a:gd name="connsiteX4" fmla="*/ 309490 w 618980"/>
                  <a:gd name="connsiteY4" fmla="*/ 731125 h 731126"/>
                  <a:gd name="connsiteX5" fmla="*/ 0 w 618980"/>
                  <a:gd name="connsiteY5" fmla="*/ 421635 h 73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8980" h="731126">
                    <a:moveTo>
                      <a:pt x="0" y="0"/>
                    </a:moveTo>
                    <a:lnTo>
                      <a:pt x="618980" y="0"/>
                    </a:lnTo>
                    <a:lnTo>
                      <a:pt x="618979" y="421636"/>
                    </a:lnTo>
                    <a:cubicBezTo>
                      <a:pt x="618979" y="592563"/>
                      <a:pt x="480416" y="731126"/>
                      <a:pt x="309489" y="731126"/>
                    </a:cubicBezTo>
                    <a:lnTo>
                      <a:pt x="309490" y="731125"/>
                    </a:lnTo>
                    <a:cubicBezTo>
                      <a:pt x="138563" y="731125"/>
                      <a:pt x="0" y="592562"/>
                      <a:pt x="0" y="42163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Bullet1"/>
              <p:cNvSpPr txBox="1"/>
              <p:nvPr/>
            </p:nvSpPr>
            <p:spPr>
              <a:xfrm flipH="1">
                <a:off x="5612796" y="1800494"/>
                <a:ext cx="500176" cy="323165"/>
              </a:xfrm>
              <a:prstGeom prst="rect">
                <a:avLst/>
              </a:prstGeom>
              <a:noFill/>
            </p:spPr>
            <p:txBody>
              <a:bodyPr wrap="square" lIns="0" rIns="0" bIns="0" rtlCol="0">
                <a:spAutoFit/>
              </a:bodyPr>
              <a:lstStyle>
                <a:defPPr>
                  <a:defRPr lang="zh-CN"/>
                </a:defPPr>
                <a:lvl1pPr marR="0" lvl="0" indent="0" algn="just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400" b="0" i="0" u="none" strike="noStrike" cap="none" spc="30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思源黑体 CN Bold"/>
                    <a:ea typeface="思源黑体 CN Bold"/>
                  </a:defRPr>
                </a:lvl1pPr>
              </a:lstStyle>
              <a:p>
                <a:pPr algn="ctr"/>
                <a:r>
                  <a:rPr lang="en-US" altLang="zh-CN" sz="1800" spc="0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02</a:t>
                </a:r>
                <a:endParaRPr lang="en-US" altLang="zh-CN" sz="1800" spc="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>
                <a:off x="5669453" y="1719839"/>
                <a:ext cx="386862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文本框 33"/>
          <p:cNvSpPr txBox="1"/>
          <p:nvPr/>
        </p:nvSpPr>
        <p:spPr>
          <a:xfrm>
            <a:off x="6434560" y="3809442"/>
            <a:ext cx="473102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查询内容：</a:t>
            </a:r>
            <a:r>
              <a:rPr lang="zh-CN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ea typeface="思源黑体" panose="020B0500000000000000" pitchFamily="34" charset="-122"/>
              </a:rPr>
              <a:t>查询其名下的所有不动产登记信息，包括不动产的自然状况、权利状况、限制处分信息等全部资料。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ea typeface="思源黑体" panose="020B0500000000000000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DIAGRAM_VIRTUALLY_FRAME" val="{&quot;height&quot;:295.97409448818894,&quot;left&quot;:486.0001574803149,&quot;top&quot;:196.99716535433066,&quot;width&quot;:405.1248818897637}"/>
</p:tagLst>
</file>

<file path=ppt/tags/tag4.xml><?xml version="1.0" encoding="utf-8"?>
<p:tagLst xmlns:p="http://schemas.openxmlformats.org/presentationml/2006/main">
  <p:tag name="KSO_WM_DIAGRAM_VIRTUALLY_FRAME" val="{&quot;height&quot;:295.97409448818894,&quot;left&quot;:486.0001574803149,&quot;top&quot;:196.99716535433066,&quot;width&quot;:405.1248818897637}"/>
</p:tagLst>
</file>

<file path=ppt/tags/tag5.xml><?xml version="1.0" encoding="utf-8"?>
<p:tagLst xmlns:p="http://schemas.openxmlformats.org/presentationml/2006/main">
  <p:tag name="KSO_WM_DIAGRAM_VIRTUALLY_FRAME" val="{&quot;height&quot;:295.97409448818894,&quot;left&quot;:486.0001574803149,&quot;top&quot;:196.99716535433066,&quot;width&quot;:405.1248818897637}"/>
</p:tagLst>
</file>

<file path=ppt/tags/tag6.xml><?xml version="1.0" encoding="utf-8"?>
<p:tagLst xmlns:p="http://schemas.openxmlformats.org/presentationml/2006/main">
  <p:tag name="KSO_WM_DIAGRAM_VIRTUALLY_FRAME" val="{&quot;height&quot;:295.97409448818894,&quot;left&quot;:486.0001574803149,&quot;top&quot;:196.99716535433066,&quot;width&quot;:405.1248818897637}"/>
</p:tagLst>
</file>

<file path=ppt/theme/theme1.xml><?xml version="1.0" encoding="utf-8"?>
<a:theme xmlns:a="http://schemas.openxmlformats.org/drawingml/2006/main" name="Office 主题​​">
  <a:themeElements>
    <a:clrScheme name="自定义 49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922525"/>
      </a:accent1>
      <a:accent2>
        <a:srgbClr val="DE3724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2676</Words>
  <Application>WPS 演示</Application>
  <PresentationFormat>宽屏</PresentationFormat>
  <Paragraphs>315</Paragraphs>
  <Slides>23</Slides>
  <Notes>21</Notes>
  <HiddenSlides>0</HiddenSlides>
  <MMClips>1</MMClips>
  <ScaleCrop>false</ScaleCrop>
  <HeadingPairs>
    <vt:vector size="6" baseType="variant">
      <vt:variant>
        <vt:lpstr>已用的字体</vt:lpstr>
      </vt:variant>
      <vt:variant>
        <vt:i4>41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65" baseType="lpstr">
      <vt:lpstr>Arial</vt:lpstr>
      <vt:lpstr>宋体</vt:lpstr>
      <vt:lpstr>Wingdings</vt:lpstr>
      <vt:lpstr>思源宋体 CN Heavy</vt:lpstr>
      <vt:lpstr>方正粗黑宋简体</vt:lpstr>
      <vt:lpstr>Aa楷体</vt:lpstr>
      <vt:lpstr>阿里巴巴普惠体</vt:lpstr>
      <vt:lpstr>仿宋</vt:lpstr>
      <vt:lpstr>思源黑体</vt:lpstr>
      <vt:lpstr>楷体</vt:lpstr>
      <vt:lpstr>思源黑体</vt:lpstr>
      <vt:lpstr>黑体</vt:lpstr>
      <vt:lpstr>思源黑体 CN Medium</vt:lpstr>
      <vt:lpstr>思源黑体 CN Normal</vt:lpstr>
      <vt:lpstr>Calibri</vt:lpstr>
      <vt:lpstr>Times New Roman</vt:lpstr>
      <vt:lpstr>U.S. 101</vt:lpstr>
      <vt:lpstr>Segoe Print</vt:lpstr>
      <vt:lpstr>Roboto</vt:lpstr>
      <vt:lpstr>Open Sans Light</vt:lpstr>
      <vt:lpstr>微软雅黑</vt:lpstr>
      <vt:lpstr>仿宋_GB2312</vt:lpstr>
      <vt:lpstr>Roboto</vt:lpstr>
      <vt:lpstr>思源黑体 CN Regular</vt:lpstr>
      <vt:lpstr>思源黑体 CN Bold</vt:lpstr>
      <vt:lpstr>等线</vt:lpstr>
      <vt:lpstr>Arial Unicode MS</vt:lpstr>
      <vt:lpstr>Lato</vt:lpstr>
      <vt:lpstr>华文行楷</vt:lpstr>
      <vt:lpstr>OPPOSans R</vt:lpstr>
      <vt:lpstr>华文楷体</vt:lpstr>
      <vt:lpstr>等线 Light</vt:lpstr>
      <vt:lpstr>锦绣宋体</vt:lpstr>
      <vt:lpstr>方正楷体_GBK</vt:lpstr>
      <vt:lpstr>阿里巴巴和七个小矮人</vt:lpstr>
      <vt:lpstr>方正大黑体_GBK</vt:lpstr>
      <vt:lpstr>方正宝黑体 简 Medium</vt:lpstr>
      <vt:lpstr>Gabriola</vt:lpstr>
      <vt:lpstr>Saturday Sans Regular</vt:lpstr>
      <vt:lpstr>Tahoma</vt:lpstr>
      <vt:lpstr>Retro Cute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工作总结汇报</dc:title>
  <dc:creator>office</dc:creator>
  <cp:lastModifiedBy>知秋</cp:lastModifiedBy>
  <cp:revision>171</cp:revision>
  <dcterms:created xsi:type="dcterms:W3CDTF">2024-11-05T06:46:00Z</dcterms:created>
  <dcterms:modified xsi:type="dcterms:W3CDTF">2025-11-24T05:39:30Z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050F45F224F94EA6AE406DF1DF9C82BD_13</vt:lpwstr>
  </property>
  <property fmtid="{D5CDD505-2E9C-101B-9397-08002B2CF9AE}" pid="3" name="KSOProductBuildVer">
    <vt:lpwstr>2052-12.1.0.23542</vt:lpwstr>
  </property>
</Properties>
</file>