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0"/>
  </p:notesMasterIdLst>
  <p:sldIdLst>
    <p:sldId id="263" r:id="rId3"/>
    <p:sldId id="264" r:id="rId4"/>
    <p:sldId id="297" r:id="rId5"/>
    <p:sldId id="438" r:id="rId6"/>
    <p:sldId id="439" r:id="rId7"/>
    <p:sldId id="440" r:id="rId8"/>
    <p:sldId id="442" r:id="rId9"/>
    <p:sldId id="443" r:id="rId10"/>
    <p:sldId id="441" r:id="rId11"/>
    <p:sldId id="430" r:id="rId12"/>
    <p:sldId id="431" r:id="rId13"/>
    <p:sldId id="432" r:id="rId14"/>
    <p:sldId id="433" r:id="rId15"/>
    <p:sldId id="434" r:id="rId16"/>
    <p:sldId id="435" r:id="rId17"/>
    <p:sldId id="436" r:id="rId18"/>
    <p:sldId id="444" r:id="rId19"/>
    <p:sldId id="445" r:id="rId20"/>
    <p:sldId id="446" r:id="rId21"/>
    <p:sldId id="437" r:id="rId22"/>
    <p:sldId id="447" r:id="rId23"/>
    <p:sldId id="448" r:id="rId24"/>
    <p:sldId id="449" r:id="rId25"/>
    <p:sldId id="450" r:id="rId26"/>
    <p:sldId id="466" r:id="rId27"/>
    <p:sldId id="465" r:id="rId28"/>
    <p:sldId id="576" r:id="rId29"/>
    <p:sldId id="458" r:id="rId30"/>
    <p:sldId id="459" r:id="rId31"/>
    <p:sldId id="460" r:id="rId32"/>
    <p:sldId id="462" r:id="rId33"/>
    <p:sldId id="463" r:id="rId34"/>
    <p:sldId id="464" r:id="rId35"/>
    <p:sldId id="469" r:id="rId36"/>
    <p:sldId id="471" r:id="rId37"/>
    <p:sldId id="483" r:id="rId38"/>
    <p:sldId id="472" r:id="rId39"/>
    <p:sldId id="473" r:id="rId40"/>
    <p:sldId id="477" r:id="rId41"/>
    <p:sldId id="478" r:id="rId42"/>
    <p:sldId id="479" r:id="rId43"/>
    <p:sldId id="480" r:id="rId44"/>
    <p:sldId id="484" r:id="rId45"/>
    <p:sldId id="485" r:id="rId46"/>
    <p:sldId id="486" r:id="rId47"/>
    <p:sldId id="487" r:id="rId48"/>
    <p:sldId id="524" r:id="rId49"/>
    <p:sldId id="491" r:id="rId50"/>
    <p:sldId id="492" r:id="rId51"/>
    <p:sldId id="496" r:id="rId52"/>
    <p:sldId id="497" r:id="rId53"/>
    <p:sldId id="500" r:id="rId54"/>
    <p:sldId id="530" r:id="rId55"/>
    <p:sldId id="538" r:id="rId56"/>
    <p:sldId id="549" r:id="rId57"/>
    <p:sldId id="548" r:id="rId58"/>
    <p:sldId id="550" r:id="rId59"/>
    <p:sldId id="551" r:id="rId60"/>
    <p:sldId id="568" r:id="rId61"/>
    <p:sldId id="552" r:id="rId62"/>
    <p:sldId id="554" r:id="rId63"/>
    <p:sldId id="557" r:id="rId64"/>
    <p:sldId id="577" r:id="rId65"/>
    <p:sldId id="578" r:id="rId66"/>
    <p:sldId id="579" r:id="rId67"/>
    <p:sldId id="559" r:id="rId68"/>
    <p:sldId id="603" r:id="rId69"/>
    <p:sldId id="604" r:id="rId70"/>
    <p:sldId id="605" r:id="rId71"/>
    <p:sldId id="582" r:id="rId72"/>
    <p:sldId id="606" r:id="rId73"/>
    <p:sldId id="607" r:id="rId74"/>
    <p:sldId id="583" r:id="rId75"/>
    <p:sldId id="625" r:id="rId76"/>
    <p:sldId id="613" r:id="rId77"/>
    <p:sldId id="614" r:id="rId78"/>
    <p:sldId id="615" r:id="rId79"/>
    <p:sldId id="584" r:id="rId80"/>
    <p:sldId id="585" r:id="rId81"/>
    <p:sldId id="633" r:id="rId82"/>
    <p:sldId id="626" r:id="rId83"/>
    <p:sldId id="627" r:id="rId84"/>
    <p:sldId id="628" r:id="rId85"/>
    <p:sldId id="629" r:id="rId86"/>
    <p:sldId id="630" r:id="rId87"/>
    <p:sldId id="632" r:id="rId88"/>
    <p:sldId id="631" r:id="rId89"/>
    <p:sldId id="587" r:id="rId90"/>
    <p:sldId id="634" r:id="rId91"/>
    <p:sldId id="588" r:id="rId92"/>
    <p:sldId id="589" r:id="rId93"/>
    <p:sldId id="635" r:id="rId94"/>
    <p:sldId id="636" r:id="rId95"/>
    <p:sldId id="590" r:id="rId96"/>
    <p:sldId id="591" r:id="rId97"/>
    <p:sldId id="593" r:id="rId98"/>
    <p:sldId id="594" r:id="rId99"/>
    <p:sldId id="595" r:id="rId100"/>
    <p:sldId id="596" r:id="rId101"/>
    <p:sldId id="597" r:id="rId102"/>
    <p:sldId id="637" r:id="rId103"/>
    <p:sldId id="638" r:id="rId104"/>
    <p:sldId id="639" r:id="rId105"/>
    <p:sldId id="640" r:id="rId106"/>
    <p:sldId id="641" r:id="rId107"/>
    <p:sldId id="642" r:id="rId108"/>
    <p:sldId id="598" r:id="rId109"/>
    <p:sldId id="645" r:id="rId110"/>
    <p:sldId id="658" r:id="rId111"/>
    <p:sldId id="664" r:id="rId112"/>
    <p:sldId id="665" r:id="rId113"/>
    <p:sldId id="666" r:id="rId114"/>
    <p:sldId id="667" r:id="rId115"/>
    <p:sldId id="668" r:id="rId116"/>
    <p:sldId id="669" r:id="rId117"/>
    <p:sldId id="659" r:id="rId118"/>
    <p:sldId id="661" r:id="rId119"/>
    <p:sldId id="662" r:id="rId120"/>
    <p:sldId id="663" r:id="rId121"/>
    <p:sldId id="646" r:id="rId122"/>
    <p:sldId id="701" r:id="rId123"/>
    <p:sldId id="702" r:id="rId124"/>
    <p:sldId id="703" r:id="rId125"/>
    <p:sldId id="648" r:id="rId126"/>
    <p:sldId id="689" r:id="rId127"/>
    <p:sldId id="690" r:id="rId128"/>
    <p:sldId id="704" r:id="rId129"/>
    <p:sldId id="705" r:id="rId130"/>
    <p:sldId id="706" r:id="rId131"/>
    <p:sldId id="707" r:id="rId132"/>
    <p:sldId id="691" r:id="rId133"/>
    <p:sldId id="692" r:id="rId134"/>
    <p:sldId id="694" r:id="rId135"/>
    <p:sldId id="695" r:id="rId136"/>
    <p:sldId id="696" r:id="rId137"/>
    <p:sldId id="697" r:id="rId138"/>
    <p:sldId id="716" r:id="rId139"/>
    <p:sldId id="717" r:id="rId140"/>
    <p:sldId id="718" r:id="rId141"/>
    <p:sldId id="719" r:id="rId142"/>
    <p:sldId id="774" r:id="rId143"/>
    <p:sldId id="775" r:id="rId144"/>
    <p:sldId id="776" r:id="rId145"/>
    <p:sldId id="720" r:id="rId146"/>
    <p:sldId id="722" r:id="rId147"/>
    <p:sldId id="723" r:id="rId148"/>
    <p:sldId id="724" r:id="rId149"/>
    <p:sldId id="726" r:id="rId150"/>
    <p:sldId id="727" r:id="rId151"/>
    <p:sldId id="728" r:id="rId152"/>
    <p:sldId id="823" r:id="rId153"/>
    <p:sldId id="792" r:id="rId154"/>
    <p:sldId id="793" r:id="rId155"/>
    <p:sldId id="729" r:id="rId156"/>
    <p:sldId id="794" r:id="rId157"/>
    <p:sldId id="731" r:id="rId158"/>
    <p:sldId id="795" r:id="rId159"/>
    <p:sldId id="796" r:id="rId160"/>
    <p:sldId id="797" r:id="rId161"/>
    <p:sldId id="798" r:id="rId162"/>
    <p:sldId id="799" r:id="rId163"/>
    <p:sldId id="800" r:id="rId164"/>
    <p:sldId id="801" r:id="rId165"/>
    <p:sldId id="802" r:id="rId166"/>
    <p:sldId id="803" r:id="rId167"/>
    <p:sldId id="734" r:id="rId168"/>
    <p:sldId id="735" r:id="rId169"/>
    <p:sldId id="805" r:id="rId170"/>
    <p:sldId id="806" r:id="rId171"/>
    <p:sldId id="807" r:id="rId172"/>
    <p:sldId id="808" r:id="rId173"/>
    <p:sldId id="809" r:id="rId174"/>
    <p:sldId id="810" r:id="rId175"/>
    <p:sldId id="824" r:id="rId176"/>
    <p:sldId id="811" r:id="rId177"/>
    <p:sldId id="812" r:id="rId178"/>
    <p:sldId id="736" r:id="rId179"/>
    <p:sldId id="737" r:id="rId180"/>
    <p:sldId id="813" r:id="rId181"/>
    <p:sldId id="814" r:id="rId182"/>
    <p:sldId id="815" r:id="rId183"/>
    <p:sldId id="816" r:id="rId184"/>
    <p:sldId id="817" r:id="rId185"/>
    <p:sldId id="738" r:id="rId186"/>
    <p:sldId id="739" r:id="rId187"/>
    <p:sldId id="819" r:id="rId188"/>
    <p:sldId id="820" r:id="rId189"/>
    <p:sldId id="821" r:id="rId191"/>
    <p:sldId id="822" r:id="rId192"/>
    <p:sldId id="740" r:id="rId193"/>
    <p:sldId id="741" r:id="rId194"/>
    <p:sldId id="777" r:id="rId195"/>
    <p:sldId id="778" r:id="rId196"/>
    <p:sldId id="779" r:id="rId197"/>
    <p:sldId id="780" r:id="rId198"/>
    <p:sldId id="781" r:id="rId199"/>
    <p:sldId id="782" r:id="rId200"/>
    <p:sldId id="783" r:id="rId201"/>
    <p:sldId id="784" r:id="rId202"/>
    <p:sldId id="785" r:id="rId203"/>
    <p:sldId id="825" r:id="rId204"/>
    <p:sldId id="742" r:id="rId205"/>
    <p:sldId id="743" r:id="rId206"/>
    <p:sldId id="599" r:id="rId207"/>
  </p:sldIdLst>
  <p:sldSz cx="12192000" cy="6858000"/>
  <p:notesSz cx="6858000" cy="9144000"/>
  <p:custDataLst>
    <p:tags r:id="rId21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0BAC4"/>
    <a:srgbClr val="FFFFFF"/>
    <a:srgbClr val="A5C5B8"/>
    <a:srgbClr val="A4C3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85" autoAdjust="0"/>
    <p:restoredTop sz="94660"/>
  </p:normalViewPr>
  <p:slideViewPr>
    <p:cSldViewPr snapToGrid="0">
      <p:cViewPr varScale="1">
        <p:scale>
          <a:sx n="101" d="100"/>
          <a:sy n="101" d="100"/>
        </p:scale>
        <p:origin x="606"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7.xml"/><Relationship Id="rId98" Type="http://schemas.openxmlformats.org/officeDocument/2006/relationships/slide" Target="slides/slide96.xml"/><Relationship Id="rId97" Type="http://schemas.openxmlformats.org/officeDocument/2006/relationships/slide" Target="slides/slide95.xml"/><Relationship Id="rId96" Type="http://schemas.openxmlformats.org/officeDocument/2006/relationships/slide" Target="slides/slide94.xml"/><Relationship Id="rId95" Type="http://schemas.openxmlformats.org/officeDocument/2006/relationships/slide" Target="slides/slide93.xml"/><Relationship Id="rId94" Type="http://schemas.openxmlformats.org/officeDocument/2006/relationships/slide" Target="slides/slide92.xml"/><Relationship Id="rId93" Type="http://schemas.openxmlformats.org/officeDocument/2006/relationships/slide" Target="slides/slide91.xml"/><Relationship Id="rId92" Type="http://schemas.openxmlformats.org/officeDocument/2006/relationships/slide" Target="slides/slide90.xml"/><Relationship Id="rId91" Type="http://schemas.openxmlformats.org/officeDocument/2006/relationships/slide" Target="slides/slide89.xml"/><Relationship Id="rId90" Type="http://schemas.openxmlformats.org/officeDocument/2006/relationships/slide" Target="slides/slide88.xml"/><Relationship Id="rId9" Type="http://schemas.openxmlformats.org/officeDocument/2006/relationships/slide" Target="slides/slide7.xml"/><Relationship Id="rId89" Type="http://schemas.openxmlformats.org/officeDocument/2006/relationships/slide" Target="slides/slide87.xml"/><Relationship Id="rId88" Type="http://schemas.openxmlformats.org/officeDocument/2006/relationships/slide" Target="slides/slide86.xml"/><Relationship Id="rId87" Type="http://schemas.openxmlformats.org/officeDocument/2006/relationships/slide" Target="slides/slide85.xml"/><Relationship Id="rId86" Type="http://schemas.openxmlformats.org/officeDocument/2006/relationships/slide" Target="slides/slide84.xml"/><Relationship Id="rId85" Type="http://schemas.openxmlformats.org/officeDocument/2006/relationships/slide" Target="slides/slide83.xml"/><Relationship Id="rId84" Type="http://schemas.openxmlformats.org/officeDocument/2006/relationships/slide" Target="slides/slide82.xml"/><Relationship Id="rId83" Type="http://schemas.openxmlformats.org/officeDocument/2006/relationships/slide" Target="slides/slide81.xml"/><Relationship Id="rId82" Type="http://schemas.openxmlformats.org/officeDocument/2006/relationships/slide" Target="slides/slide80.xml"/><Relationship Id="rId81" Type="http://schemas.openxmlformats.org/officeDocument/2006/relationships/slide" Target="slides/slide79.xml"/><Relationship Id="rId80" Type="http://schemas.openxmlformats.org/officeDocument/2006/relationships/slide" Target="slides/slide78.xml"/><Relationship Id="rId8" Type="http://schemas.openxmlformats.org/officeDocument/2006/relationships/slide" Target="slides/slide6.xml"/><Relationship Id="rId79" Type="http://schemas.openxmlformats.org/officeDocument/2006/relationships/slide" Target="slides/slide77.xml"/><Relationship Id="rId78" Type="http://schemas.openxmlformats.org/officeDocument/2006/relationships/slide" Target="slides/slide76.xml"/><Relationship Id="rId77" Type="http://schemas.openxmlformats.org/officeDocument/2006/relationships/slide" Target="slides/slide75.xml"/><Relationship Id="rId76" Type="http://schemas.openxmlformats.org/officeDocument/2006/relationships/slide" Target="slides/slide74.xml"/><Relationship Id="rId75" Type="http://schemas.openxmlformats.org/officeDocument/2006/relationships/slide" Target="slides/slide73.xml"/><Relationship Id="rId74" Type="http://schemas.openxmlformats.org/officeDocument/2006/relationships/slide" Target="slides/slide72.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1" Type="http://schemas.openxmlformats.org/officeDocument/2006/relationships/tags" Target="tags/tag4.xml"/><Relationship Id="rId210" Type="http://schemas.openxmlformats.org/officeDocument/2006/relationships/tableStyles" Target="tableStyles.xml"/><Relationship Id="rId21" Type="http://schemas.openxmlformats.org/officeDocument/2006/relationships/slide" Target="slides/slide19.xml"/><Relationship Id="rId209" Type="http://schemas.openxmlformats.org/officeDocument/2006/relationships/viewProps" Target="viewProps.xml"/><Relationship Id="rId208" Type="http://schemas.openxmlformats.org/officeDocument/2006/relationships/presProps" Target="presProps.xml"/><Relationship Id="rId207" Type="http://schemas.openxmlformats.org/officeDocument/2006/relationships/slide" Target="slides/slide204.xml"/><Relationship Id="rId206" Type="http://schemas.openxmlformats.org/officeDocument/2006/relationships/slide" Target="slides/slide203.xml"/><Relationship Id="rId205" Type="http://schemas.openxmlformats.org/officeDocument/2006/relationships/slide" Target="slides/slide202.xml"/><Relationship Id="rId204" Type="http://schemas.openxmlformats.org/officeDocument/2006/relationships/slide" Target="slides/slide201.xml"/><Relationship Id="rId203" Type="http://schemas.openxmlformats.org/officeDocument/2006/relationships/slide" Target="slides/slide200.xml"/><Relationship Id="rId202" Type="http://schemas.openxmlformats.org/officeDocument/2006/relationships/slide" Target="slides/slide199.xml"/><Relationship Id="rId201" Type="http://schemas.openxmlformats.org/officeDocument/2006/relationships/slide" Target="slides/slide198.xml"/><Relationship Id="rId200" Type="http://schemas.openxmlformats.org/officeDocument/2006/relationships/slide" Target="slides/slide197.xml"/><Relationship Id="rId20" Type="http://schemas.openxmlformats.org/officeDocument/2006/relationships/slide" Target="slides/slide18.xml"/><Relationship Id="rId2" Type="http://schemas.openxmlformats.org/officeDocument/2006/relationships/theme" Target="theme/theme1.xml"/><Relationship Id="rId199" Type="http://schemas.openxmlformats.org/officeDocument/2006/relationships/slide" Target="slides/slide196.xml"/><Relationship Id="rId198" Type="http://schemas.openxmlformats.org/officeDocument/2006/relationships/slide" Target="slides/slide195.xml"/><Relationship Id="rId197" Type="http://schemas.openxmlformats.org/officeDocument/2006/relationships/slide" Target="slides/slide194.xml"/><Relationship Id="rId196" Type="http://schemas.openxmlformats.org/officeDocument/2006/relationships/slide" Target="slides/slide193.xml"/><Relationship Id="rId195" Type="http://schemas.openxmlformats.org/officeDocument/2006/relationships/slide" Target="slides/slide192.xml"/><Relationship Id="rId194" Type="http://schemas.openxmlformats.org/officeDocument/2006/relationships/slide" Target="slides/slide191.xml"/><Relationship Id="rId193" Type="http://schemas.openxmlformats.org/officeDocument/2006/relationships/slide" Target="slides/slide190.xml"/><Relationship Id="rId192" Type="http://schemas.openxmlformats.org/officeDocument/2006/relationships/slide" Target="slides/slide189.xml"/><Relationship Id="rId191" Type="http://schemas.openxmlformats.org/officeDocument/2006/relationships/slide" Target="slides/slide188.xml"/><Relationship Id="rId190" Type="http://schemas.openxmlformats.org/officeDocument/2006/relationships/notesMaster" Target="notesMasters/notesMaster1.xml"/><Relationship Id="rId19" Type="http://schemas.openxmlformats.org/officeDocument/2006/relationships/slide" Target="slides/slide17.xml"/><Relationship Id="rId189" Type="http://schemas.openxmlformats.org/officeDocument/2006/relationships/slide" Target="slides/slide187.xml"/><Relationship Id="rId188" Type="http://schemas.openxmlformats.org/officeDocument/2006/relationships/slide" Target="slides/slide186.xml"/><Relationship Id="rId187" Type="http://schemas.openxmlformats.org/officeDocument/2006/relationships/slide" Target="slides/slide185.xml"/><Relationship Id="rId186" Type="http://schemas.openxmlformats.org/officeDocument/2006/relationships/slide" Target="slides/slide184.xml"/><Relationship Id="rId185" Type="http://schemas.openxmlformats.org/officeDocument/2006/relationships/slide" Target="slides/slide183.xml"/><Relationship Id="rId184" Type="http://schemas.openxmlformats.org/officeDocument/2006/relationships/slide" Target="slides/slide182.xml"/><Relationship Id="rId183" Type="http://schemas.openxmlformats.org/officeDocument/2006/relationships/slide" Target="slides/slide181.xml"/><Relationship Id="rId182" Type="http://schemas.openxmlformats.org/officeDocument/2006/relationships/slide" Target="slides/slide180.xml"/><Relationship Id="rId181" Type="http://schemas.openxmlformats.org/officeDocument/2006/relationships/slide" Target="slides/slide179.xml"/><Relationship Id="rId180" Type="http://schemas.openxmlformats.org/officeDocument/2006/relationships/slide" Target="slides/slide178.xml"/><Relationship Id="rId18" Type="http://schemas.openxmlformats.org/officeDocument/2006/relationships/slide" Target="slides/slide16.xml"/><Relationship Id="rId179" Type="http://schemas.openxmlformats.org/officeDocument/2006/relationships/slide" Target="slides/slide177.xml"/><Relationship Id="rId178" Type="http://schemas.openxmlformats.org/officeDocument/2006/relationships/slide" Target="slides/slide176.xml"/><Relationship Id="rId177" Type="http://schemas.openxmlformats.org/officeDocument/2006/relationships/slide" Target="slides/slide175.xml"/><Relationship Id="rId176" Type="http://schemas.openxmlformats.org/officeDocument/2006/relationships/slide" Target="slides/slide174.xml"/><Relationship Id="rId175" Type="http://schemas.openxmlformats.org/officeDocument/2006/relationships/slide" Target="slides/slide173.xml"/><Relationship Id="rId174" Type="http://schemas.openxmlformats.org/officeDocument/2006/relationships/slide" Target="slides/slide172.xml"/><Relationship Id="rId173" Type="http://schemas.openxmlformats.org/officeDocument/2006/relationships/slide" Target="slides/slide171.xml"/><Relationship Id="rId172" Type="http://schemas.openxmlformats.org/officeDocument/2006/relationships/slide" Target="slides/slide170.xml"/><Relationship Id="rId171" Type="http://schemas.openxmlformats.org/officeDocument/2006/relationships/slide" Target="slides/slide169.xml"/><Relationship Id="rId170" Type="http://schemas.openxmlformats.org/officeDocument/2006/relationships/slide" Target="slides/slide168.xml"/><Relationship Id="rId17" Type="http://schemas.openxmlformats.org/officeDocument/2006/relationships/slide" Target="slides/slide15.xml"/><Relationship Id="rId169" Type="http://schemas.openxmlformats.org/officeDocument/2006/relationships/slide" Target="slides/slide167.xml"/><Relationship Id="rId168" Type="http://schemas.openxmlformats.org/officeDocument/2006/relationships/slide" Target="slides/slide166.xml"/><Relationship Id="rId167" Type="http://schemas.openxmlformats.org/officeDocument/2006/relationships/slide" Target="slides/slide165.xml"/><Relationship Id="rId166" Type="http://schemas.openxmlformats.org/officeDocument/2006/relationships/slide" Target="slides/slide164.xml"/><Relationship Id="rId165" Type="http://schemas.openxmlformats.org/officeDocument/2006/relationships/slide" Target="slides/slide163.xml"/><Relationship Id="rId164" Type="http://schemas.openxmlformats.org/officeDocument/2006/relationships/slide" Target="slides/slide162.xml"/><Relationship Id="rId163" Type="http://schemas.openxmlformats.org/officeDocument/2006/relationships/slide" Target="slides/slide161.xml"/><Relationship Id="rId162" Type="http://schemas.openxmlformats.org/officeDocument/2006/relationships/slide" Target="slides/slide160.xml"/><Relationship Id="rId161" Type="http://schemas.openxmlformats.org/officeDocument/2006/relationships/slide" Target="slides/slide159.xml"/><Relationship Id="rId160" Type="http://schemas.openxmlformats.org/officeDocument/2006/relationships/slide" Target="slides/slide158.xml"/><Relationship Id="rId16" Type="http://schemas.openxmlformats.org/officeDocument/2006/relationships/slide" Target="slides/slide14.xml"/><Relationship Id="rId159" Type="http://schemas.openxmlformats.org/officeDocument/2006/relationships/slide" Target="slides/slide157.xml"/><Relationship Id="rId158" Type="http://schemas.openxmlformats.org/officeDocument/2006/relationships/slide" Target="slides/slide156.xml"/><Relationship Id="rId157" Type="http://schemas.openxmlformats.org/officeDocument/2006/relationships/slide" Target="slides/slide155.xml"/><Relationship Id="rId156" Type="http://schemas.openxmlformats.org/officeDocument/2006/relationships/slide" Target="slides/slide154.xml"/><Relationship Id="rId155" Type="http://schemas.openxmlformats.org/officeDocument/2006/relationships/slide" Target="slides/slide153.xml"/><Relationship Id="rId154" Type="http://schemas.openxmlformats.org/officeDocument/2006/relationships/slide" Target="slides/slide152.xml"/><Relationship Id="rId153" Type="http://schemas.openxmlformats.org/officeDocument/2006/relationships/slide" Target="slides/slide151.xml"/><Relationship Id="rId152" Type="http://schemas.openxmlformats.org/officeDocument/2006/relationships/slide" Target="slides/slide150.xml"/><Relationship Id="rId151" Type="http://schemas.openxmlformats.org/officeDocument/2006/relationships/slide" Target="slides/slide149.xml"/><Relationship Id="rId150" Type="http://schemas.openxmlformats.org/officeDocument/2006/relationships/slide" Target="slides/slide148.xml"/><Relationship Id="rId15" Type="http://schemas.openxmlformats.org/officeDocument/2006/relationships/slide" Target="slides/slide13.xml"/><Relationship Id="rId149" Type="http://schemas.openxmlformats.org/officeDocument/2006/relationships/slide" Target="slides/slide147.xml"/><Relationship Id="rId148" Type="http://schemas.openxmlformats.org/officeDocument/2006/relationships/slide" Target="slides/slide146.xml"/><Relationship Id="rId147" Type="http://schemas.openxmlformats.org/officeDocument/2006/relationships/slide" Target="slides/slide145.xml"/><Relationship Id="rId146" Type="http://schemas.openxmlformats.org/officeDocument/2006/relationships/slide" Target="slides/slide144.xml"/><Relationship Id="rId145" Type="http://schemas.openxmlformats.org/officeDocument/2006/relationships/slide" Target="slides/slide143.xml"/><Relationship Id="rId144" Type="http://schemas.openxmlformats.org/officeDocument/2006/relationships/slide" Target="slides/slide142.xml"/><Relationship Id="rId143" Type="http://schemas.openxmlformats.org/officeDocument/2006/relationships/slide" Target="slides/slide141.xml"/><Relationship Id="rId142" Type="http://schemas.openxmlformats.org/officeDocument/2006/relationships/slide" Target="slides/slide140.xml"/><Relationship Id="rId141" Type="http://schemas.openxmlformats.org/officeDocument/2006/relationships/slide" Target="slides/slide139.xml"/><Relationship Id="rId140" Type="http://schemas.openxmlformats.org/officeDocument/2006/relationships/slide" Target="slides/slide138.xml"/><Relationship Id="rId14" Type="http://schemas.openxmlformats.org/officeDocument/2006/relationships/slide" Target="slides/slide12.xml"/><Relationship Id="rId139" Type="http://schemas.openxmlformats.org/officeDocument/2006/relationships/slide" Target="slides/slide137.xml"/><Relationship Id="rId138" Type="http://schemas.openxmlformats.org/officeDocument/2006/relationships/slide" Target="slides/slide136.xml"/><Relationship Id="rId137" Type="http://schemas.openxmlformats.org/officeDocument/2006/relationships/slide" Target="slides/slide135.xml"/><Relationship Id="rId136" Type="http://schemas.openxmlformats.org/officeDocument/2006/relationships/slide" Target="slides/slide134.xml"/><Relationship Id="rId135" Type="http://schemas.openxmlformats.org/officeDocument/2006/relationships/slide" Target="slides/slide133.xml"/><Relationship Id="rId134" Type="http://schemas.openxmlformats.org/officeDocument/2006/relationships/slide" Target="slides/slide132.xml"/><Relationship Id="rId133" Type="http://schemas.openxmlformats.org/officeDocument/2006/relationships/slide" Target="slides/slide131.xml"/><Relationship Id="rId132" Type="http://schemas.openxmlformats.org/officeDocument/2006/relationships/slide" Target="slides/slide130.xml"/><Relationship Id="rId131" Type="http://schemas.openxmlformats.org/officeDocument/2006/relationships/slide" Target="slides/slide129.xml"/><Relationship Id="rId130" Type="http://schemas.openxmlformats.org/officeDocument/2006/relationships/slide" Target="slides/slide128.xml"/><Relationship Id="rId13" Type="http://schemas.openxmlformats.org/officeDocument/2006/relationships/slide" Target="slides/slide11.xml"/><Relationship Id="rId129" Type="http://schemas.openxmlformats.org/officeDocument/2006/relationships/slide" Target="slides/slide127.xml"/><Relationship Id="rId128" Type="http://schemas.openxmlformats.org/officeDocument/2006/relationships/slide" Target="slides/slide126.xml"/><Relationship Id="rId127" Type="http://schemas.openxmlformats.org/officeDocument/2006/relationships/slide" Target="slides/slide125.xml"/><Relationship Id="rId126" Type="http://schemas.openxmlformats.org/officeDocument/2006/relationships/slide" Target="slides/slide124.xml"/><Relationship Id="rId125" Type="http://schemas.openxmlformats.org/officeDocument/2006/relationships/slide" Target="slides/slide123.xml"/><Relationship Id="rId124" Type="http://schemas.openxmlformats.org/officeDocument/2006/relationships/slide" Target="slides/slide122.xml"/><Relationship Id="rId123" Type="http://schemas.openxmlformats.org/officeDocument/2006/relationships/slide" Target="slides/slide121.xml"/><Relationship Id="rId122" Type="http://schemas.openxmlformats.org/officeDocument/2006/relationships/slide" Target="slides/slide120.xml"/><Relationship Id="rId121" Type="http://schemas.openxmlformats.org/officeDocument/2006/relationships/slide" Target="slides/slide119.xml"/><Relationship Id="rId120" Type="http://schemas.openxmlformats.org/officeDocument/2006/relationships/slide" Target="slides/slide118.xml"/><Relationship Id="rId12" Type="http://schemas.openxmlformats.org/officeDocument/2006/relationships/slide" Target="slides/slide10.xml"/><Relationship Id="rId119" Type="http://schemas.openxmlformats.org/officeDocument/2006/relationships/slide" Target="slides/slide117.xml"/><Relationship Id="rId118" Type="http://schemas.openxmlformats.org/officeDocument/2006/relationships/slide" Target="slides/slide116.xml"/><Relationship Id="rId117" Type="http://schemas.openxmlformats.org/officeDocument/2006/relationships/slide" Target="slides/slide115.xml"/><Relationship Id="rId116" Type="http://schemas.openxmlformats.org/officeDocument/2006/relationships/slide" Target="slides/slide114.xml"/><Relationship Id="rId115" Type="http://schemas.openxmlformats.org/officeDocument/2006/relationships/slide" Target="slides/slide113.xml"/><Relationship Id="rId114" Type="http://schemas.openxmlformats.org/officeDocument/2006/relationships/slide" Target="slides/slide112.xml"/><Relationship Id="rId113" Type="http://schemas.openxmlformats.org/officeDocument/2006/relationships/slide" Target="slides/slide111.xml"/><Relationship Id="rId112" Type="http://schemas.openxmlformats.org/officeDocument/2006/relationships/slide" Target="slides/slide110.xml"/><Relationship Id="rId111" Type="http://schemas.openxmlformats.org/officeDocument/2006/relationships/slide" Target="slides/slide109.xml"/><Relationship Id="rId110" Type="http://schemas.openxmlformats.org/officeDocument/2006/relationships/slide" Target="slides/slide108.xml"/><Relationship Id="rId11" Type="http://schemas.openxmlformats.org/officeDocument/2006/relationships/slide" Target="slides/slide9.xml"/><Relationship Id="rId109" Type="http://schemas.openxmlformats.org/officeDocument/2006/relationships/slide" Target="slides/slide107.xml"/><Relationship Id="rId108" Type="http://schemas.openxmlformats.org/officeDocument/2006/relationships/slide" Target="slides/slide106.xml"/><Relationship Id="rId107" Type="http://schemas.openxmlformats.org/officeDocument/2006/relationships/slide" Target="slides/slide105.xml"/><Relationship Id="rId106" Type="http://schemas.openxmlformats.org/officeDocument/2006/relationships/slide" Target="slides/slide104.xml"/><Relationship Id="rId105" Type="http://schemas.openxmlformats.org/officeDocument/2006/relationships/slide" Target="slides/slide103.xml"/><Relationship Id="rId104" Type="http://schemas.openxmlformats.org/officeDocument/2006/relationships/slide" Target="slides/slide102.xml"/><Relationship Id="rId103" Type="http://schemas.openxmlformats.org/officeDocument/2006/relationships/slide" Target="slides/slide101.xml"/><Relationship Id="rId102" Type="http://schemas.openxmlformats.org/officeDocument/2006/relationships/slide" Target="slides/slide100.xml"/><Relationship Id="rId101" Type="http://schemas.openxmlformats.org/officeDocument/2006/relationships/slide" Target="slides/slide99.xml"/><Relationship Id="rId100" Type="http://schemas.openxmlformats.org/officeDocument/2006/relationships/slide" Target="slides/slide98.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2A3D24-6083-4546-8C6D-DEE86BAAAE49}" type="datetimeFigureOut">
              <a:rPr lang="zh-CN" altLang="en-US" smtClean="0"/>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ED8765-8EF3-408C-9341-152904E414E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ED8765-8EF3-408C-9341-152904E414E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18" name="图片 17"/>
          <p:cNvPicPr>
            <a:picLocks noChangeAspect="1"/>
          </p:cNvPicPr>
          <p:nvPr userDrawn="1"/>
        </p:nvPicPr>
        <p:blipFill rotWithShape="1">
          <a:blip r:embed="rId2">
            <a:extLst>
              <a:ext uri="{28A0092B-C50C-407E-A947-70E740481C1C}">
                <a14:useLocalDpi xmlns:a14="http://schemas.microsoft.com/office/drawing/2010/main" val="0"/>
              </a:ext>
            </a:extLst>
          </a:blip>
          <a:srcRect b="28251"/>
          <a:stretch>
            <a:fillRect/>
          </a:stretch>
        </p:blipFill>
        <p:spPr>
          <a:xfrm rot="16200000">
            <a:off x="2553652" y="-2553652"/>
            <a:ext cx="7084696" cy="12192000"/>
          </a:xfrm>
          <a:prstGeom prst="rect">
            <a:avLst/>
          </a:prstGeom>
        </p:spPr>
      </p:pic>
      <p:sp>
        <p:nvSpPr>
          <p:cNvPr id="2" name="标题 1"/>
          <p:cNvSpPr>
            <a:spLocks noGrp="1"/>
          </p:cNvSpPr>
          <p:nvPr>
            <p:ph type="ctrTitle" hasCustomPrompt="1"/>
          </p:nvPr>
        </p:nvSpPr>
        <p:spPr>
          <a:xfrm>
            <a:off x="660400" y="2088034"/>
            <a:ext cx="10858500" cy="1421928"/>
          </a:xfrm>
        </p:spPr>
        <p:txBody>
          <a:bodyPr vert="horz" lIns="91440" tIns="45720" rIns="91440" bIns="45720" rtlCol="0" anchor="b">
            <a:spAutoFit/>
          </a:bodyPr>
          <a:lstStyle>
            <a:lvl1pPr algn="ctr">
              <a:defRPr lang="zh-CN" altLang="en-US" sz="4800" b="1" dirty="0"/>
            </a:lvl1pPr>
          </a:lstStyle>
          <a:p>
            <a:pPr lvl="0" defTabSz="914400"/>
            <a:r>
              <a:rPr lang="en-US" altLang="zh-CN" dirty="0"/>
              <a:t>Click to edit </a:t>
            </a:r>
            <a:br>
              <a:rPr lang="en-US" altLang="zh-CN" dirty="0"/>
            </a:br>
            <a:r>
              <a:rPr lang="en-US" altLang="zh-CN" dirty="0"/>
              <a:t>Master title style</a:t>
            </a:r>
            <a:endParaRPr lang="zh-CN" altLang="en-US" dirty="0"/>
          </a:p>
        </p:txBody>
      </p:sp>
      <p:sp>
        <p:nvSpPr>
          <p:cNvPr id="3" name="副标题 2"/>
          <p:cNvSpPr>
            <a:spLocks noGrp="1"/>
          </p:cNvSpPr>
          <p:nvPr>
            <p:ph type="subTitle" idx="1"/>
          </p:nvPr>
        </p:nvSpPr>
        <p:spPr>
          <a:xfrm>
            <a:off x="4100130" y="3509962"/>
            <a:ext cx="3953641" cy="369332"/>
          </a:xfrm>
          <a:ln>
            <a:solidFill>
              <a:schemeClr val="tx1"/>
            </a:solidFill>
          </a:ln>
        </p:spPr>
        <p:txBody>
          <a:bodyPr vert="horz" wrap="square" lIns="91440" tIns="45720" rIns="91440" bIns="45720" rtlCol="0" anchor="t">
            <a:spAutoFit/>
          </a:bodyPr>
          <a:lstStyle>
            <a:lvl1pPr marL="0" indent="0" algn="ctr">
              <a:spcBef>
                <a:spcPts val="0"/>
              </a:spcBef>
              <a:buNone/>
              <a:defRPr lang="zh-CN" altLang="en-US" sz="2000"/>
            </a:lvl1pPr>
          </a:lstStyle>
          <a:p>
            <a:pPr marL="228600" lvl="0" indent="-228600" defTabSz="914400"/>
            <a:r>
              <a:rPr lang="en-US" altLang="zh-CN" dirty="0"/>
              <a:t>Click to edit Master subtitle style</a:t>
            </a:r>
            <a:endParaRPr lang="zh-CN" altLang="en-US" dirty="0"/>
          </a:p>
        </p:txBody>
      </p:sp>
      <p:sp>
        <p:nvSpPr>
          <p:cNvPr id="8" name="文本占位符 7"/>
          <p:cNvSpPr>
            <a:spLocks noGrp="1"/>
          </p:cNvSpPr>
          <p:nvPr>
            <p:ph type="body" sz="quarter" idx="13" hasCustomPrompt="1"/>
          </p:nvPr>
        </p:nvSpPr>
        <p:spPr>
          <a:xfrm>
            <a:off x="660400" y="5541558"/>
            <a:ext cx="5568950" cy="296271"/>
          </a:xfrm>
        </p:spPr>
        <p:txBody>
          <a:bodyPr vert="horz" lIns="91440" tIns="45720" rIns="91440" bIns="45720" rtlCol="0" anchor="ctr">
            <a:normAutofit/>
          </a:bodyPr>
          <a:lstStyle>
            <a:lvl1pPr marL="0" indent="0">
              <a:buNone/>
              <a:defRPr lang="en-US" altLang="zh-CN" sz="1200" b="0" smtClean="0"/>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Speaker name and title</a:t>
            </a:r>
            <a:endParaRPr lang="en-US" altLang="zh-CN" dirty="0"/>
          </a:p>
        </p:txBody>
      </p:sp>
      <p:sp>
        <p:nvSpPr>
          <p:cNvPr id="9" name="文本占位符 8"/>
          <p:cNvSpPr>
            <a:spLocks noGrp="1"/>
          </p:cNvSpPr>
          <p:nvPr>
            <p:ph type="body" sz="quarter" idx="14" hasCustomPrompt="1"/>
          </p:nvPr>
        </p:nvSpPr>
        <p:spPr>
          <a:xfrm>
            <a:off x="660400" y="5837829"/>
            <a:ext cx="5568950" cy="296271"/>
          </a:xfrm>
        </p:spPr>
        <p:txBody>
          <a:bodyPr vert="horz" lIns="91440" tIns="45720" rIns="91440" bIns="45720" rtlCol="0" anchor="ctr">
            <a:normAutofit/>
          </a:bodyPr>
          <a:lstStyle>
            <a:lvl1pPr marL="0" indent="0">
              <a:buNone/>
              <a:defRPr lang="en-US" altLang="zh-CN" sz="1200" b="0" smtClean="0"/>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OfficePLUS.cn</a:t>
            </a:r>
            <a:endParaRPr lang="en-US" altLang="en-US" dirty="0"/>
          </a:p>
        </p:txBody>
      </p:sp>
      <p:sp>
        <p:nvSpPr>
          <p:cNvPr id="12" name="文本占位符 11"/>
          <p:cNvSpPr>
            <a:spLocks noGrp="1"/>
          </p:cNvSpPr>
          <p:nvPr>
            <p:ph type="body" sz="quarter" idx="15" hasCustomPrompt="1"/>
          </p:nvPr>
        </p:nvSpPr>
        <p:spPr>
          <a:xfrm>
            <a:off x="660400" y="723900"/>
            <a:ext cx="1039091" cy="296271"/>
          </a:xfrm>
        </p:spPr>
        <p:txBody>
          <a:bodyPr vert="horz" wrap="none" lIns="91440" tIns="45720" rIns="91440" bIns="45720" rtlCol="0" anchor="ctr">
            <a:normAutofit/>
          </a:bodyPr>
          <a:lstStyle>
            <a:lvl1pPr marL="0" indent="0">
              <a:buNone/>
              <a:defRPr lang="en-US" altLang="zh-CN" sz="1200" b="0" smtClean="0"/>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LGOO HERE</a:t>
            </a:r>
            <a:endParaRPr lang="en-US" altLang="zh-CN" dirty="0"/>
          </a:p>
        </p:txBody>
      </p:sp>
      <p:pic>
        <p:nvPicPr>
          <p:cNvPr id="14" name="图片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75578" y="4796813"/>
            <a:ext cx="4699225" cy="2061187"/>
          </a:xfrm>
          <a:prstGeom prst="rect">
            <a:avLst/>
          </a:prstGeom>
        </p:spPr>
      </p:pic>
      <p:pic>
        <p:nvPicPr>
          <p:cNvPr id="16" name="图片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344547" y="3401885"/>
            <a:ext cx="1669302" cy="2833816"/>
          </a:xfrm>
          <a:prstGeom prst="rect">
            <a:avLst/>
          </a:prstGeom>
        </p:spPr>
      </p:pic>
      <p:pic>
        <p:nvPicPr>
          <p:cNvPr id="20" name="图片 1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041827" y="-135954"/>
            <a:ext cx="2150173" cy="2150173"/>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Click to edit Master title style</a:t>
            </a:r>
            <a:endParaRPr lang="zh-CN" altLang="en-US" dirty="0"/>
          </a:p>
        </p:txBody>
      </p:sp>
      <p:sp>
        <p:nvSpPr>
          <p:cNvPr id="3" name="内容占位符 2"/>
          <p:cNvSpPr>
            <a:spLocks noGrp="1"/>
          </p:cNvSpPr>
          <p:nvPr>
            <p:ph idx="1"/>
          </p:nvPr>
        </p:nvSpPr>
        <p:spPr/>
        <p:txBody>
          <a:bodyPr/>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zh-CN" altLang="en-US" dirty="0"/>
          </a:p>
        </p:txBody>
      </p:sp>
      <p:sp>
        <p:nvSpPr>
          <p:cNvPr id="4" name="日期占位符 3"/>
          <p:cNvSpPr>
            <a:spLocks noGrp="1"/>
          </p:cNvSpPr>
          <p:nvPr>
            <p:ph type="dt" sz="half" idx="10"/>
          </p:nvPr>
        </p:nvSpPr>
        <p:spPr/>
        <p:txBody>
          <a:bodyPr/>
          <a:lstStyle/>
          <a:p>
            <a:fld id="{3BC5AEBE-086C-4980-A4E1-E89EE17EFFB9}"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目录">
    <p:bg>
      <p:bgPr>
        <a:solidFill>
          <a:schemeClr val="bg1">
            <a:alpha val="0"/>
          </a:schemeClr>
        </a:solidFill>
        <a:effectLst/>
      </p:bgPr>
    </p:bg>
    <p:spTree>
      <p:nvGrpSpPr>
        <p:cNvPr id="1" name=""/>
        <p:cNvGrpSpPr/>
        <p:nvPr/>
      </p:nvGrpSpPr>
      <p:grpSpPr>
        <a:xfrm>
          <a:off x="0" y="0"/>
          <a:ext cx="0" cy="0"/>
          <a:chOff x="0" y="0"/>
          <a:chExt cx="0" cy="0"/>
        </a:xfrm>
      </p:grpSpPr>
      <p:sp>
        <p:nvSpPr>
          <p:cNvPr id="9" name="文本占位符 8"/>
          <p:cNvSpPr>
            <a:spLocks noGrp="1"/>
          </p:cNvSpPr>
          <p:nvPr>
            <p:ph type="body" sz="quarter" idx="14" hasCustomPrompt="1"/>
          </p:nvPr>
        </p:nvSpPr>
        <p:spPr>
          <a:xfrm>
            <a:off x="660400" y="1500188"/>
            <a:ext cx="2836562" cy="594626"/>
          </a:xfrm>
        </p:spPr>
        <p:txBody>
          <a:bodyPr>
            <a:normAutofit/>
          </a:bodyPr>
          <a:lstStyle>
            <a:lvl1pPr marL="0" indent="0" algn="r">
              <a:buFont typeface="+mj-lt"/>
              <a:buNone/>
              <a:defRPr sz="2400" b="1"/>
            </a:lvl1pPr>
            <a:lvl2pPr marL="457200" indent="0">
              <a:buFont typeface="+mj-ea"/>
              <a:buNone/>
              <a:defRPr/>
            </a:lvl2pPr>
            <a:lvl3pPr marL="1257300" indent="-342900">
              <a:buFont typeface="+mj-lt"/>
              <a:buAutoNum type="alphaLcParenR"/>
              <a:defRPr/>
            </a:lvl3pPr>
          </a:lstStyle>
          <a:p>
            <a:pPr lvl="0"/>
            <a:r>
              <a:rPr lang="en-US" altLang="zh-CN" dirty="0"/>
              <a:t>CONTENTS</a:t>
            </a:r>
            <a:endParaRPr lang="zh-CN" altLang="en-US" dirty="0"/>
          </a:p>
        </p:txBody>
      </p:sp>
      <p:sp>
        <p:nvSpPr>
          <p:cNvPr id="7" name="文本占位符 6"/>
          <p:cNvSpPr>
            <a:spLocks noGrp="1"/>
          </p:cNvSpPr>
          <p:nvPr>
            <p:ph type="body" sz="quarter" idx="13"/>
          </p:nvPr>
        </p:nvSpPr>
        <p:spPr>
          <a:xfrm>
            <a:off x="3647836" y="1500187"/>
            <a:ext cx="7871045" cy="4633913"/>
          </a:xfrm>
        </p:spPr>
        <p:txBody>
          <a:bodyPr/>
          <a:lstStyle>
            <a:lvl1pPr marL="342900" indent="-342900">
              <a:buFont typeface="+mj-lt"/>
              <a:buAutoNum type="arabicPeriod"/>
              <a:defRPr/>
            </a:lvl1pPr>
            <a:lvl2pPr marL="800100" indent="-342900">
              <a:buFont typeface="+mj-ea"/>
              <a:buAutoNum type="circleNumDbPlain"/>
              <a:defRPr/>
            </a:lvl2pPr>
            <a:lvl3pPr marL="1257300" indent="-342900">
              <a:buFont typeface="+mj-lt"/>
              <a:buAutoNum type="alphaLcParenR"/>
              <a:defRPr/>
            </a:lvl3pPr>
          </a:lstStyle>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zh-CN" altLang="en-US" dirty="0"/>
          </a:p>
        </p:txBody>
      </p:sp>
      <p:sp>
        <p:nvSpPr>
          <p:cNvPr id="3" name="页脚占位符 2"/>
          <p:cNvSpPr>
            <a:spLocks noGrp="1"/>
          </p:cNvSpPr>
          <p:nvPr>
            <p:ph type="ftr" sz="quarter" idx="10"/>
          </p:nvPr>
        </p:nvSpPr>
        <p:spPr/>
        <p:txBody>
          <a:bodyPr/>
          <a:lstStyle/>
          <a:p>
            <a:endParaRPr lang="zh-CN" altLang="en-US" dirty="0"/>
          </a:p>
        </p:txBody>
      </p:sp>
      <p:sp>
        <p:nvSpPr>
          <p:cNvPr id="4" name="日期占位符 3"/>
          <p:cNvSpPr>
            <a:spLocks noGrp="1"/>
          </p:cNvSpPr>
          <p:nvPr>
            <p:ph type="dt" sz="half" idx="11"/>
          </p:nvPr>
        </p:nvSpPr>
        <p:spPr/>
        <p:txBody>
          <a:bodyPr/>
          <a:lstStyle/>
          <a:p>
            <a:fld id="{AC4CC43B-9EB6-4465-8B1A-3F7180DAD0DF}" type="datetime1">
              <a:rPr lang="zh-CN" altLang="en-US" smtClean="0"/>
            </a:fld>
            <a:endParaRPr lang="en-US" altLang="zh-CN"/>
          </a:p>
        </p:txBody>
      </p:sp>
      <p:sp>
        <p:nvSpPr>
          <p:cNvPr id="5" name="灯片编号占位符 4"/>
          <p:cNvSpPr>
            <a:spLocks noGrp="1"/>
          </p:cNvSpPr>
          <p:nvPr>
            <p:ph type="sldNum" sz="quarter" idx="12"/>
          </p:nvPr>
        </p:nvSpPr>
        <p:spPr/>
        <p:txBody>
          <a:bodyPr/>
          <a:lstStyle/>
          <a:p>
            <a:fld id="{7F65B630-C7FF-41C0-9923-C5E5E29EED81}" type="slidenum">
              <a:rPr lang="en-US" altLang="zh-CN" smtClean="0"/>
            </a:fld>
            <a:endParaRPr lang="en-US" altLang="zh-CN"/>
          </a:p>
        </p:txBody>
      </p:sp>
      <p:cxnSp>
        <p:nvCxnSpPr>
          <p:cNvPr id="10" name="î$ļíďé"/>
          <p:cNvCxnSpPr/>
          <p:nvPr userDrawn="1"/>
        </p:nvCxnSpPr>
        <p:spPr>
          <a:xfrm>
            <a:off x="3621019" y="1500188"/>
            <a:ext cx="0" cy="4633913"/>
          </a:xfrm>
          <a:prstGeom prst="line">
            <a:avLst/>
          </a:prstGeom>
          <a:solidFill>
            <a:srgbClr val="FFCC00"/>
          </a:solidFill>
          <a:ln w="3175" cap="flat" cmpd="sng" algn="ctr">
            <a:solidFill>
              <a:schemeClr val="bg1">
                <a:lumMod val="75000"/>
                <a:alpha val="0"/>
              </a:schemeClr>
            </a:solidFill>
            <a:prstDash val="solid"/>
            <a:round/>
            <a:headEnd type="none" w="med" len="med"/>
            <a:tailEnd type="none" w="med" len="med"/>
          </a:ln>
          <a:effectLst/>
        </p:spPr>
      </p:cxnSp>
      <p:sp>
        <p:nvSpPr>
          <p:cNvPr id="11" name="isļiďê"/>
          <p:cNvSpPr>
            <a:spLocks noChangeAspect="1"/>
          </p:cNvSpPr>
          <p:nvPr userDrawn="1"/>
        </p:nvSpPr>
        <p:spPr bwMode="auto">
          <a:xfrm>
            <a:off x="2626456" y="5219207"/>
            <a:ext cx="870506" cy="915667"/>
          </a:xfrm>
          <a:custGeom>
            <a:avLst/>
            <a:gdLst>
              <a:gd name="T0" fmla="*/ 3353 w 5127"/>
              <a:gd name="T1" fmla="*/ 1728 h 5401"/>
              <a:gd name="T2" fmla="*/ 2183 w 5127"/>
              <a:gd name="T3" fmla="*/ 1608 h 5401"/>
              <a:gd name="T4" fmla="*/ 3353 w 5127"/>
              <a:gd name="T5" fmla="*/ 1488 h 5401"/>
              <a:gd name="T6" fmla="*/ 3103 w 5127"/>
              <a:gd name="T7" fmla="*/ 2231 h 5401"/>
              <a:gd name="T8" fmla="*/ 3103 w 5127"/>
              <a:gd name="T9" fmla="*/ 1991 h 5401"/>
              <a:gd name="T10" fmla="*/ 2432 w 5127"/>
              <a:gd name="T11" fmla="*/ 2111 h 5401"/>
              <a:gd name="T12" fmla="*/ 3103 w 5127"/>
              <a:gd name="T13" fmla="*/ 2231 h 5401"/>
              <a:gd name="T14" fmla="*/ 3353 w 5127"/>
              <a:gd name="T15" fmla="*/ 2648 h 5401"/>
              <a:gd name="T16" fmla="*/ 2183 w 5127"/>
              <a:gd name="T17" fmla="*/ 2768 h 5401"/>
              <a:gd name="T18" fmla="*/ 3353 w 5127"/>
              <a:gd name="T19" fmla="*/ 2888 h 5401"/>
              <a:gd name="T20" fmla="*/ 2552 w 5127"/>
              <a:gd name="T21" fmla="*/ 3151 h 5401"/>
              <a:gd name="T22" fmla="*/ 2552 w 5127"/>
              <a:gd name="T23" fmla="*/ 3391 h 5401"/>
              <a:gd name="T24" fmla="*/ 3223 w 5127"/>
              <a:gd name="T25" fmla="*/ 3271 h 5401"/>
              <a:gd name="T26" fmla="*/ 2552 w 5127"/>
              <a:gd name="T27" fmla="*/ 3151 h 5401"/>
              <a:gd name="T28" fmla="*/ 4448 w 5127"/>
              <a:gd name="T29" fmla="*/ 1442 h 5401"/>
              <a:gd name="T30" fmla="*/ 4688 w 5127"/>
              <a:gd name="T31" fmla="*/ 1442 h 5401"/>
              <a:gd name="T32" fmla="*/ 3988 w 5127"/>
              <a:gd name="T33" fmla="*/ 0 h 5401"/>
              <a:gd name="T34" fmla="*/ 0 w 5127"/>
              <a:gd name="T35" fmla="*/ 604 h 5401"/>
              <a:gd name="T36" fmla="*/ 120 w 5127"/>
              <a:gd name="T37" fmla="*/ 1792 h 5401"/>
              <a:gd name="T38" fmla="*/ 686 w 5127"/>
              <a:gd name="T39" fmla="*/ 1672 h 5401"/>
              <a:gd name="T40" fmla="*/ 240 w 5127"/>
              <a:gd name="T41" fmla="*/ 1552 h 5401"/>
              <a:gd name="T42" fmla="*/ 604 w 5127"/>
              <a:gd name="T43" fmla="*/ 240 h 5401"/>
              <a:gd name="T44" fmla="*/ 968 w 5127"/>
              <a:gd name="T45" fmla="*/ 4179 h 5401"/>
              <a:gd name="T46" fmla="*/ 3904 w 5127"/>
              <a:gd name="T47" fmla="*/ 4879 h 5401"/>
              <a:gd name="T48" fmla="*/ 3904 w 5127"/>
              <a:gd name="T49" fmla="*/ 4639 h 5401"/>
              <a:gd name="T50" fmla="*/ 1208 w 5127"/>
              <a:gd name="T51" fmla="*/ 4179 h 5401"/>
              <a:gd name="T52" fmla="*/ 1086 w 5127"/>
              <a:gd name="T53" fmla="*/ 240 h 5401"/>
              <a:gd name="T54" fmla="*/ 4448 w 5127"/>
              <a:gd name="T55" fmla="*/ 700 h 5401"/>
              <a:gd name="T56" fmla="*/ 4568 w 5127"/>
              <a:gd name="T57" fmla="*/ 2000 h 5401"/>
              <a:gd name="T58" fmla="*/ 4568 w 5127"/>
              <a:gd name="T59" fmla="*/ 2240 h 5401"/>
              <a:gd name="T60" fmla="*/ 4887 w 5127"/>
              <a:gd name="T61" fmla="*/ 2340 h 5401"/>
              <a:gd name="T62" fmla="*/ 5007 w 5127"/>
              <a:gd name="T63" fmla="*/ 3838 h 5401"/>
              <a:gd name="T64" fmla="*/ 5127 w 5127"/>
              <a:gd name="T65" fmla="*/ 2340 h 5401"/>
              <a:gd name="T66" fmla="*/ 4568 w 5127"/>
              <a:gd name="T67" fmla="*/ 5139 h 5401"/>
              <a:gd name="T68" fmla="*/ 4448 w 5127"/>
              <a:gd name="T69" fmla="*/ 5281 h 5401"/>
              <a:gd name="T70" fmla="*/ 4688 w 5127"/>
              <a:gd name="T71" fmla="*/ 5281 h 5401"/>
              <a:gd name="T72" fmla="*/ 4568 w 5127"/>
              <a:gd name="T73" fmla="*/ 5139 h 5401"/>
              <a:gd name="T74" fmla="*/ 4448 w 5127"/>
              <a:gd name="T75" fmla="*/ 2559 h 5401"/>
              <a:gd name="T76" fmla="*/ 4568 w 5127"/>
              <a:gd name="T77" fmla="*/ 4974 h 5401"/>
              <a:gd name="T78" fmla="*/ 4688 w 5127"/>
              <a:gd name="T79" fmla="*/ 2559 h 5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7" h="5401">
                <a:moveTo>
                  <a:pt x="3473" y="1608"/>
                </a:moveTo>
                <a:cubicBezTo>
                  <a:pt x="3473" y="1674"/>
                  <a:pt x="3419" y="1728"/>
                  <a:pt x="3353" y="1728"/>
                </a:cubicBezTo>
                <a:lnTo>
                  <a:pt x="2303" y="1728"/>
                </a:lnTo>
                <a:cubicBezTo>
                  <a:pt x="2236" y="1728"/>
                  <a:pt x="2183" y="1674"/>
                  <a:pt x="2183" y="1608"/>
                </a:cubicBezTo>
                <a:cubicBezTo>
                  <a:pt x="2183" y="1542"/>
                  <a:pt x="2236" y="1488"/>
                  <a:pt x="2303" y="1488"/>
                </a:cubicBezTo>
                <a:lnTo>
                  <a:pt x="3353" y="1488"/>
                </a:lnTo>
                <a:cubicBezTo>
                  <a:pt x="3419" y="1488"/>
                  <a:pt x="3473" y="1542"/>
                  <a:pt x="3473" y="1608"/>
                </a:cubicBezTo>
                <a:close/>
                <a:moveTo>
                  <a:pt x="3103" y="2231"/>
                </a:moveTo>
                <a:cubicBezTo>
                  <a:pt x="3170" y="2231"/>
                  <a:pt x="3223" y="2178"/>
                  <a:pt x="3223" y="2111"/>
                </a:cubicBezTo>
                <a:cubicBezTo>
                  <a:pt x="3223" y="2045"/>
                  <a:pt x="3170" y="1991"/>
                  <a:pt x="3103" y="1991"/>
                </a:cubicBezTo>
                <a:lnTo>
                  <a:pt x="2552" y="1991"/>
                </a:lnTo>
                <a:cubicBezTo>
                  <a:pt x="2486" y="1991"/>
                  <a:pt x="2432" y="2045"/>
                  <a:pt x="2432" y="2111"/>
                </a:cubicBezTo>
                <a:cubicBezTo>
                  <a:pt x="2432" y="2178"/>
                  <a:pt x="2486" y="2231"/>
                  <a:pt x="2552" y="2231"/>
                </a:cubicBezTo>
                <a:lnTo>
                  <a:pt x="3103" y="2231"/>
                </a:lnTo>
                <a:close/>
                <a:moveTo>
                  <a:pt x="3473" y="2768"/>
                </a:moveTo>
                <a:cubicBezTo>
                  <a:pt x="3473" y="2701"/>
                  <a:pt x="3419" y="2648"/>
                  <a:pt x="3353" y="2648"/>
                </a:cubicBezTo>
                <a:lnTo>
                  <a:pt x="2303" y="2648"/>
                </a:lnTo>
                <a:cubicBezTo>
                  <a:pt x="2236" y="2648"/>
                  <a:pt x="2183" y="2701"/>
                  <a:pt x="2183" y="2768"/>
                </a:cubicBezTo>
                <a:cubicBezTo>
                  <a:pt x="2183" y="2834"/>
                  <a:pt x="2236" y="2888"/>
                  <a:pt x="2303" y="2888"/>
                </a:cubicBezTo>
                <a:lnTo>
                  <a:pt x="3353" y="2888"/>
                </a:lnTo>
                <a:cubicBezTo>
                  <a:pt x="3419" y="2888"/>
                  <a:pt x="3473" y="2834"/>
                  <a:pt x="3473" y="2768"/>
                </a:cubicBezTo>
                <a:close/>
                <a:moveTo>
                  <a:pt x="2552" y="3151"/>
                </a:moveTo>
                <a:cubicBezTo>
                  <a:pt x="2486" y="3151"/>
                  <a:pt x="2432" y="3205"/>
                  <a:pt x="2432" y="3271"/>
                </a:cubicBezTo>
                <a:cubicBezTo>
                  <a:pt x="2432" y="3338"/>
                  <a:pt x="2486" y="3391"/>
                  <a:pt x="2552" y="3391"/>
                </a:cubicBezTo>
                <a:lnTo>
                  <a:pt x="3103" y="3391"/>
                </a:lnTo>
                <a:cubicBezTo>
                  <a:pt x="3170" y="3391"/>
                  <a:pt x="3223" y="3338"/>
                  <a:pt x="3223" y="3271"/>
                </a:cubicBezTo>
                <a:cubicBezTo>
                  <a:pt x="3223" y="3205"/>
                  <a:pt x="3170" y="3151"/>
                  <a:pt x="3103" y="3151"/>
                </a:cubicBezTo>
                <a:lnTo>
                  <a:pt x="2552" y="3151"/>
                </a:lnTo>
                <a:close/>
                <a:moveTo>
                  <a:pt x="4448" y="700"/>
                </a:moveTo>
                <a:lnTo>
                  <a:pt x="4448" y="1442"/>
                </a:lnTo>
                <a:cubicBezTo>
                  <a:pt x="4448" y="1509"/>
                  <a:pt x="4501" y="1562"/>
                  <a:pt x="4568" y="1562"/>
                </a:cubicBezTo>
                <a:cubicBezTo>
                  <a:pt x="4634" y="1562"/>
                  <a:pt x="4688" y="1509"/>
                  <a:pt x="4688" y="1442"/>
                </a:cubicBezTo>
                <a:lnTo>
                  <a:pt x="4688" y="700"/>
                </a:lnTo>
                <a:cubicBezTo>
                  <a:pt x="4688" y="314"/>
                  <a:pt x="4374" y="0"/>
                  <a:pt x="3988" y="0"/>
                </a:cubicBezTo>
                <a:lnTo>
                  <a:pt x="604" y="0"/>
                </a:lnTo>
                <a:cubicBezTo>
                  <a:pt x="271" y="0"/>
                  <a:pt x="0" y="271"/>
                  <a:pt x="0" y="604"/>
                </a:cubicBezTo>
                <a:lnTo>
                  <a:pt x="0" y="1672"/>
                </a:lnTo>
                <a:cubicBezTo>
                  <a:pt x="0" y="1738"/>
                  <a:pt x="53" y="1792"/>
                  <a:pt x="120" y="1792"/>
                </a:cubicBezTo>
                <a:lnTo>
                  <a:pt x="566" y="1792"/>
                </a:lnTo>
                <a:cubicBezTo>
                  <a:pt x="632" y="1792"/>
                  <a:pt x="686" y="1738"/>
                  <a:pt x="686" y="1672"/>
                </a:cubicBezTo>
                <a:cubicBezTo>
                  <a:pt x="686" y="1606"/>
                  <a:pt x="632" y="1552"/>
                  <a:pt x="566" y="1552"/>
                </a:cubicBezTo>
                <a:lnTo>
                  <a:pt x="240" y="1552"/>
                </a:lnTo>
                <a:lnTo>
                  <a:pt x="240" y="604"/>
                </a:lnTo>
                <a:cubicBezTo>
                  <a:pt x="240" y="403"/>
                  <a:pt x="403" y="240"/>
                  <a:pt x="604" y="240"/>
                </a:cubicBezTo>
                <a:cubicBezTo>
                  <a:pt x="805" y="240"/>
                  <a:pt x="968" y="403"/>
                  <a:pt x="968" y="604"/>
                </a:cubicBezTo>
                <a:lnTo>
                  <a:pt x="968" y="4179"/>
                </a:lnTo>
                <a:cubicBezTo>
                  <a:pt x="968" y="4565"/>
                  <a:pt x="1282" y="4879"/>
                  <a:pt x="1668" y="4879"/>
                </a:cubicBezTo>
                <a:lnTo>
                  <a:pt x="3904" y="4879"/>
                </a:lnTo>
                <a:cubicBezTo>
                  <a:pt x="3970" y="4879"/>
                  <a:pt x="4024" y="4825"/>
                  <a:pt x="4024" y="4759"/>
                </a:cubicBezTo>
                <a:cubicBezTo>
                  <a:pt x="4024" y="4693"/>
                  <a:pt x="3970" y="4639"/>
                  <a:pt x="3904" y="4639"/>
                </a:cubicBezTo>
                <a:lnTo>
                  <a:pt x="1668" y="4639"/>
                </a:lnTo>
                <a:cubicBezTo>
                  <a:pt x="1415" y="4639"/>
                  <a:pt x="1208" y="4433"/>
                  <a:pt x="1208" y="4179"/>
                </a:cubicBezTo>
                <a:lnTo>
                  <a:pt x="1208" y="604"/>
                </a:lnTo>
                <a:cubicBezTo>
                  <a:pt x="1208" y="468"/>
                  <a:pt x="1163" y="341"/>
                  <a:pt x="1086" y="240"/>
                </a:cubicBezTo>
                <a:lnTo>
                  <a:pt x="3988" y="240"/>
                </a:lnTo>
                <a:cubicBezTo>
                  <a:pt x="4241" y="240"/>
                  <a:pt x="4448" y="446"/>
                  <a:pt x="4448" y="700"/>
                </a:cubicBezTo>
                <a:close/>
                <a:moveTo>
                  <a:pt x="4787" y="2000"/>
                </a:moveTo>
                <a:lnTo>
                  <a:pt x="4568" y="2000"/>
                </a:lnTo>
                <a:cubicBezTo>
                  <a:pt x="4501" y="2000"/>
                  <a:pt x="4448" y="2054"/>
                  <a:pt x="4448" y="2120"/>
                </a:cubicBezTo>
                <a:cubicBezTo>
                  <a:pt x="4448" y="2187"/>
                  <a:pt x="4501" y="2240"/>
                  <a:pt x="4568" y="2240"/>
                </a:cubicBezTo>
                <a:lnTo>
                  <a:pt x="4787" y="2240"/>
                </a:lnTo>
                <a:cubicBezTo>
                  <a:pt x="4842" y="2240"/>
                  <a:pt x="4887" y="2285"/>
                  <a:pt x="4887" y="2340"/>
                </a:cubicBezTo>
                <a:lnTo>
                  <a:pt x="4887" y="3718"/>
                </a:lnTo>
                <a:cubicBezTo>
                  <a:pt x="4887" y="3785"/>
                  <a:pt x="4941" y="3838"/>
                  <a:pt x="5007" y="3838"/>
                </a:cubicBezTo>
                <a:cubicBezTo>
                  <a:pt x="5073" y="3838"/>
                  <a:pt x="5127" y="3785"/>
                  <a:pt x="5127" y="3718"/>
                </a:cubicBezTo>
                <a:lnTo>
                  <a:pt x="5127" y="2340"/>
                </a:lnTo>
                <a:cubicBezTo>
                  <a:pt x="5127" y="2153"/>
                  <a:pt x="4975" y="2000"/>
                  <a:pt x="4787" y="2000"/>
                </a:cubicBezTo>
                <a:close/>
                <a:moveTo>
                  <a:pt x="4568" y="5139"/>
                </a:moveTo>
                <a:cubicBezTo>
                  <a:pt x="4501" y="5139"/>
                  <a:pt x="4448" y="5193"/>
                  <a:pt x="4448" y="5259"/>
                </a:cubicBezTo>
                <a:lnTo>
                  <a:pt x="4448" y="5281"/>
                </a:lnTo>
                <a:cubicBezTo>
                  <a:pt x="4448" y="5347"/>
                  <a:pt x="4501" y="5401"/>
                  <a:pt x="4568" y="5401"/>
                </a:cubicBezTo>
                <a:cubicBezTo>
                  <a:pt x="4634" y="5401"/>
                  <a:pt x="4688" y="5347"/>
                  <a:pt x="4688" y="5281"/>
                </a:cubicBezTo>
                <a:lnTo>
                  <a:pt x="4688" y="5259"/>
                </a:lnTo>
                <a:cubicBezTo>
                  <a:pt x="4688" y="5193"/>
                  <a:pt x="4634" y="5139"/>
                  <a:pt x="4568" y="5139"/>
                </a:cubicBezTo>
                <a:close/>
                <a:moveTo>
                  <a:pt x="4568" y="2439"/>
                </a:moveTo>
                <a:cubicBezTo>
                  <a:pt x="4501" y="2439"/>
                  <a:pt x="4448" y="2492"/>
                  <a:pt x="4448" y="2559"/>
                </a:cubicBezTo>
                <a:lnTo>
                  <a:pt x="4448" y="4854"/>
                </a:lnTo>
                <a:cubicBezTo>
                  <a:pt x="4448" y="4920"/>
                  <a:pt x="4501" y="4974"/>
                  <a:pt x="4568" y="4974"/>
                </a:cubicBezTo>
                <a:cubicBezTo>
                  <a:pt x="4634" y="4974"/>
                  <a:pt x="4688" y="4920"/>
                  <a:pt x="4688" y="4854"/>
                </a:cubicBezTo>
                <a:lnTo>
                  <a:pt x="4688" y="2559"/>
                </a:lnTo>
                <a:cubicBezTo>
                  <a:pt x="4688" y="2492"/>
                  <a:pt x="4634" y="2439"/>
                  <a:pt x="4568" y="2439"/>
                </a:cubicBezTo>
                <a:close/>
              </a:path>
            </a:pathLst>
          </a:custGeom>
          <a:solidFill>
            <a:schemeClr val="bg1">
              <a:lumMod val="85000"/>
              <a:alpha val="0"/>
            </a:schemeClr>
          </a:solidFill>
          <a:ln>
            <a:noFill/>
          </a:ln>
        </p:spPr>
        <p:txBody>
          <a:bodyPr/>
          <a:lstStyle/>
          <a:p>
            <a:endParaRPr lang="zh-CN" altLang="en-US">
              <a:cs typeface="+mn-ea"/>
              <a:sym typeface="+mn-l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pic>
        <p:nvPicPr>
          <p:cNvPr id="10" name="图片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3921642" y="-1565304"/>
            <a:ext cx="4501662" cy="12344945"/>
          </a:xfrm>
          <a:prstGeom prst="rect">
            <a:avLst/>
          </a:prstGeom>
        </p:spPr>
      </p:pic>
      <p:sp>
        <p:nvSpPr>
          <p:cNvPr id="7" name="íṩľîďè"/>
          <p:cNvSpPr/>
          <p:nvPr userDrawn="1"/>
        </p:nvSpPr>
        <p:spPr>
          <a:xfrm>
            <a:off x="2971800" y="1447800"/>
            <a:ext cx="4895850" cy="2362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2655810" y="2893469"/>
            <a:ext cx="6453020" cy="535531"/>
          </a:xfrm>
        </p:spPr>
        <p:txBody>
          <a:bodyPr vert="horz" lIns="91440" tIns="45720" rIns="91440" bIns="45720" rtlCol="0" anchor="b">
            <a:spAutoFit/>
          </a:bodyPr>
          <a:lstStyle>
            <a:lvl1pPr algn="ctr">
              <a:defRPr lang="zh-CN" altLang="en-US" sz="3200"/>
            </a:lvl1pPr>
          </a:lstStyle>
          <a:p>
            <a:pPr lvl="0" defTabSz="914400"/>
            <a:r>
              <a:rPr lang="en-US" altLang="zh-CN" dirty="0"/>
              <a:t>Click to edit Master title style</a:t>
            </a:r>
            <a:endParaRPr lang="zh-CN" altLang="en-US" dirty="0"/>
          </a:p>
        </p:txBody>
      </p:sp>
      <p:sp>
        <p:nvSpPr>
          <p:cNvPr id="3" name="文本占位符 2"/>
          <p:cNvSpPr>
            <a:spLocks noGrp="1"/>
          </p:cNvSpPr>
          <p:nvPr>
            <p:ph type="body" idx="1"/>
          </p:nvPr>
        </p:nvSpPr>
        <p:spPr>
          <a:xfrm>
            <a:off x="2655810" y="3429000"/>
            <a:ext cx="6453020" cy="313932"/>
          </a:xfrm>
        </p:spPr>
        <p:txBody>
          <a:bodyPr>
            <a:spAutoFit/>
          </a:bodyPr>
          <a:lstStyle>
            <a:lvl1pPr marL="0" indent="0" algn="ctr">
              <a:buNone/>
              <a:defRPr lang="en-US" altLang="zh-CN" sz="1600" kern="1200">
                <a:solidFill>
                  <a:schemeClr val="tx1"/>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dirty="0"/>
              <a:t>Click to edit Master text styles</a:t>
            </a:r>
            <a:endParaRPr lang="en-US" altLang="zh-CN" dirty="0"/>
          </a:p>
        </p:txBody>
      </p:sp>
      <p:sp>
        <p:nvSpPr>
          <p:cNvPr id="4" name="日期占位符 3"/>
          <p:cNvSpPr>
            <a:spLocks noGrp="1"/>
          </p:cNvSpPr>
          <p:nvPr>
            <p:ph type="dt" sz="half" idx="10"/>
          </p:nvPr>
        </p:nvSpPr>
        <p:spPr/>
        <p:txBody>
          <a:bodyPr/>
          <a:lstStyle/>
          <a:p>
            <a:fld id="{6834F10D-3A58-4285-A9DB-D9098A7BEDDD}"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t>Click to edit Master title style</a:t>
            </a:r>
            <a:endParaRPr lang="zh-CN" altLang="en-US"/>
          </a:p>
        </p:txBody>
      </p:sp>
      <p:sp>
        <p:nvSpPr>
          <p:cNvPr id="3" name="日期占位符 2"/>
          <p:cNvSpPr>
            <a:spLocks noGrp="1"/>
          </p:cNvSpPr>
          <p:nvPr>
            <p:ph type="dt" sz="half" idx="10"/>
          </p:nvPr>
        </p:nvSpPr>
        <p:spPr/>
        <p:txBody>
          <a:bodyPr/>
          <a:lstStyle/>
          <a:p>
            <a:fld id="{748B5987-9647-4253-899C-3B9819D6D8A0}" type="datetime1">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50ECBEB-8597-4EA4-9D29-E1D7025CFAA0}"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pic>
        <p:nvPicPr>
          <p:cNvPr id="14" name="图片 13"/>
          <p:cNvPicPr>
            <a:picLocks noChangeAspect="1"/>
          </p:cNvPicPr>
          <p:nvPr userDrawn="1"/>
        </p:nvPicPr>
        <p:blipFill rotWithShape="1">
          <a:blip r:embed="rId2">
            <a:extLst>
              <a:ext uri="{28A0092B-C50C-407E-A947-70E740481C1C}">
                <a14:useLocalDpi xmlns:a14="http://schemas.microsoft.com/office/drawing/2010/main" val="0"/>
              </a:ext>
            </a:extLst>
          </a:blip>
          <a:srcRect b="28251"/>
          <a:stretch>
            <a:fillRect/>
          </a:stretch>
        </p:blipFill>
        <p:spPr>
          <a:xfrm rot="16200000">
            <a:off x="2553652" y="-2553652"/>
            <a:ext cx="7084696" cy="12192000"/>
          </a:xfrm>
          <a:prstGeom prst="rect">
            <a:avLst/>
          </a:prstGeom>
        </p:spPr>
      </p:pic>
      <p:pic>
        <p:nvPicPr>
          <p:cNvPr id="10" name="图片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75578" y="4796813"/>
            <a:ext cx="4699225" cy="2061187"/>
          </a:xfrm>
          <a:prstGeom prst="rect">
            <a:avLst/>
          </a:prstGeom>
        </p:spPr>
      </p:pic>
      <p:pic>
        <p:nvPicPr>
          <p:cNvPr id="12" name="图片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344547" y="3401885"/>
            <a:ext cx="1669302" cy="2833816"/>
          </a:xfrm>
          <a:prstGeom prst="rect">
            <a:avLst/>
          </a:prstGeom>
        </p:spPr>
      </p:pic>
      <p:sp>
        <p:nvSpPr>
          <p:cNvPr id="7" name="文本占位符 6"/>
          <p:cNvSpPr>
            <a:spLocks noGrp="1"/>
          </p:cNvSpPr>
          <p:nvPr>
            <p:ph type="body" sz="quarter" idx="13"/>
          </p:nvPr>
        </p:nvSpPr>
        <p:spPr>
          <a:xfrm>
            <a:off x="660400" y="2422559"/>
            <a:ext cx="10858500" cy="535531"/>
          </a:xfrm>
        </p:spPr>
        <p:txBody>
          <a:bodyPr vert="horz" lIns="91440" tIns="45720" rIns="91440" bIns="45720" rtlCol="0" anchor="b">
            <a:spAutoFit/>
          </a:bodyPr>
          <a:lstStyle>
            <a:lvl1pPr marL="0" indent="0" algn="ctr">
              <a:buNone/>
              <a:defRPr lang="en-US" altLang="zh-CN" sz="3200" b="1" smtClean="0">
                <a:latin typeface="+mj-lt"/>
                <a:ea typeface="+mj-ea"/>
                <a:cs typeface="+mj-cs"/>
              </a:defRPr>
            </a:lvl1pPr>
            <a:lvl2pPr marL="457200" indent="0">
              <a:buNone/>
              <a:defRPr lang="en-US" altLang="zh-CN" smtClean="0"/>
            </a:lvl2pPr>
            <a:lvl3pPr>
              <a:defRPr lang="en-US" altLang="zh-CN" smtClean="0"/>
            </a:lvl3pPr>
            <a:lvl4pPr>
              <a:defRPr lang="en-US" altLang="zh-CN" smtClean="0"/>
            </a:lvl4pPr>
            <a:lvl5pPr>
              <a:defRPr lang="zh-CN" altLang="en-US"/>
            </a:lvl5pPr>
          </a:lstStyle>
          <a:p>
            <a:pPr marL="228600" lvl="0" indent="-228600" defTabSz="914400">
              <a:spcBef>
                <a:spcPct val="0"/>
              </a:spcBef>
            </a:pPr>
            <a:r>
              <a:rPr lang="en-US" altLang="zh-CN" dirty="0"/>
              <a:t>Click to edit Master text styles</a:t>
            </a:r>
            <a:endParaRPr lang="en-US" altLang="zh-CN" dirty="0"/>
          </a:p>
        </p:txBody>
      </p:sp>
      <p:sp>
        <p:nvSpPr>
          <p:cNvPr id="8" name="文本占位符 7"/>
          <p:cNvSpPr>
            <a:spLocks noGrp="1"/>
          </p:cNvSpPr>
          <p:nvPr>
            <p:ph type="body" sz="quarter" idx="14" hasCustomPrompt="1"/>
          </p:nvPr>
        </p:nvSpPr>
        <p:spPr>
          <a:xfrm>
            <a:off x="660400" y="4950430"/>
            <a:ext cx="10858500" cy="296271"/>
          </a:xfrm>
        </p:spPr>
        <p:txBody>
          <a:bodyPr vert="horz" lIns="91440" tIns="45720" rIns="91440" bIns="45720" rtlCol="0" anchor="ctr">
            <a:normAutofit/>
          </a:bodyPr>
          <a:lstStyle>
            <a:lvl1pPr marL="0" indent="0">
              <a:buNone/>
              <a:defRPr lang="en-US" altLang="zh-CN" sz="1200" b="0" smtClean="0"/>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Speaker name and title</a:t>
            </a:r>
            <a:endParaRPr lang="en-US" altLang="zh-CN" dirty="0"/>
          </a:p>
        </p:txBody>
      </p:sp>
      <p:sp>
        <p:nvSpPr>
          <p:cNvPr id="9" name="文本占位符 8"/>
          <p:cNvSpPr>
            <a:spLocks noGrp="1"/>
          </p:cNvSpPr>
          <p:nvPr>
            <p:ph type="body" sz="quarter" idx="15" hasCustomPrompt="1"/>
          </p:nvPr>
        </p:nvSpPr>
        <p:spPr>
          <a:xfrm>
            <a:off x="660400" y="5246701"/>
            <a:ext cx="10858500" cy="296271"/>
          </a:xfrm>
        </p:spPr>
        <p:txBody>
          <a:bodyPr vert="horz" lIns="91440" tIns="45720" rIns="91440" bIns="45720" rtlCol="0" anchor="ctr">
            <a:normAutofit/>
          </a:bodyPr>
          <a:lstStyle>
            <a:lvl1pPr marL="0" indent="0">
              <a:buNone/>
              <a:defRPr lang="en-US" altLang="zh-CN" sz="1200" b="0" smtClean="0"/>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OfficePLUS.cn</a:t>
            </a:r>
            <a:endParaRPr lang="en-US" altLang="en-US" dirty="0"/>
          </a:p>
        </p:txBody>
      </p:sp>
      <p:pic>
        <p:nvPicPr>
          <p:cNvPr id="16" name="图片 1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659493" y="-135954"/>
            <a:ext cx="2532507" cy="2532507"/>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image" Target="../media/image4.png"/><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60400" y="0"/>
            <a:ext cx="10858500" cy="1028700"/>
          </a:xfrm>
          <a:prstGeom prst="rect">
            <a:avLst/>
          </a:prstGeom>
        </p:spPr>
        <p:txBody>
          <a:bodyPr vert="horz" lIns="91440" tIns="45720" rIns="91440" bIns="45720" rtlCol="0" anchor="b">
            <a:normAutofit/>
          </a:bodyPr>
          <a:lstStyle/>
          <a:p>
            <a:pPr lvl="0" defTabSz="914400"/>
            <a:r>
              <a:rPr lang="en-US" altLang="zh-CN"/>
              <a:t>Click to edit Master title style</a:t>
            </a:r>
            <a:endParaRPr lang="zh-CN" altLang="en-US" dirty="0"/>
          </a:p>
        </p:txBody>
      </p:sp>
      <p:sp>
        <p:nvSpPr>
          <p:cNvPr id="3" name="文本占位符 2"/>
          <p:cNvSpPr>
            <a:spLocks noGrp="1"/>
          </p:cNvSpPr>
          <p:nvPr>
            <p:ph type="body" idx="1"/>
          </p:nvPr>
        </p:nvSpPr>
        <p:spPr>
          <a:xfrm>
            <a:off x="660400" y="1130300"/>
            <a:ext cx="10858500" cy="5003800"/>
          </a:xfrm>
          <a:prstGeom prst="rect">
            <a:avLst/>
          </a:prstGeom>
        </p:spPr>
        <p:txBody>
          <a:bodyPr vert="horz" lIns="91440" tIns="45720" rIns="91440" bIns="45720" rtlCol="0">
            <a:normAutofit/>
          </a:bodyPr>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zh-CN" altLang="en-US" dirty="0"/>
          </a:p>
        </p:txBody>
      </p:sp>
      <p:sp>
        <p:nvSpPr>
          <p:cNvPr id="5" name="页脚占位符 4"/>
          <p:cNvSpPr>
            <a:spLocks noGrp="1"/>
          </p:cNvSpPr>
          <p:nvPr>
            <p:ph type="ftr" sz="quarter" idx="3"/>
          </p:nvPr>
        </p:nvSpPr>
        <p:spPr>
          <a:xfrm>
            <a:off x="660401" y="6438900"/>
            <a:ext cx="3992171" cy="215900"/>
          </a:xfrm>
          <a:prstGeom prst="rect">
            <a:avLst/>
          </a:prstGeom>
        </p:spPr>
        <p:txBody>
          <a:bodyPr vert="horz" lIns="91440" tIns="45720" rIns="91440" bIns="45720" rtlCol="0" anchor="ctr"/>
          <a:lstStyle>
            <a:lvl1pPr>
              <a:defRPr lang="zh-CN" altLang="en-US" sz="1000">
                <a:solidFill>
                  <a:schemeClr val="tx1">
                    <a:lumMod val="50000"/>
                    <a:lumOff val="50000"/>
                  </a:schemeClr>
                </a:solidFill>
              </a:defRPr>
            </a:lvl1pPr>
          </a:lstStyle>
          <a:p>
            <a:endParaRPr lang="zh-CN" altLang="en-US" dirty="0"/>
          </a:p>
        </p:txBody>
      </p:sp>
      <p:sp>
        <p:nvSpPr>
          <p:cNvPr id="4" name="日期占位符 3"/>
          <p:cNvSpPr>
            <a:spLocks noGrp="1"/>
          </p:cNvSpPr>
          <p:nvPr>
            <p:ph type="dt" sz="half" idx="2"/>
          </p:nvPr>
        </p:nvSpPr>
        <p:spPr>
          <a:xfrm>
            <a:off x="5504656" y="6438900"/>
            <a:ext cx="1802924" cy="215900"/>
          </a:xfrm>
          <a:prstGeom prst="rect">
            <a:avLst/>
          </a:prstGeom>
        </p:spPr>
        <p:txBody>
          <a:bodyPr vert="horz" lIns="91440" tIns="45720" rIns="91440" bIns="45720" rtlCol="0" anchor="ctr"/>
          <a:lstStyle>
            <a:lvl1pPr algn="ctr">
              <a:defRPr lang="zh-CN" altLang="en-US" sz="1000" smtClean="0">
                <a:solidFill>
                  <a:schemeClr val="tx1">
                    <a:lumMod val="50000"/>
                    <a:lumOff val="50000"/>
                  </a:schemeClr>
                </a:solidFill>
              </a:defRPr>
            </a:lvl1pPr>
          </a:lstStyle>
          <a:p>
            <a:fld id="{3EBAC152-C384-4126-A41C-02F34DED3069}" type="datetime1">
              <a:rPr lang="zh-CN" altLang="en-US" smtClean="0"/>
            </a:fld>
            <a:endParaRPr lang="en-US" altLang="zh-CN"/>
          </a:p>
        </p:txBody>
      </p:sp>
      <p:sp>
        <p:nvSpPr>
          <p:cNvPr id="6" name="灯片编号占位符 5"/>
          <p:cNvSpPr>
            <a:spLocks noGrp="1"/>
          </p:cNvSpPr>
          <p:nvPr>
            <p:ph type="sldNum" sz="quarter" idx="4"/>
          </p:nvPr>
        </p:nvSpPr>
        <p:spPr>
          <a:xfrm>
            <a:off x="8857452" y="6438900"/>
            <a:ext cx="2661448" cy="215900"/>
          </a:xfrm>
          <a:prstGeom prst="rect">
            <a:avLst/>
          </a:prstGeom>
        </p:spPr>
        <p:txBody>
          <a:bodyPr vert="horz" lIns="91440" tIns="45720" rIns="91440" bIns="45720" rtlCol="0" anchor="ctr"/>
          <a:lstStyle>
            <a:lvl1pPr algn="r">
              <a:defRPr lang="zh-CN" altLang="en-US" sz="1000" smtClean="0">
                <a:solidFill>
                  <a:schemeClr val="tx1">
                    <a:lumMod val="50000"/>
                    <a:lumOff val="50000"/>
                  </a:schemeClr>
                </a:solidFill>
              </a:defRPr>
            </a:lvl1pPr>
          </a:lstStyle>
          <a:p>
            <a:fld id="{7F65B630-C7FF-41C0-9923-C5E5E29EED81}" type="slidenum">
              <a:rPr lang="en-US" altLang="zh-CN" smtClean="0"/>
            </a:fld>
            <a:endParaRPr lang="en-US" altLang="zh-CN"/>
          </a:p>
        </p:txBody>
      </p:sp>
      <p:pic>
        <p:nvPicPr>
          <p:cNvPr id="10" name="图片 9"/>
          <p:cNvPicPr>
            <a:picLocks noChangeAspect="1"/>
          </p:cNvPicPr>
          <p:nvPr userDrawn="1"/>
        </p:nvPicPr>
        <p:blipFill rotWithShape="1">
          <a:blip r:embed="rId8">
            <a:extLst>
              <a:ext uri="{28A0092B-C50C-407E-A947-70E740481C1C}">
                <a14:useLocalDpi xmlns:a14="http://schemas.microsoft.com/office/drawing/2010/main" val="0"/>
              </a:ext>
            </a:extLst>
          </a:blip>
          <a:srcRect t="5368" r="12787"/>
          <a:stretch>
            <a:fillRect/>
          </a:stretch>
        </p:blipFill>
        <p:spPr>
          <a:xfrm>
            <a:off x="9983343" y="-169577"/>
            <a:ext cx="2208657" cy="2396553"/>
          </a:xfrm>
          <a:prstGeom prst="rect">
            <a:avLst/>
          </a:prstGeom>
        </p:spPr>
      </p:pic>
      <p:pic>
        <p:nvPicPr>
          <p:cNvPr id="12" name="图片 11"/>
          <p:cNvPicPr>
            <a:picLocks noChangeAspect="1"/>
          </p:cNvPicPr>
          <p:nvPr userDrawn="1"/>
        </p:nvPicPr>
        <p:blipFill rotWithShape="1">
          <a:blip r:embed="rId9">
            <a:extLst>
              <a:ext uri="{28A0092B-C50C-407E-A947-70E740481C1C}">
                <a14:useLocalDpi xmlns:a14="http://schemas.microsoft.com/office/drawing/2010/main" val="0"/>
              </a:ext>
            </a:extLst>
          </a:blip>
          <a:srcRect t="51491"/>
          <a:stretch>
            <a:fillRect/>
          </a:stretch>
        </p:blipFill>
        <p:spPr>
          <a:xfrm flipH="1">
            <a:off x="-428091" y="5189994"/>
            <a:ext cx="3438541" cy="166800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ftr="0" dt="0"/>
  <p:txStyles>
    <p:title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ctrTitle"/>
          </p:nvPr>
        </p:nvSpPr>
        <p:spPr>
          <a:xfrm>
            <a:off x="666750" y="1028700"/>
            <a:ext cx="10858500" cy="2585323"/>
          </a:xfrm>
        </p:spPr>
        <p:txBody>
          <a:bodyPr>
            <a:spAutoFit/>
          </a:bodyPr>
          <a:lstStyle/>
          <a:p>
            <a:pPr algn="ctr"/>
            <a:r>
              <a:rPr lang="zh-CN" altLang="en-US" sz="6000" dirty="0">
                <a:sym typeface="Arial" panose="020B0604020202020204" pitchFamily="34" charset="0"/>
              </a:rPr>
              <a:t>民法典担保制度</a:t>
            </a:r>
            <a:br>
              <a:rPr lang="en-US" altLang="zh-CN" sz="6000" dirty="0">
                <a:sym typeface="Arial" panose="020B0604020202020204" pitchFamily="34" charset="0"/>
              </a:rPr>
            </a:br>
            <a:r>
              <a:rPr lang="zh-CN" altLang="en-US" sz="6000" dirty="0">
                <a:sym typeface="Arial" panose="020B0604020202020204" pitchFamily="34" charset="0"/>
              </a:rPr>
              <a:t>之</a:t>
            </a:r>
            <a:br>
              <a:rPr lang="en-US" altLang="zh-CN" sz="6000" dirty="0">
                <a:sym typeface="Arial" panose="020B0604020202020204" pitchFamily="34" charset="0"/>
              </a:rPr>
            </a:br>
            <a:r>
              <a:rPr lang="zh-CN" altLang="en-US" sz="6000" dirty="0">
                <a:sym typeface="Arial" panose="020B0604020202020204" pitchFamily="34" charset="0"/>
              </a:rPr>
              <a:t>不动产抵押</a:t>
            </a:r>
            <a:endParaRPr lang="zh-CN" altLang="en-US" sz="6000" dirty="0"/>
          </a:p>
        </p:txBody>
      </p:sp>
      <p:sp>
        <p:nvSpPr>
          <p:cNvPr id="10" name="副标题 9"/>
          <p:cNvSpPr>
            <a:spLocks noGrp="1"/>
          </p:cNvSpPr>
          <p:nvPr>
            <p:ph type="subTitle" idx="1"/>
          </p:nvPr>
        </p:nvSpPr>
        <p:spPr>
          <a:xfrm>
            <a:off x="4464050" y="4494878"/>
            <a:ext cx="3263900" cy="369332"/>
          </a:xfrm>
          <a:noFill/>
          <a:ln>
            <a:noFill/>
          </a:ln>
        </p:spPr>
        <p:txBody>
          <a:bodyPr vert="horz" lIns="91440" tIns="45720" rIns="91440" bIns="45720" rtlCol="0" anchor="ctr">
            <a:spAutoFit/>
          </a:bodyPr>
          <a:lstStyle/>
          <a:p>
            <a:pPr algn="dist"/>
            <a:r>
              <a:rPr lang="zh-CN" altLang="en-US" b="1" dirty="0">
                <a:latin typeface="华文楷体" panose="02010600040101010101" pitchFamily="2" charset="-122"/>
                <a:ea typeface="华文楷体" panose="02010600040101010101" pitchFamily="2" charset="-122"/>
                <a:sym typeface="Century Gothic" panose="020B0502020202020204" pitchFamily="34" charset="0"/>
              </a:rPr>
              <a:t>毕海戈 </a:t>
            </a:r>
            <a:r>
              <a:rPr lang="en-US" altLang="zh-CN" b="1" dirty="0">
                <a:latin typeface="华文楷体" panose="02010600040101010101" pitchFamily="2" charset="-122"/>
                <a:ea typeface="华文楷体" panose="02010600040101010101" pitchFamily="2" charset="-122"/>
                <a:sym typeface="Century Gothic" panose="020B0502020202020204" pitchFamily="34" charset="0"/>
              </a:rPr>
              <a:t>2025</a:t>
            </a:r>
            <a:r>
              <a:rPr lang="zh-CN" altLang="en-US" b="1" dirty="0">
                <a:latin typeface="华文楷体" panose="02010600040101010101" pitchFamily="2" charset="-122"/>
                <a:ea typeface="华文楷体" panose="02010600040101010101" pitchFamily="2" charset="-122"/>
                <a:sym typeface="Century Gothic" panose="020B0502020202020204" pitchFamily="34" charset="0"/>
              </a:rPr>
              <a:t>年</a:t>
            </a:r>
            <a:r>
              <a:rPr lang="en-US" altLang="zh-CN" b="1" dirty="0">
                <a:latin typeface="华文楷体" panose="02010600040101010101" pitchFamily="2" charset="-122"/>
                <a:ea typeface="华文楷体" panose="02010600040101010101" pitchFamily="2" charset="-122"/>
                <a:sym typeface="Century Gothic" panose="020B0502020202020204" pitchFamily="34" charset="0"/>
              </a:rPr>
              <a:t>11</a:t>
            </a:r>
            <a:r>
              <a:rPr lang="zh-CN" altLang="en-US" b="1" dirty="0">
                <a:latin typeface="华文楷体" panose="02010600040101010101" pitchFamily="2" charset="-122"/>
                <a:ea typeface="华文楷体" panose="02010600040101010101" pitchFamily="2" charset="-122"/>
                <a:sym typeface="Century Gothic" panose="020B0502020202020204" pitchFamily="34" charset="0"/>
              </a:rPr>
              <a:t>月</a:t>
            </a:r>
            <a:r>
              <a:rPr lang="en-US" altLang="zh-CN" b="1" dirty="0">
                <a:latin typeface="华文楷体" panose="02010600040101010101" pitchFamily="2" charset="-122"/>
                <a:ea typeface="华文楷体" panose="02010600040101010101" pitchFamily="2" charset="-122"/>
                <a:sym typeface="Century Gothic" panose="020B0502020202020204" pitchFamily="34" charset="0"/>
              </a:rPr>
              <a:t>21</a:t>
            </a:r>
            <a:r>
              <a:rPr lang="zh-CN" altLang="en-US" b="1" dirty="0">
                <a:latin typeface="华文楷体" panose="02010600040101010101" pitchFamily="2" charset="-122"/>
                <a:ea typeface="华文楷体" panose="02010600040101010101" pitchFamily="2" charset="-122"/>
                <a:sym typeface="Century Gothic" panose="020B0502020202020204" pitchFamily="34" charset="0"/>
              </a:rPr>
              <a:t>日</a:t>
            </a:r>
            <a:endParaRPr lang="zh-CN" altLang="en-US" b="1" dirty="0">
              <a:latin typeface="华文楷体" panose="02010600040101010101" pitchFamily="2" charset="-122"/>
              <a:ea typeface="华文楷体" panose="02010600040101010101" pitchFamily="2" charset="-122"/>
              <a:sym typeface="Century Gothic" panose="020B0502020202020204" pitchFamily="34" charset="0"/>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446824"/>
          </a:xfrm>
          <a:prstGeom prst="rect">
            <a:avLst/>
          </a:prstGeom>
          <a:noFill/>
        </p:spPr>
        <p:txBody>
          <a:bodyPr wrap="square">
            <a:spAutoFit/>
          </a:bodyPr>
          <a:lstStyle/>
          <a:p>
            <a:endParaRPr lang="en-US" altLang="zh-CN" sz="1700" dirty="0">
              <a:latin typeface="+mn-ea"/>
            </a:endParaRPr>
          </a:p>
          <a:p>
            <a:r>
              <a:rPr lang="zh-CN" altLang="en-US" sz="1700" dirty="0">
                <a:latin typeface="+mn-ea"/>
              </a:rPr>
              <a:t>  第三百八十六条</a:t>
            </a:r>
            <a:r>
              <a:rPr lang="en-US" altLang="zh-CN" sz="1700" dirty="0">
                <a:latin typeface="+mn-ea"/>
              </a:rPr>
              <a:t>【</a:t>
            </a:r>
            <a:r>
              <a:rPr lang="zh-CN" altLang="en-US" sz="1700" dirty="0">
                <a:latin typeface="+mn-ea"/>
              </a:rPr>
              <a:t>担保物权的定义</a:t>
            </a:r>
            <a:r>
              <a:rPr lang="en-US" altLang="zh-CN" sz="1700" dirty="0">
                <a:latin typeface="+mn-ea"/>
              </a:rPr>
              <a:t>】</a:t>
            </a:r>
            <a:r>
              <a:rPr lang="zh-CN" altLang="en-US" sz="1700" dirty="0">
                <a:latin typeface="+mn-ea"/>
              </a:rPr>
              <a:t>担保物权人在债务人不履行到期债务或者发生当事人约定的实现担保物权的情形，依法享有就担保财产优先受偿的权利，但是法律另有规定的除外。</a:t>
            </a:r>
            <a:endParaRPr lang="zh-CN" altLang="en-US" sz="1700" dirty="0">
              <a:latin typeface="+mn-ea"/>
            </a:endParaRPr>
          </a:p>
          <a:p>
            <a:endParaRPr lang="en-US" altLang="zh-CN" sz="1700" dirty="0">
              <a:latin typeface="+mn-ea"/>
            </a:endParaRPr>
          </a:p>
          <a:p>
            <a:r>
              <a:rPr lang="zh-CN" altLang="en-US" sz="1700" dirty="0">
                <a:latin typeface="+mn-ea"/>
              </a:rPr>
              <a:t>  本条是对</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170</a:t>
            </a:r>
            <a:r>
              <a:rPr lang="zh-CN" altLang="en-US" sz="1700" dirty="0">
                <a:latin typeface="+mn-ea"/>
              </a:rPr>
              <a:t>条的直接继承，只是将“但”改为“但是”，表述更加规范。</a:t>
            </a:r>
            <a:endParaRPr lang="en-US" altLang="zh-CN" sz="1700" dirty="0">
              <a:latin typeface="+mn-ea"/>
            </a:endParaRPr>
          </a:p>
          <a:p>
            <a:endParaRPr lang="en-US" altLang="zh-CN" sz="1700" dirty="0">
              <a:latin typeface="+mn-ea"/>
            </a:endParaRPr>
          </a:p>
          <a:p>
            <a:r>
              <a:rPr lang="zh-CN" altLang="en-US" sz="1700" dirty="0">
                <a:latin typeface="+mn-ea"/>
              </a:rPr>
              <a:t>  本条是关于担保物权定义的规定。</a:t>
            </a:r>
            <a:endParaRPr lang="zh-CN" altLang="en-US" sz="1700" dirty="0">
              <a:latin typeface="+mn-ea"/>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97004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判断某个法人的非营利性有两个标准：一是其成立的目的须“为公益目的或者其他非营利目的”；二是“不向出资人、设立人或者会员分配所取得利润”。其中第一个标准为积极标准，即其目的必须是为了公益或其他非营利目的；第二个标准为消极标准，即强调其不能向其出资人、设立人或者会员分配所取得的利润。在这两个标准中，前者回答了非营利法人的基本属性，使其与营利法人得以区分；后者则为判断非营利性提供了基本准则，使非营利性具有了外在标尺。根据两大法系普遍接受的法理，“非营利性”并非意味着这些组织不能进行经营活动而获得利润，而主要是指对获得利润的分配限制。</a:t>
            </a:r>
            <a:endParaRPr lang="zh-CN" altLang="en-US" sz="1700" dirty="0">
              <a:latin typeface="+mn-ea"/>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非营利法人系为公益目的或者其他非营利目的而成立的法人。也就是说，非营利法人包括为公益目的的法人和其他非营利目的的法人。一般情况下，非营利法人主要指为公益目的的法人，包括教育、科学、文化、卫生等为主的事业单位法人等。对于何为公益，</a:t>
            </a:r>
            <a:r>
              <a:rPr lang="en-US" altLang="zh-CN" sz="1700" dirty="0">
                <a:latin typeface="+mn-ea"/>
              </a:rPr>
              <a:t>1999</a:t>
            </a:r>
            <a:r>
              <a:rPr lang="zh-CN" altLang="en-US" sz="1700" dirty="0">
                <a:latin typeface="+mn-ea"/>
              </a:rPr>
              <a:t>年颁布施行的</a:t>
            </a:r>
            <a:r>
              <a:rPr lang="en-US" altLang="zh-CN" sz="1700" dirty="0">
                <a:latin typeface="+mn-ea"/>
              </a:rPr>
              <a:t>《</a:t>
            </a:r>
            <a:r>
              <a:rPr lang="zh-CN" altLang="en-US" sz="1700" dirty="0">
                <a:latin typeface="+mn-ea"/>
              </a:rPr>
              <a:t>公益事业捐赠法</a:t>
            </a:r>
            <a:r>
              <a:rPr lang="en-US" altLang="zh-CN" sz="1700" dirty="0">
                <a:latin typeface="+mn-ea"/>
              </a:rPr>
              <a:t>》</a:t>
            </a:r>
            <a:r>
              <a:rPr lang="zh-CN" altLang="en-US" sz="1700" dirty="0">
                <a:latin typeface="+mn-ea"/>
              </a:rPr>
              <a:t>第</a:t>
            </a:r>
            <a:r>
              <a:rPr lang="en-US" altLang="zh-CN" sz="1700" dirty="0">
                <a:latin typeface="+mn-ea"/>
              </a:rPr>
              <a:t>3</a:t>
            </a:r>
            <a:r>
              <a:rPr lang="zh-CN" altLang="en-US" sz="1700" dirty="0">
                <a:latin typeface="+mn-ea"/>
              </a:rPr>
              <a:t>条规定：“本法所称公益事业是指非营利的下列事项：（一）救助灾害、救济贫困、扶助残疾人等困难的社会群体和个人的活动；（二）教育、科学、文化、卫生、体育事业；（三）环境保护、社会公共设施建设；（四）促进社会发展和进步的其他社会公共和福利事业”。也就是说，凡为了社会公共利益之事业，均为公益事业。除了公益法人，非营利法人还包括尽管不是为了公益，但其目的也非营利的法人组织，这主要是指那些互益性的非营利法人组织，也称公益组织，如商会、行业协会、学会、俱乐部等。在一定意义上，公益法人系向不特定多数人提供服务的社会组织，互益法人则是向特定的多数人提供服务的社会组织，换言之，以实现社会公共利益为主要目的的非营利法人为公益法人，以实现特定范围内特定人数的共同利益的非营利法人为互益法人。</a:t>
            </a:r>
            <a:endParaRPr lang="zh-CN" altLang="en-US" sz="1700" dirty="0">
              <a:latin typeface="+mn-ea"/>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44682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非营利法人包括事业单位、社会团体、基金会、社会服务机构等。在我国，非营利法人表现形态多样，既包括大量的从事教育、科技、文化、卫生等活动的事业单位法人，也包括众多的非以营利为目的而成立的社会团体法人，还有以捐助财产为基础的基金会和民办学校、医院、养老院等各种各样的社会服务机构。非营利法人中的事业单位法人与作为捐助法人的基金会、社会服务机构均为公益法人，社会团体法人既可以是公益法人，也可以是互益法人。</a:t>
            </a:r>
            <a:endParaRPr lang="zh-CN" altLang="en-US" sz="1700" dirty="0">
              <a:latin typeface="+mn-ea"/>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754874"/>
          </a:xfrm>
          <a:prstGeom prst="rect">
            <a:avLst/>
          </a:prstGeom>
          <a:noFill/>
        </p:spPr>
        <p:txBody>
          <a:bodyPr wrap="square">
            <a:spAutoFit/>
          </a:bodyPr>
          <a:lstStyle/>
          <a:p>
            <a:endParaRPr lang="zh-CN" altLang="en-US" sz="1700" dirty="0">
              <a:latin typeface="+mn-ea"/>
            </a:endParaRPr>
          </a:p>
          <a:p>
            <a:r>
              <a:rPr lang="zh-CN" altLang="en-US" sz="1700" dirty="0">
                <a:latin typeface="+mn-ea"/>
              </a:rPr>
              <a:t>  为公益目的成立的非营利学校、幼儿园、医疗机构、养老机构等公益法人，不论是公办的还是民办的 ，原则上</a:t>
            </a:r>
            <a:r>
              <a:rPr lang="zh-CN" altLang="en-US" sz="1700" baseline="30000" dirty="0">
                <a:latin typeface="+mn-ea"/>
              </a:rPr>
              <a:t>⑥</a:t>
            </a:r>
            <a:r>
              <a:rPr lang="zh-CN" altLang="en-US" sz="1700" dirty="0">
                <a:latin typeface="+mn-ea"/>
              </a:rPr>
              <a:t>不具有抵押人资格；民办的营利性学校、幼儿园、医疗机构、养老机构等营利法人，则具有抵押人资格。实践中，可以依据登记的表象加以判断主体是否具有抵押人资格。但凡在市场监管部门登记的，可以确定为“营利法人”或者“互益法人”，具有抵押人资格；在民政部门或者事业单位登记机关登记的，可以认定为“公益法人”，原则上不具有抵押人资格。</a:t>
            </a:r>
            <a:endParaRPr lang="zh-CN" altLang="en-US" sz="1700" dirty="0">
              <a:latin typeface="+mn-ea"/>
            </a:endParaRPr>
          </a:p>
          <a:p>
            <a:endParaRPr lang="en-US" altLang="zh-CN" sz="1700" dirty="0">
              <a:latin typeface="+mn-ea"/>
            </a:endParaRPr>
          </a:p>
          <a:p>
            <a:r>
              <a:rPr lang="zh-CN" altLang="en-US" sz="1700" dirty="0">
                <a:latin typeface="+mn-ea"/>
              </a:rPr>
              <a:t>  公办的学校、幼儿园、医疗机构、养老机构等只能是公益法人。</a:t>
            </a:r>
            <a:endParaRPr lang="zh-CN" altLang="en-US" sz="1700" dirty="0">
              <a:latin typeface="+mn-ea"/>
            </a:endParaRPr>
          </a:p>
          <a:p>
            <a:endParaRPr lang="zh-CN" altLang="en-US" sz="1700" dirty="0">
              <a:latin typeface="+mn-ea"/>
            </a:endParaRPr>
          </a:p>
          <a:p>
            <a:r>
              <a:rPr lang="zh-CN" altLang="en-US" sz="1700" dirty="0">
                <a:latin typeface="+mn-ea"/>
              </a:rPr>
              <a:t>  民办的学校、幼儿园、医疗机构、养老机构等既可能是公益法人也可能是营利法人。</a:t>
            </a:r>
            <a:endParaRPr lang="zh-CN" altLang="en-US" sz="1700" dirty="0">
              <a:latin typeface="+mn-ea"/>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693045"/>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en-US" altLang="zh-CN" sz="1500" dirty="0">
                <a:latin typeface="+mn-ea"/>
              </a:rPr>
              <a:t>⑥</a:t>
            </a:r>
            <a:r>
              <a:rPr lang="zh-CN" altLang="en-US" sz="1500" dirty="0">
                <a:latin typeface="+mn-ea"/>
              </a:rPr>
              <a:t> </a:t>
            </a:r>
            <a:r>
              <a:rPr lang="en-US" altLang="zh-CN" sz="1500" dirty="0">
                <a:latin typeface="+mn-ea"/>
              </a:rPr>
              <a:t>《</a:t>
            </a:r>
            <a:r>
              <a:rPr lang="zh-CN" altLang="en-US" sz="1500" dirty="0">
                <a:latin typeface="+mn-ea"/>
              </a:rPr>
              <a:t>最高人民法院关于适用</a:t>
            </a:r>
            <a:r>
              <a:rPr lang="en-US" altLang="zh-CN" sz="1500" dirty="0">
                <a:latin typeface="+mn-ea"/>
              </a:rPr>
              <a:t>〈</a:t>
            </a:r>
            <a:r>
              <a:rPr lang="zh-CN" altLang="en-US" sz="1500" dirty="0">
                <a:latin typeface="+mn-ea"/>
              </a:rPr>
              <a:t>中华人民共和国民法典</a:t>
            </a:r>
            <a:r>
              <a:rPr lang="en-US" altLang="zh-CN" sz="1500" dirty="0">
                <a:latin typeface="+mn-ea"/>
              </a:rPr>
              <a:t>〉</a:t>
            </a:r>
            <a:r>
              <a:rPr lang="zh-CN" altLang="en-US" sz="1500" dirty="0">
                <a:latin typeface="+mn-ea"/>
              </a:rPr>
              <a:t>有关担保制度的解释</a:t>
            </a:r>
            <a:r>
              <a:rPr lang="en-US" altLang="zh-CN" sz="1500" dirty="0">
                <a:latin typeface="+mn-ea"/>
              </a:rPr>
              <a:t>》</a:t>
            </a:r>
            <a:r>
              <a:rPr lang="zh-CN" altLang="en-US" sz="1500" dirty="0">
                <a:latin typeface="+mn-ea"/>
              </a:rPr>
              <a:t>（法释</a:t>
            </a:r>
            <a:r>
              <a:rPr lang="en-US" altLang="zh-CN" sz="1500" dirty="0">
                <a:latin typeface="+mn-ea"/>
              </a:rPr>
              <a:t>〔2020〕28</a:t>
            </a:r>
            <a:r>
              <a:rPr lang="zh-CN" altLang="en-US" sz="1500" dirty="0">
                <a:latin typeface="+mn-ea"/>
              </a:rPr>
              <a:t>号）第</a:t>
            </a:r>
            <a:r>
              <a:rPr lang="en-US" altLang="zh-CN" sz="1500" dirty="0">
                <a:latin typeface="+mn-ea"/>
              </a:rPr>
              <a:t>6</a:t>
            </a:r>
            <a:r>
              <a:rPr lang="zh-CN" altLang="en-US" sz="1500" dirty="0">
                <a:latin typeface="+mn-ea"/>
              </a:rPr>
              <a:t>条规定：“以公益为目的的非营利性学校、幼儿园、医疗机构、养老机构等提供担保的，人民法院应当认定担保合同无效，但是有下列情形之一的除外：（一）在购入或者以融资租赁方式承租教育设施、医疗卫生设施、养老服务设施和其他公益设施时，出卖人、出租人为担保价款或者租金实现而在该公益设施上保留所有权；（二）以教育设施、医疗卫生设施、养老服务设施和其他公益设施以外的不动产、动产或者财产权利设立担保物权。登记为营利法人的学校、幼儿园、医疗机构、养老机构等提供担保，当事人以其不具有担保资格为由主张担保合同无效的，人民法院不予支持”。</a:t>
            </a:r>
            <a:endParaRPr lang="zh-CN" altLang="en-US" sz="1500" dirty="0">
              <a:latin typeface="+mn-ea"/>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586145"/>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（二）</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与原</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相比，不得抵押的客体须是教育设施、医疗卫生设施和其他公益设施的规定不变。立法机关认为学校、幼儿园的教育设施是用来教书育人的，如果允许以教育设施抵押，一旦实现抵押权，不仅办学目的难以达到，严重的可能造成学生失学，影响社会安定。从国家、民族的未来考虑，从维护社会安定出发，从教育的目的着眼，应当禁止以教育设施抵押。医疗机构是为了保障公众健康而设立的，医疗机构在设置的区域布局、服务人口的数量、等级配置等方面都有统筹安排和考虑，尤其是农村，一个区域甚至只有一所医院，如果允许以医疗卫生设施抵押，一旦医疗机构无法偿还贷款，抵押权人要求拍卖医疗卫生设施用以清偿债务，就会影响公众看病就医，不利于保障人民的健康。还有不在列举之列的其他公益设施，比如，图书馆、技术馆、博物馆、文化馆、敬老院、福利院、康复院等。法律之所以不允许这些公益设施抵押，是为了确保其设立目的的实现，维护其社会公益功能。若法律允许上述公益设施抵押，则在实现抵押权的时候必然出现变价这些公益设施的情形，会破坏这些公益设施设立的目的，直接损害国家、集体和个人的利益，扰乱社会秩序和生活秩序，破坏社会稳定。至于非教育设施或者非医疗卫生设施等非公益设施，如幼儿园的小卖部、学校的商店、医院办的农副产品基地等可以抵押。</a:t>
            </a:r>
            <a:endParaRPr lang="zh-CN" altLang="en-US" sz="1700" dirty="0">
              <a:latin typeface="+mn-ea"/>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724370"/>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（三）从原</a:t>
            </a:r>
            <a:r>
              <a:rPr lang="en-US" altLang="zh-CN" sz="1700" dirty="0">
                <a:latin typeface="+mn-ea"/>
              </a:rPr>
              <a:t>《</a:t>
            </a:r>
            <a:r>
              <a:rPr lang="zh-CN" altLang="en-US" sz="1700" dirty="0">
                <a:latin typeface="+mn-ea"/>
              </a:rPr>
              <a:t>担保法解释</a:t>
            </a:r>
            <a:r>
              <a:rPr lang="en-US" altLang="zh-CN" sz="1700" dirty="0">
                <a:latin typeface="+mn-ea"/>
              </a:rPr>
              <a:t>》</a:t>
            </a:r>
            <a:r>
              <a:rPr lang="zh-CN" altLang="en-US" sz="1700" dirty="0">
                <a:latin typeface="+mn-ea"/>
              </a:rPr>
              <a:t>第</a:t>
            </a:r>
            <a:r>
              <a:rPr lang="en-US" altLang="zh-CN" sz="1700" dirty="0">
                <a:latin typeface="+mn-ea"/>
              </a:rPr>
              <a:t>53</a:t>
            </a:r>
            <a:r>
              <a:rPr lang="zh-CN" altLang="en-US" sz="1700" dirty="0">
                <a:latin typeface="+mn-ea"/>
              </a:rPr>
              <a:t>条</a:t>
            </a:r>
            <a:r>
              <a:rPr lang="zh-CN" altLang="en-US" sz="1700" baseline="30000" dirty="0">
                <a:latin typeface="+mn-ea"/>
              </a:rPr>
              <a:t>⑦</a:t>
            </a:r>
            <a:r>
              <a:rPr lang="zh-CN" altLang="en-US" sz="1700" dirty="0">
                <a:latin typeface="+mn-ea"/>
              </a:rPr>
              <a:t>的规定看，公益法人以非公益设施抵押，只能用于为自身债务设定抵押，而不能为他人债务设定抵押，这与公益法人不能作为保证人</a:t>
            </a:r>
            <a:r>
              <a:rPr lang="zh-CN" altLang="en-US" sz="1700" baseline="30000" dirty="0">
                <a:latin typeface="+mn-ea"/>
              </a:rPr>
              <a:t>⑧</a:t>
            </a:r>
            <a:r>
              <a:rPr lang="zh-CN" altLang="en-US" sz="1700" dirty="0">
                <a:latin typeface="+mn-ea"/>
              </a:rPr>
              <a:t>的精神是一致的。因为保证是为他人债务提供担保</a:t>
            </a:r>
            <a:r>
              <a:rPr lang="zh-CN" altLang="en-US" sz="1700" baseline="30000" dirty="0">
                <a:latin typeface="+mn-ea"/>
              </a:rPr>
              <a:t>⑨ </a:t>
            </a:r>
            <a:r>
              <a:rPr lang="zh-CN" altLang="en-US" sz="1700" dirty="0">
                <a:latin typeface="+mn-ea"/>
              </a:rPr>
              <a:t>，既然公益法人不得为保证人，同理，公益法人也不能以非公益设施为他人债务设定抵押，否则就会出现体系冲突。</a:t>
            </a:r>
            <a:endParaRPr lang="zh-CN" altLang="en-US" sz="1700" dirty="0">
              <a:latin typeface="+mn-ea"/>
            </a:endParaRPr>
          </a:p>
          <a:p>
            <a:endParaRPr lang="en-US" altLang="zh-CN" sz="1700" dirty="0">
              <a:latin typeface="+mn-ea"/>
            </a:endParaRPr>
          </a:p>
          <a:p>
            <a:r>
              <a:rPr lang="en-US" altLang="zh-CN" sz="1700" dirty="0">
                <a:latin typeface="+mn-ea"/>
              </a:rPr>
              <a:t>  </a:t>
            </a:r>
            <a:r>
              <a:rPr lang="zh-CN" altLang="en-US" sz="1500" dirty="0">
                <a:latin typeface="+mn-ea"/>
              </a:rPr>
              <a:t>⑦ </a:t>
            </a:r>
            <a:r>
              <a:rPr lang="en-US" altLang="zh-CN" sz="1500" dirty="0">
                <a:latin typeface="+mn-ea"/>
              </a:rPr>
              <a:t>《</a:t>
            </a:r>
            <a:r>
              <a:rPr lang="zh-CN" altLang="en-US" sz="1500" dirty="0">
                <a:latin typeface="+mn-ea"/>
              </a:rPr>
              <a:t>最高人民法院关于适用</a:t>
            </a:r>
            <a:r>
              <a:rPr lang="en-US" altLang="zh-CN" sz="1500" dirty="0">
                <a:latin typeface="+mn-ea"/>
              </a:rPr>
              <a:t>〈</a:t>
            </a:r>
            <a:r>
              <a:rPr lang="zh-CN" altLang="en-US" sz="1500" dirty="0">
                <a:latin typeface="+mn-ea"/>
              </a:rPr>
              <a:t>中华人民共和国担保法</a:t>
            </a:r>
            <a:r>
              <a:rPr lang="en-US" altLang="zh-CN" sz="1500" dirty="0">
                <a:latin typeface="+mn-ea"/>
              </a:rPr>
              <a:t>〉</a:t>
            </a:r>
            <a:r>
              <a:rPr lang="zh-CN" altLang="en-US" sz="1500" dirty="0">
                <a:latin typeface="+mn-ea"/>
              </a:rPr>
              <a:t>若干问题的解释</a:t>
            </a:r>
            <a:r>
              <a:rPr lang="en-US" altLang="zh-CN" sz="1500" dirty="0">
                <a:latin typeface="+mn-ea"/>
              </a:rPr>
              <a:t>》</a:t>
            </a:r>
            <a:r>
              <a:rPr lang="zh-CN" altLang="en-US" sz="1500" dirty="0">
                <a:latin typeface="+mn-ea"/>
              </a:rPr>
              <a:t>（法释</a:t>
            </a:r>
            <a:r>
              <a:rPr lang="en-US" altLang="zh-CN" sz="1500" dirty="0">
                <a:latin typeface="+mn-ea"/>
              </a:rPr>
              <a:t>〔2000〕44</a:t>
            </a:r>
            <a:r>
              <a:rPr lang="zh-CN" altLang="en-US" sz="1500" dirty="0">
                <a:latin typeface="+mn-ea"/>
              </a:rPr>
              <a:t>号）第</a:t>
            </a:r>
            <a:r>
              <a:rPr lang="en-US" altLang="zh-CN" sz="1500" dirty="0">
                <a:latin typeface="+mn-ea"/>
              </a:rPr>
              <a:t>53</a:t>
            </a:r>
            <a:r>
              <a:rPr lang="zh-CN" altLang="en-US" sz="1500" dirty="0">
                <a:latin typeface="+mn-ea"/>
              </a:rPr>
              <a:t>条规定：“学校、幼儿园、医院等以公益为目的的事业单位、社会团体，以其教育设施、医疗卫生设施和其他社会公益设施以外的财产为自身债务设定抵押的，人民法院可以认定抵押有效”。</a:t>
            </a:r>
            <a:endParaRPr lang="zh-CN" altLang="en-US" sz="1500" dirty="0">
              <a:latin typeface="+mn-ea"/>
            </a:endParaRPr>
          </a:p>
          <a:p>
            <a:r>
              <a:rPr lang="zh-CN" altLang="en-US" sz="1500" dirty="0">
                <a:latin typeface="+mn-ea"/>
              </a:rPr>
              <a:t>  ⑧ </a:t>
            </a:r>
            <a:r>
              <a:rPr lang="en-US" altLang="zh-CN" sz="1500" dirty="0">
                <a:latin typeface="+mn-ea"/>
              </a:rPr>
              <a:t>《</a:t>
            </a:r>
            <a:r>
              <a:rPr lang="zh-CN" altLang="en-US" sz="1500" dirty="0">
                <a:latin typeface="+mn-ea"/>
              </a:rPr>
              <a:t>民法典</a:t>
            </a:r>
            <a:r>
              <a:rPr lang="en-US" altLang="zh-CN" sz="1500" dirty="0">
                <a:latin typeface="+mn-ea"/>
              </a:rPr>
              <a:t>》</a:t>
            </a:r>
            <a:r>
              <a:rPr lang="zh-CN" altLang="en-US" sz="1500" dirty="0">
                <a:latin typeface="+mn-ea"/>
              </a:rPr>
              <a:t>第</a:t>
            </a:r>
            <a:r>
              <a:rPr lang="en-US" altLang="zh-CN" sz="1500" dirty="0">
                <a:latin typeface="+mn-ea"/>
              </a:rPr>
              <a:t>683</a:t>
            </a:r>
            <a:r>
              <a:rPr lang="zh-CN" altLang="en-US" sz="1500" dirty="0">
                <a:latin typeface="+mn-ea"/>
              </a:rPr>
              <a:t>条规定：“机关法人不得为保证人，但是经国务院批准为使用外国政府或者国际经济组织贷款进行转贷的除外。以公益为目的的非营利法人、非法人组织不得为保证人”。</a:t>
            </a:r>
            <a:endParaRPr lang="zh-CN" altLang="en-US" sz="1500" dirty="0">
              <a:latin typeface="+mn-ea"/>
            </a:endParaRPr>
          </a:p>
          <a:p>
            <a:r>
              <a:rPr lang="zh-CN" altLang="en-US" sz="1500" dirty="0">
                <a:latin typeface="+mn-ea"/>
              </a:rPr>
              <a:t>  ⑨保证人必须是主债权债务合同之外的第三人，而不能是债务人自己，因为债务人的所有责任财产本来就是债权实现的担保，让债务人作为担保人，没有任何意义。物的担保则不同，不管是债务人的物还是第三人的物，债权人相信的是物，而不管物的所有人是谁。</a:t>
            </a:r>
            <a:endParaRPr lang="zh-CN" altLang="en-US" sz="1500" dirty="0">
              <a:latin typeface="+mn-ea"/>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586145"/>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第四百条</a:t>
            </a:r>
            <a:r>
              <a:rPr lang="en-US" altLang="zh-CN" sz="1700" dirty="0">
                <a:latin typeface="+mn-ea"/>
              </a:rPr>
              <a:t>【</a:t>
            </a:r>
            <a:r>
              <a:rPr lang="zh-CN" altLang="en-US" sz="1700" dirty="0">
                <a:latin typeface="+mn-ea"/>
              </a:rPr>
              <a:t>抵押合同</a:t>
            </a:r>
            <a:r>
              <a:rPr lang="en-US" altLang="zh-CN" sz="1700" dirty="0">
                <a:latin typeface="+mn-ea"/>
              </a:rPr>
              <a:t>】</a:t>
            </a:r>
            <a:r>
              <a:rPr lang="zh-CN" altLang="en-US" sz="1700" dirty="0">
                <a:latin typeface="+mn-ea"/>
              </a:rPr>
              <a:t>设立抵押权，当事人应当采用书面形式订立抵押合同。</a:t>
            </a:r>
            <a:endParaRPr lang="zh-CN" altLang="en-US" sz="1700" dirty="0">
              <a:latin typeface="+mn-ea"/>
            </a:endParaRPr>
          </a:p>
          <a:p>
            <a:r>
              <a:rPr lang="zh-CN" altLang="en-US" sz="1700" dirty="0">
                <a:latin typeface="+mn-ea"/>
              </a:rPr>
              <a:t>  抵押合同一般包括下列条款：</a:t>
            </a:r>
            <a:endParaRPr lang="zh-CN" altLang="en-US" sz="1700" dirty="0">
              <a:latin typeface="+mn-ea"/>
            </a:endParaRPr>
          </a:p>
          <a:p>
            <a:r>
              <a:rPr lang="zh-CN" altLang="en-US" sz="1700" dirty="0">
                <a:latin typeface="+mn-ea"/>
              </a:rPr>
              <a:t>  （一）被担保债权的种类和数额；</a:t>
            </a:r>
            <a:endParaRPr lang="zh-CN" altLang="en-US" sz="1700" dirty="0">
              <a:latin typeface="+mn-ea"/>
            </a:endParaRPr>
          </a:p>
          <a:p>
            <a:r>
              <a:rPr lang="zh-CN" altLang="en-US" sz="1700" dirty="0">
                <a:latin typeface="+mn-ea"/>
              </a:rPr>
              <a:t>  （二）债务人履行债务的期限；</a:t>
            </a:r>
            <a:endParaRPr lang="zh-CN" altLang="en-US" sz="1700" dirty="0">
              <a:latin typeface="+mn-ea"/>
            </a:endParaRPr>
          </a:p>
          <a:p>
            <a:r>
              <a:rPr lang="zh-CN" altLang="en-US" sz="1700" dirty="0">
                <a:latin typeface="+mn-ea"/>
              </a:rPr>
              <a:t>  （三）抵押财产的名称、数量等情况；</a:t>
            </a:r>
            <a:endParaRPr lang="zh-CN" altLang="en-US" sz="1700" dirty="0">
              <a:latin typeface="+mn-ea"/>
            </a:endParaRPr>
          </a:p>
          <a:p>
            <a:r>
              <a:rPr lang="zh-CN" altLang="en-US" sz="1700" dirty="0">
                <a:latin typeface="+mn-ea"/>
              </a:rPr>
              <a:t>  （四）担保的范围。</a:t>
            </a:r>
            <a:endParaRPr lang="zh-CN" altLang="en-US" sz="1700" dirty="0">
              <a:latin typeface="+mn-ea"/>
            </a:endParaRPr>
          </a:p>
          <a:p>
            <a:endParaRPr lang="en-US" altLang="zh-CN" sz="1700" dirty="0">
              <a:latin typeface="+mn-ea"/>
            </a:endParaRPr>
          </a:p>
          <a:p>
            <a:r>
              <a:rPr lang="zh-CN" altLang="en-US" sz="1700" dirty="0">
                <a:latin typeface="+mn-ea"/>
              </a:rPr>
              <a:t>  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185</a:t>
            </a:r>
            <a:r>
              <a:rPr lang="zh-CN" altLang="en-US" sz="1700" dirty="0">
                <a:latin typeface="+mn-ea"/>
              </a:rPr>
              <a:t>条，修改了两处，一是将“采取”修改为“采用”，二是将第</a:t>
            </a:r>
            <a:r>
              <a:rPr lang="en-US" altLang="zh-CN" sz="1700" dirty="0">
                <a:latin typeface="+mn-ea"/>
              </a:rPr>
              <a:t>3</a:t>
            </a:r>
            <a:r>
              <a:rPr lang="zh-CN" altLang="en-US" sz="1700" dirty="0">
                <a:latin typeface="+mn-ea"/>
              </a:rPr>
              <a:t>项“抵押财产的名称、数量、质量、状况、所在地、所有权归属或者使用权归属”，简化为“抵押财产的名称、数量等情况”。</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作此修改的原因在于：有的常委委员、地方和部门提出，为进一步改善营商环境，赋予当事人更大的自主权，建议允许担保合同对担保财产只作概括性的描述。故此，本条对抵押合同的一般条款作出了简化规定。</a:t>
            </a:r>
            <a:endParaRPr lang="en-US" altLang="zh-CN" sz="1700" dirty="0">
              <a:latin typeface="+mn-ea"/>
            </a:endParaRPr>
          </a:p>
          <a:p>
            <a:r>
              <a:rPr lang="zh-CN" altLang="en-US" sz="1700" dirty="0">
                <a:latin typeface="+mn-ea"/>
              </a:rPr>
              <a:t>  本条是关于抵押合同的规定。本条规定的内容可以概括如下：首先，当事人要设立抵押权时，应当订立书面形式的抵押合同。其次，抵押合同的条款一般包括被担保债权的种类和数额；债务人履行债务的期限；抵押财产的名称、数量等情况以及担保的范围。</a:t>
            </a:r>
            <a:endParaRPr lang="zh-CN" altLang="en-US" sz="1700" dirty="0">
              <a:latin typeface="+mn-ea"/>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27809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第四百零一条</a:t>
            </a:r>
            <a:r>
              <a:rPr lang="en-US" altLang="zh-CN" sz="1700" dirty="0">
                <a:latin typeface="+mn-ea"/>
              </a:rPr>
              <a:t>【</a:t>
            </a:r>
            <a:r>
              <a:rPr lang="zh-CN" altLang="en-US" sz="1700" dirty="0">
                <a:latin typeface="+mn-ea"/>
              </a:rPr>
              <a:t>流押</a:t>
            </a:r>
            <a:r>
              <a:rPr lang="en-US" altLang="zh-CN" sz="1700" dirty="0">
                <a:latin typeface="+mn-ea"/>
              </a:rPr>
              <a:t>】</a:t>
            </a:r>
            <a:r>
              <a:rPr lang="zh-CN" altLang="en-US" sz="1700" dirty="0">
                <a:latin typeface="+mn-ea"/>
              </a:rPr>
              <a:t>抵押权人在债务履行期限届满前，与抵押人约定债务人不履行到期债务时抵押财产归债权人所有的，只能依法就抵押财产优先受偿。</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本条源于</a:t>
            </a:r>
            <a:r>
              <a:rPr lang="en-US" altLang="zh-CN" sz="1700" dirty="0">
                <a:latin typeface="+mn-ea"/>
              </a:rPr>
              <a:t>《</a:t>
            </a:r>
            <a:r>
              <a:rPr lang="zh-CN" altLang="en-US" sz="1700" dirty="0">
                <a:latin typeface="+mn-ea"/>
              </a:rPr>
              <a:t>担保法</a:t>
            </a:r>
            <a:r>
              <a:rPr lang="en-US" altLang="zh-CN" sz="1700" dirty="0">
                <a:latin typeface="+mn-ea"/>
              </a:rPr>
              <a:t>》</a:t>
            </a:r>
            <a:r>
              <a:rPr lang="zh-CN" altLang="en-US" sz="1700" dirty="0">
                <a:latin typeface="+mn-ea"/>
              </a:rPr>
              <a:t>第</a:t>
            </a:r>
            <a:r>
              <a:rPr lang="en-US" altLang="zh-CN" sz="1700" dirty="0">
                <a:latin typeface="+mn-ea"/>
              </a:rPr>
              <a:t>40</a:t>
            </a:r>
            <a:r>
              <a:rPr lang="zh-CN" altLang="en-US" sz="1700" dirty="0">
                <a:latin typeface="+mn-ea"/>
              </a:rPr>
              <a:t>条和原</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186</a:t>
            </a:r>
            <a:r>
              <a:rPr lang="zh-CN" altLang="en-US" sz="1700" dirty="0">
                <a:latin typeface="+mn-ea"/>
              </a:rPr>
              <a:t>条的规定，但民法典对待流押的态度发生了重大变化，不再否定“流押条款”本身的法律效力，而是明确即使双方当事人约定了流押，抵押权人也不得根据双方约定的“流押条款”主张直接取得抵押物所有权，而只能就抵押物的价款优先受偿。</a:t>
            </a:r>
            <a:endParaRPr lang="en-US" altLang="zh-CN" sz="1700" dirty="0">
              <a:latin typeface="+mn-ea"/>
            </a:endParaRPr>
          </a:p>
          <a:p>
            <a:endParaRPr lang="en-US" altLang="zh-CN" sz="1700" dirty="0">
              <a:latin typeface="+mn-ea"/>
            </a:endParaRPr>
          </a:p>
          <a:p>
            <a:r>
              <a:rPr lang="zh-CN" altLang="en-US" sz="1700" dirty="0">
                <a:latin typeface="+mn-ea"/>
              </a:rPr>
              <a:t>  本条是关于流押条款效力的规定。所谓流押条款，是指当事人于订立抵押合同时约定，债务履行期届满债权未受清偿的，抵押物的所有权即归债权人所有的协议。司法实务在适用本条时，主要需要讨论流押条款的成立条件以及流押条款的法律效力两个问题。</a:t>
            </a:r>
            <a:endParaRPr lang="zh-CN" altLang="en-US" sz="1700" dirty="0">
              <a:latin typeface="+mn-ea"/>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324535"/>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一、流押条款的认定要件　　　</a:t>
            </a:r>
            <a:endParaRPr lang="en-US" altLang="zh-CN" sz="1700" dirty="0">
              <a:latin typeface="+mn-ea"/>
            </a:endParaRPr>
          </a:p>
          <a:p>
            <a:r>
              <a:rPr lang="en-US" altLang="zh-CN" sz="1700" dirty="0">
                <a:latin typeface="+mn-ea"/>
              </a:rPr>
              <a:t>  </a:t>
            </a:r>
            <a:r>
              <a:rPr lang="zh-CN" altLang="en-US" sz="1700" dirty="0">
                <a:latin typeface="+mn-ea"/>
              </a:rPr>
              <a:t>认定是否成立流押条款，主要需要考虑协议成立时间以及是否明确约定所有权归属两个要件：</a:t>
            </a:r>
            <a:endParaRPr lang="en-US" altLang="zh-CN" sz="1700" dirty="0">
              <a:latin typeface="+mn-ea"/>
            </a:endParaRPr>
          </a:p>
          <a:p>
            <a:r>
              <a:rPr lang="en-US" altLang="zh-CN" sz="1700" dirty="0">
                <a:latin typeface="+mn-ea"/>
              </a:rPr>
              <a:t>  </a:t>
            </a:r>
            <a:r>
              <a:rPr lang="zh-CN" altLang="en-US" sz="1700" dirty="0">
                <a:latin typeface="+mn-ea"/>
              </a:rPr>
              <a:t>（一）协议成立时间　　</a:t>
            </a:r>
            <a:endParaRPr lang="en-US" altLang="zh-CN" sz="1700" dirty="0">
              <a:latin typeface="+mn-ea"/>
            </a:endParaRPr>
          </a:p>
          <a:p>
            <a:r>
              <a:rPr lang="en-US" altLang="zh-CN" sz="1700" dirty="0">
                <a:latin typeface="+mn-ea"/>
              </a:rPr>
              <a:t>  </a:t>
            </a:r>
            <a:r>
              <a:rPr lang="zh-CN" altLang="en-US" sz="1700" dirty="0">
                <a:latin typeface="+mn-ea"/>
              </a:rPr>
              <a:t>协议成立时间，即当事人约定流押的时间必须是在债务履行期届满之前，一般是在抵押合同订立当时。如果是在履行期到来之后订立的流押，属于以物抵债类型。以物抵债协议性质上是一种代物清偿，是可以有效的。在债务履行期届满之后，双方约定物权的归属，就不能适用流押条款的规定来判定其效果。在民法典颁布之前，实务中，原则上根据时间要素来区分以物抵债与流押条款，法律所禁止的流押条款乃是债务履行期届满前的所有权移转约定，而以物抵债是履行期届满之后达成的协议，后者不属于流押条款，在无违反法律强制性规定的情形下，是有效的。</a:t>
            </a:r>
            <a:endParaRPr lang="en-US" altLang="zh-CN" sz="1700" dirty="0">
              <a:latin typeface="+mn-ea"/>
            </a:endParaRPr>
          </a:p>
          <a:p>
            <a:r>
              <a:rPr lang="zh-CN" altLang="en-US" sz="1700" dirty="0">
                <a:latin typeface="+mn-ea"/>
              </a:rPr>
              <a:t>  值得讨论的是，如果当事人并非在订立抵押合同时就抵押物达成了事后债务人无力清偿债务则抵押物所有权转移给抵押权人的合意，而只是在履行期届满前订立了以物抵债协议的，此时是否应当认定双方的合意属于“流押”，对此，司法实务存在一定分歧。一般认为这类情况不宜认定为“流押”，因为其属于双方当事人在抵押合同签订之后就如何偿债所达成的合意。</a:t>
            </a:r>
            <a:endParaRPr lang="zh-CN" altLang="en-US" sz="1700" dirty="0">
              <a:latin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一、担保物权的概念</a:t>
            </a:r>
            <a:endParaRPr lang="en-US" altLang="zh-CN"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根据本条规定，担保物权是指权利人在债务人不履行到期债务或者发生当事人约定的其他实现条件，依法享有的就标的财产优先受偿的权利。</a:t>
            </a:r>
            <a:endParaRPr lang="en-US" altLang="zh-CN" sz="1700" dirty="0">
              <a:latin typeface="+mn-ea"/>
            </a:endParaRPr>
          </a:p>
          <a:p>
            <a:endParaRPr lang="en-US" altLang="zh-CN" sz="1700" dirty="0">
              <a:latin typeface="+mn-ea"/>
            </a:endParaRPr>
          </a:p>
          <a:p>
            <a:r>
              <a:rPr lang="en-US" altLang="zh-CN" sz="1700" dirty="0">
                <a:latin typeface="+mn-ea"/>
              </a:rPr>
              <a:t>  </a:t>
            </a:r>
            <a:r>
              <a:rPr lang="zh-CN" altLang="en-US" sz="1700" dirty="0">
                <a:latin typeface="+mn-ea"/>
              </a:rPr>
              <a:t>（一）担保物权以确保债务清偿为目的</a:t>
            </a:r>
            <a:endParaRPr lang="en-US" altLang="zh-CN"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担保物权人“依法享有就担保财产优先受偿”的权利，由此可见，设定担保物权的直接目的在于保障债务的清偿，加强和补充债权的效力。本法第</a:t>
            </a:r>
            <a:r>
              <a:rPr lang="en-US" altLang="zh-CN" sz="1700" dirty="0">
                <a:latin typeface="+mn-ea"/>
              </a:rPr>
              <a:t>394</a:t>
            </a:r>
            <a:r>
              <a:rPr lang="zh-CN" altLang="en-US" sz="1700" dirty="0">
                <a:latin typeface="+mn-ea"/>
              </a:rPr>
              <a:t>条、第</a:t>
            </a:r>
            <a:r>
              <a:rPr lang="en-US" altLang="zh-CN" sz="1700" dirty="0">
                <a:latin typeface="+mn-ea"/>
              </a:rPr>
              <a:t>425</a:t>
            </a:r>
            <a:r>
              <a:rPr lang="zh-CN" altLang="en-US" sz="1700" dirty="0">
                <a:latin typeface="+mn-ea"/>
              </a:rPr>
              <a:t>条均直接规定抵押权、质权的设立目的系“为担保债务的履行”。在担保法律关系中，担保物权人是权利人在担保物权关系中的称谓；在主债权债务关系中，担保物权人称为债权人。虽同属他物权，担保物权以优先支配担保财产的交换价值为内容，以确保债权受偿为目的；用益物权以支配标的物的使用价值、占有标的物为内容，以利用标的物为目的。</a:t>
            </a:r>
            <a:endParaRPr lang="zh-CN" altLang="en-US" sz="1700" dirty="0">
              <a:latin typeface="+mn-ea"/>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27809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（二）所有权归属</a:t>
            </a:r>
            <a:endParaRPr lang="en-US" altLang="zh-CN" sz="1700" dirty="0">
              <a:latin typeface="+mn-ea"/>
            </a:endParaRPr>
          </a:p>
          <a:p>
            <a:r>
              <a:rPr lang="zh-CN" altLang="en-US" sz="1700" dirty="0">
                <a:latin typeface="+mn-ea"/>
              </a:rPr>
              <a:t> 　　</a:t>
            </a:r>
            <a:endParaRPr lang="zh-CN" altLang="en-US" sz="1700" dirty="0">
              <a:latin typeface="+mn-ea"/>
            </a:endParaRPr>
          </a:p>
          <a:p>
            <a:r>
              <a:rPr lang="zh-CN" altLang="en-US" sz="1700" dirty="0">
                <a:latin typeface="+mn-ea"/>
              </a:rPr>
              <a:t>  所有权归属，即当事人约定一旦债务届期，债权未清偿的，抵押物即归属于债权人所有。需要注意的是，“流押”的认定必须满足当事人在抵押合同中就所有权转移已经达成合意的要件，若是对抵押物处置款所达成的合意，则并不属于此处的“所有权”。举例而言，在“宾川恒瑞石化有限责任公司、刘跃存民间借贷纠纷案”中，双方在</a:t>
            </a:r>
            <a:r>
              <a:rPr lang="en-US" altLang="zh-CN" sz="1700" dirty="0">
                <a:latin typeface="+mn-ea"/>
              </a:rPr>
              <a:t>《</a:t>
            </a:r>
            <a:r>
              <a:rPr lang="zh-CN" altLang="en-US" sz="1700" dirty="0">
                <a:latin typeface="+mn-ea"/>
              </a:rPr>
              <a:t>借款展期协议</a:t>
            </a:r>
            <a:r>
              <a:rPr lang="en-US" altLang="zh-CN" sz="1700" dirty="0">
                <a:latin typeface="+mn-ea"/>
              </a:rPr>
              <a:t>》</a:t>
            </a:r>
            <a:r>
              <a:rPr lang="zh-CN" altLang="en-US" sz="1700" dirty="0">
                <a:latin typeface="+mn-ea"/>
              </a:rPr>
              <a:t>第四条约定：“乙方有权直接处置上述资产，并以物抵债，不做找补。抵押物处置所得，全部归出借人所有。若抵押物处置后不够清偿借款本息，乙方可向担保方继续追偿，直至本息还清为止。”法院认为，该约定虽提到“以物抵债”，但综合前后文，其并不属于流押条款，因为双方并未约定抵押物的所有权归属，而只是约定了债权人有权对抵押物直接处置，而且是对所得的处置，故而该约定不属于流押，为有效约定。</a:t>
            </a:r>
            <a:endParaRPr lang="zh-CN" altLang="en-US" sz="1700" dirty="0">
              <a:latin typeface="+mn-ea"/>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278094"/>
          </a:xfrm>
          <a:prstGeom prst="rect">
            <a:avLst/>
          </a:prstGeom>
          <a:noFill/>
        </p:spPr>
        <p:txBody>
          <a:bodyPr wrap="square">
            <a:spAutoFit/>
          </a:bodyPr>
          <a:lstStyle/>
          <a:p>
            <a:endParaRPr lang="en-US" altLang="zh-CN" sz="1700" dirty="0">
              <a:latin typeface="+mn-ea"/>
            </a:endParaRPr>
          </a:p>
          <a:p>
            <a:r>
              <a:rPr lang="zh-CN" altLang="en-US" sz="1700" dirty="0">
                <a:latin typeface="+mn-ea"/>
              </a:rPr>
              <a:t>  二、流押条款的法律效力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（一）流押条款无效之缓和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传统学说认为，在履行期届满之前，在担保法律关系中约定所有权归属是一种私人执行，该私人执行为法律所禁止。传统学说假设了一个场景，即一般借贷关系之债务人于借贷时多因窘迫处于交易之弱势地位，债权人凭借资金优势迫使债务人订立流押条款。又因担保物之价值通常高于债务额，若承认流押条款之效力，则一旦债务人届期不能偿还债务，担保物即归债权人所有，致债权人取得高于债权额之利益，有失公平。担保本身的设立目的在于标的物之价值权的实现，而非标的物所有权之取得，若允许订立流押条款，担保之价值权即被转换为标的物之所有权，此与担保设立的目的不合。</a:t>
            </a:r>
            <a:endParaRPr lang="zh-CN" altLang="en-US" sz="1700" dirty="0">
              <a:latin typeface="+mn-ea"/>
            </a:endParaRPr>
          </a:p>
          <a:p>
            <a:endParaRPr lang="zh-CN" altLang="en-US" sz="1700" dirty="0">
              <a:latin typeface="+mn-ea"/>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01648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我国自</a:t>
            </a:r>
            <a:r>
              <a:rPr lang="en-US" altLang="zh-CN" sz="1700" dirty="0">
                <a:latin typeface="+mn-ea"/>
              </a:rPr>
              <a:t>《</a:t>
            </a:r>
            <a:r>
              <a:rPr lang="zh-CN" altLang="en-US" sz="1700" dirty="0">
                <a:latin typeface="+mn-ea"/>
              </a:rPr>
              <a:t>担保法</a:t>
            </a:r>
            <a:r>
              <a:rPr lang="en-US" altLang="zh-CN" sz="1700" dirty="0">
                <a:latin typeface="+mn-ea"/>
              </a:rPr>
              <a:t>》</a:t>
            </a:r>
            <a:r>
              <a:rPr lang="zh-CN" altLang="en-US" sz="1700" dirty="0">
                <a:latin typeface="+mn-ea"/>
              </a:rPr>
              <a:t>至</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，均采用禁止规定之模式，现已废止的</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186</a:t>
            </a:r>
            <a:r>
              <a:rPr lang="zh-CN" altLang="en-US" sz="1700" dirty="0">
                <a:latin typeface="+mn-ea"/>
              </a:rPr>
              <a:t>条就使用了“不得”之表述，其意指禁止某种行为，即禁止流押条款，从规范属性上看，第</a:t>
            </a:r>
            <a:r>
              <a:rPr lang="en-US" altLang="zh-CN" sz="1700" dirty="0">
                <a:latin typeface="+mn-ea"/>
              </a:rPr>
              <a:t>186</a:t>
            </a:r>
            <a:r>
              <a:rPr lang="zh-CN" altLang="en-US" sz="1700" dirty="0">
                <a:latin typeface="+mn-ea"/>
              </a:rPr>
              <a:t>条应属于效力性禁止性规范，而非管理性强制性规范。违反效力性禁止性规范，合同即为无效。民法典对传统的禁止流押之表述作了修改，并不直接规定不得约定之强制性术语，而是规定其法律后果，实际上是缓和了禁止流押之规则，符合私法自治之精神。民法典新采用的模式为经典的法律后果模式，即如果当事人约定流押的，权利人只能就抵押物优先受偿，而不能取得所有权。民法典顺应时代思潮，及时修正物权法之规定，不再使用“不得约定”之类的强制性术语，从行为规范之立场转变到法律后果之立法模式上，从法律适用技术角度来说，修改后的条文更为科学，从法伦理层面上看，它弘扬了民法作为自治法的私法精神，更符合民法的伦理理念。</a:t>
            </a:r>
            <a:endParaRPr lang="zh-CN" altLang="en-US" sz="1700" dirty="0">
              <a:latin typeface="+mn-ea"/>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586145"/>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（二）作为流押条款法律效果的清算义务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1.</a:t>
            </a:r>
            <a:r>
              <a:rPr lang="zh-CN" altLang="en-US" sz="1700" dirty="0">
                <a:latin typeface="+mn-ea"/>
              </a:rPr>
              <a:t>文义解释和体系解释：依抵押权程序实现</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本条所称的“优先受偿”系指以抵押财产的交换价值来优先受偿，而非以抵押财产之所有权来优先受偿，故该“优先受偿”应指向抵押财产的实现程序。在担保物权的实现程序中，债权人必须按规定对担保物进行折价、拍卖或变卖，兑换成价款的形式，以价款优先受偿。</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该句中所谓的“优先”，是相对于普通债权人而言，抵押权人的权利针对的是特定化的抵押物，普通债权人的债权指向的是债务人的一般财产。就抵押财产而言，抵押权人优先于无担保的普通债权人而受偿。优先受偿权还体现在抵押人破产时，抵押权人可行使别除权，使抵押物不被列入破产财产而优先清偿抵押权人的债权。在抵押物被人民法院查封或扣押时，抵押权人的优先受偿权不受影响。但是，相对于其他物权来说，抵押权并无优先于其他物权之效力，担保物权的竞合需要根据本法第</a:t>
            </a:r>
            <a:r>
              <a:rPr lang="en-US" altLang="zh-CN" sz="1700" dirty="0">
                <a:latin typeface="+mn-ea"/>
              </a:rPr>
              <a:t>414</a:t>
            </a:r>
            <a:r>
              <a:rPr lang="zh-CN" altLang="en-US" sz="1700" dirty="0">
                <a:latin typeface="+mn-ea"/>
              </a:rPr>
              <a:t>～</a:t>
            </a:r>
            <a:r>
              <a:rPr lang="en-US" altLang="zh-CN" sz="1700" dirty="0">
                <a:latin typeface="+mn-ea"/>
              </a:rPr>
              <a:t>416</a:t>
            </a:r>
            <a:r>
              <a:rPr lang="zh-CN" altLang="en-US" sz="1700" dirty="0">
                <a:latin typeface="+mn-ea"/>
              </a:rPr>
              <a:t>条来加以确定。</a:t>
            </a:r>
            <a:endParaRPr lang="zh-CN" altLang="en-US" sz="1700" dirty="0">
              <a:latin typeface="+mn-ea"/>
            </a:endParaRPr>
          </a:p>
          <a:p>
            <a:endParaRPr lang="zh-CN" altLang="en-US" sz="1700" dirty="0">
              <a:latin typeface="+mn-ea"/>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324535"/>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a:t>
            </a:r>
            <a:r>
              <a:rPr lang="en-US" altLang="zh-CN" sz="1700" dirty="0">
                <a:latin typeface="+mn-ea"/>
              </a:rPr>
              <a:t>2.</a:t>
            </a:r>
            <a:r>
              <a:rPr lang="zh-CN" altLang="en-US" sz="1700" dirty="0">
                <a:latin typeface="+mn-ea"/>
              </a:rPr>
              <a:t>清算义务</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担保的最重要的一个利益平衡器是清算。不论是流押条款、让与担保还是买卖担保，当事人不履行债务时，债权人就标的物之取偿，不外乎是取得标的物之权利，以抵偿债务，此为估价受偿，抑或变卖标的物，以其价金清偿债权，此为变价受偿。前者为归属型清算法，后者为处分型清算法。归属型清算，由债权人取得标的物之所有权，并对标的物价值进行评估，将其超过额部分返还给债务人。归属清算的优点在于：在清算额与标的物所有权移转之间可以建立同时履行关系，债权人主张移转所有权的同时需要履行清算义务。只要在归属清算中赋予担保物权人以清算义务，担保物价值与债务额之间即能够取得平衡，公平问题即能得以解决，对此类担保即无必要以无效规制之。</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对于当事人究竟采取何种方法来实现担保，是依据处分清算还是归属清算，乃系自治问题，应允许当事人通过意思自治方式来约定，在存在归属约定时，应按归属清算方法来清偿，在无归属清算约定时，则应认系采取变价受偿之方法。</a:t>
            </a:r>
            <a:endParaRPr lang="zh-CN" altLang="en-US" sz="1700" dirty="0">
              <a:latin typeface="+mn-ea"/>
            </a:endParaRPr>
          </a:p>
          <a:p>
            <a:endParaRPr lang="zh-CN" altLang="en-US" sz="1700" dirty="0">
              <a:latin typeface="+mn-ea"/>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70843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清算法理应当作为各类担保物权的共通原理予以建构，担保物权所要解决的核心问题无非是债权额与担保物价值之间的平衡问题，以防债权人过度获利和担保人过度受损，清算义务恰好可以平衡该利益失衡问题。因而，不论是何种类型的担保，只要涉及担保物的归属问题，均应通过清算程序，当担保物的评估额或变卖额高于债权额的，债权人应将超出部分予以返还。相反，当担保物的评估额或变卖额低于债权额的，债权人有权就不足部分继续主张权利。通过清算规则，不论担保物所有权归属于何人，最终债权人和担保人的利益都是同等受到保护，结果是符合正义的。</a:t>
            </a:r>
            <a:endParaRPr lang="zh-CN" altLang="en-US" sz="1700" dirty="0">
              <a:latin typeface="+mn-ea"/>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75487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第四百零二条</a:t>
            </a:r>
            <a:r>
              <a:rPr lang="en-US" altLang="zh-CN" sz="1700" dirty="0">
                <a:latin typeface="+mn-ea"/>
              </a:rPr>
              <a:t>【</a:t>
            </a:r>
            <a:r>
              <a:rPr lang="zh-CN" altLang="en-US" sz="1700" dirty="0">
                <a:latin typeface="+mn-ea"/>
              </a:rPr>
              <a:t>不动产抵押登记</a:t>
            </a:r>
            <a:r>
              <a:rPr lang="en-US" altLang="zh-CN" sz="1700" dirty="0">
                <a:latin typeface="+mn-ea"/>
              </a:rPr>
              <a:t>】</a:t>
            </a:r>
            <a:r>
              <a:rPr lang="zh-CN" altLang="en-US" sz="1700" dirty="0">
                <a:latin typeface="+mn-ea"/>
              </a:rPr>
              <a:t>以本法第三百九十五条第一款第一项至第三项规定的财产或者第五项规定的正在建造的建筑物抵押的，应当办理抵押登记。抵押权自登记时设立。</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本条来源于</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187</a:t>
            </a:r>
            <a:r>
              <a:rPr lang="zh-CN" altLang="en-US" sz="1700" dirty="0">
                <a:latin typeface="+mn-ea"/>
              </a:rPr>
              <a:t>条，除法条序号作相应调整外，实质内容并无变化。</a:t>
            </a:r>
            <a:endParaRPr lang="en-US" altLang="zh-CN" sz="1700" dirty="0">
              <a:latin typeface="+mn-ea"/>
            </a:endParaRPr>
          </a:p>
          <a:p>
            <a:endParaRPr lang="en-US" altLang="zh-CN" sz="1700" dirty="0">
              <a:latin typeface="+mn-ea"/>
            </a:endParaRPr>
          </a:p>
          <a:p>
            <a:r>
              <a:rPr lang="zh-CN" altLang="en-US" sz="1700" dirty="0">
                <a:latin typeface="+mn-ea"/>
              </a:rPr>
              <a:t>  本条是关于不动产抵押权自登记设立的规定，属于本法第</a:t>
            </a:r>
            <a:r>
              <a:rPr lang="en-US" altLang="zh-CN" sz="1700" dirty="0">
                <a:latin typeface="+mn-ea"/>
              </a:rPr>
              <a:t>207</a:t>
            </a:r>
            <a:r>
              <a:rPr lang="zh-CN" altLang="en-US" sz="1700" dirty="0">
                <a:latin typeface="+mn-ea"/>
              </a:rPr>
              <a:t>条不动产物权变动基本原则在不动产抵押领域的具体化。根据本条规定，抵押权自登记时设立的财产范围包括建筑物和其他土地附着物、建设用地使用权、海域使用权、正在建造的建筑物这四类。但是需要注意的是，当事人以上述财产进行抵押时，如果未办理抵押登记，本身并不影响抵押合同的效力。</a:t>
            </a:r>
            <a:endParaRPr lang="zh-CN" altLang="en-US" sz="1700" dirty="0">
              <a:latin typeface="+mn-ea"/>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75487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第四百零三条</a:t>
            </a:r>
            <a:r>
              <a:rPr lang="en-US" altLang="zh-CN" sz="1700" dirty="0">
                <a:latin typeface="+mn-ea"/>
              </a:rPr>
              <a:t>【</a:t>
            </a:r>
            <a:r>
              <a:rPr lang="zh-CN" altLang="en-US" sz="1700" dirty="0">
                <a:latin typeface="+mn-ea"/>
              </a:rPr>
              <a:t>动产抵押的效力</a:t>
            </a:r>
            <a:r>
              <a:rPr lang="en-US" altLang="zh-CN" sz="1700" dirty="0">
                <a:latin typeface="+mn-ea"/>
              </a:rPr>
              <a:t>】</a:t>
            </a:r>
            <a:r>
              <a:rPr lang="zh-CN" altLang="en-US" sz="1700" dirty="0">
                <a:latin typeface="+mn-ea"/>
              </a:rPr>
              <a:t>以动产抵押的，抵押权自抵押合同生效时设立；未经登记，不得对抗善意第三人。</a:t>
            </a:r>
            <a:endParaRPr lang="zh-CN" altLang="en-US" sz="1700" dirty="0">
              <a:latin typeface="+mn-ea"/>
            </a:endParaRPr>
          </a:p>
          <a:p>
            <a:endParaRPr lang="en-US" altLang="zh-CN" sz="1700" dirty="0">
              <a:latin typeface="+mn-ea"/>
            </a:endParaRPr>
          </a:p>
          <a:p>
            <a:r>
              <a:rPr lang="zh-CN" altLang="en-US" sz="1700" dirty="0">
                <a:latin typeface="+mn-ea"/>
              </a:rPr>
              <a:t>  本条是对</a:t>
            </a:r>
            <a:r>
              <a:rPr lang="en-US" altLang="zh-CN" sz="1700" dirty="0">
                <a:latin typeface="+mn-ea"/>
              </a:rPr>
              <a:t>《</a:t>
            </a:r>
            <a:r>
              <a:rPr lang="zh-CN" altLang="en-US" sz="1700" dirty="0">
                <a:latin typeface="+mn-ea"/>
              </a:rPr>
              <a:t>担保法</a:t>
            </a:r>
            <a:r>
              <a:rPr lang="en-US" altLang="zh-CN" sz="1700" dirty="0">
                <a:latin typeface="+mn-ea"/>
              </a:rPr>
              <a:t>》</a:t>
            </a:r>
            <a:r>
              <a:rPr lang="zh-CN" altLang="en-US" sz="1700" dirty="0">
                <a:latin typeface="+mn-ea"/>
              </a:rPr>
              <a:t>第</a:t>
            </a:r>
            <a:r>
              <a:rPr lang="en-US" altLang="zh-CN" sz="1700" dirty="0">
                <a:latin typeface="+mn-ea"/>
              </a:rPr>
              <a:t>43</a:t>
            </a:r>
            <a:r>
              <a:rPr lang="zh-CN" altLang="en-US" sz="1700" dirty="0">
                <a:latin typeface="+mn-ea"/>
              </a:rPr>
              <a:t>条和</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188</a:t>
            </a:r>
            <a:r>
              <a:rPr lang="zh-CN" altLang="en-US" sz="1700" dirty="0">
                <a:latin typeface="+mn-ea"/>
              </a:rPr>
              <a:t>条的继承和完善。在继承性上，本条规定了动产抵押权的登记对抗效力，继续采用</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188</a:t>
            </a:r>
            <a:r>
              <a:rPr lang="zh-CN" altLang="en-US" sz="1700" dirty="0">
                <a:latin typeface="+mn-ea"/>
              </a:rPr>
              <a:t>条的“未经登记，不得对抗善意第三人”，不同于</a:t>
            </a:r>
            <a:r>
              <a:rPr lang="en-US" altLang="zh-CN" sz="1700" dirty="0">
                <a:latin typeface="+mn-ea"/>
              </a:rPr>
              <a:t>《</a:t>
            </a:r>
            <a:r>
              <a:rPr lang="zh-CN" altLang="en-US" sz="1700" dirty="0">
                <a:latin typeface="+mn-ea"/>
              </a:rPr>
              <a:t>担保法</a:t>
            </a:r>
            <a:r>
              <a:rPr lang="en-US" altLang="zh-CN" sz="1700" dirty="0">
                <a:latin typeface="+mn-ea"/>
              </a:rPr>
              <a:t>》</a:t>
            </a:r>
            <a:r>
              <a:rPr lang="zh-CN" altLang="en-US" sz="1700" dirty="0">
                <a:latin typeface="+mn-ea"/>
              </a:rPr>
              <a:t>第</a:t>
            </a:r>
            <a:r>
              <a:rPr lang="en-US" altLang="zh-CN" sz="1700" dirty="0">
                <a:latin typeface="+mn-ea"/>
              </a:rPr>
              <a:t>43</a:t>
            </a:r>
            <a:r>
              <a:rPr lang="zh-CN" altLang="en-US" sz="1700" dirty="0">
                <a:latin typeface="+mn-ea"/>
              </a:rPr>
              <a:t>条的“不得对抗第三人”。在完善性上，表现为对动产抵押客体的放开。</a:t>
            </a:r>
            <a:r>
              <a:rPr lang="en-US" altLang="zh-CN" sz="1700" dirty="0">
                <a:latin typeface="+mn-ea"/>
              </a:rPr>
              <a:t>《</a:t>
            </a:r>
            <a:r>
              <a:rPr lang="zh-CN" altLang="en-US" sz="1700" dirty="0">
                <a:latin typeface="+mn-ea"/>
              </a:rPr>
              <a:t>担保法</a:t>
            </a:r>
            <a:r>
              <a:rPr lang="en-US" altLang="zh-CN" sz="1700" dirty="0">
                <a:latin typeface="+mn-ea"/>
              </a:rPr>
              <a:t>》</a:t>
            </a:r>
            <a:r>
              <a:rPr lang="zh-CN" altLang="en-US" sz="1700" dirty="0">
                <a:latin typeface="+mn-ea"/>
              </a:rPr>
              <a:t>第</a:t>
            </a:r>
            <a:r>
              <a:rPr lang="en-US" altLang="zh-CN" sz="1700" dirty="0">
                <a:latin typeface="+mn-ea"/>
              </a:rPr>
              <a:t>43</a:t>
            </a:r>
            <a:r>
              <a:rPr lang="zh-CN" altLang="en-US" sz="1700" dirty="0">
                <a:latin typeface="+mn-ea"/>
              </a:rPr>
              <a:t>条中登记对抗主义的客体范围不包括航空器、船舶、车辆；企业的设备和其他动产。</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188</a:t>
            </a:r>
            <a:r>
              <a:rPr lang="zh-CN" altLang="en-US" sz="1700" dirty="0">
                <a:latin typeface="+mn-ea"/>
              </a:rPr>
              <a:t>条中登记对抗主义的客体范围仅包括生产设备、原材料、半成品、产品；交通运输工具；正在建造的船舶、航空器。而本条既未采用列举限定法，也未采用列举排除法，理论上放开了登记对抗主义下动产抵押客体种类。</a:t>
            </a:r>
            <a:endParaRPr lang="zh-CN" altLang="en-US" sz="1700" dirty="0">
              <a:latin typeface="+mn-ea"/>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01648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第四百零四条</a:t>
            </a:r>
            <a:r>
              <a:rPr lang="en-US" altLang="zh-CN" sz="1700" dirty="0">
                <a:latin typeface="+mn-ea"/>
              </a:rPr>
              <a:t>【</a:t>
            </a:r>
            <a:r>
              <a:rPr lang="zh-CN" altLang="en-US" sz="1700" dirty="0">
                <a:latin typeface="+mn-ea"/>
              </a:rPr>
              <a:t>动产抵押权无追及效力</a:t>
            </a:r>
            <a:r>
              <a:rPr lang="en-US" altLang="zh-CN" sz="1700" dirty="0">
                <a:latin typeface="+mn-ea"/>
              </a:rPr>
              <a:t>】</a:t>
            </a:r>
            <a:r>
              <a:rPr lang="zh-CN" altLang="en-US" sz="1700" dirty="0">
                <a:latin typeface="+mn-ea"/>
              </a:rPr>
              <a:t>以动产抵押的，不得对抗正常经营活动中已经支付合理价款并取得抵押财产的买受人。</a:t>
            </a:r>
            <a:endParaRPr lang="zh-CN" altLang="en-US" sz="1700" dirty="0">
              <a:latin typeface="+mn-ea"/>
            </a:endParaRPr>
          </a:p>
          <a:p>
            <a:endParaRPr lang="en-US" altLang="zh-CN" sz="1700" dirty="0">
              <a:latin typeface="+mn-ea"/>
            </a:endParaRPr>
          </a:p>
          <a:p>
            <a:r>
              <a:rPr lang="zh-CN" altLang="en-US" sz="1700" dirty="0">
                <a:latin typeface="+mn-ea"/>
              </a:rPr>
              <a:t>  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189</a:t>
            </a:r>
            <a:r>
              <a:rPr lang="zh-CN" altLang="en-US" sz="1700" dirty="0">
                <a:latin typeface="+mn-ea"/>
              </a:rPr>
              <a:t>条第</a:t>
            </a:r>
            <a:r>
              <a:rPr lang="en-US" altLang="zh-CN" sz="1700" dirty="0">
                <a:latin typeface="+mn-ea"/>
              </a:rPr>
              <a:t>2</a:t>
            </a:r>
            <a:r>
              <a:rPr lang="zh-CN" altLang="en-US" sz="1700" dirty="0">
                <a:latin typeface="+mn-ea"/>
              </a:rPr>
              <a:t>款，但在适用领域上发生了改变。</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中正常经营活动中买受人保护规则仅适用于浮动抵押领域。本条取消了适用领域的限制，将正常经营活动中买受人的保护范围扩展至整个动产抵押领域。</a:t>
            </a:r>
            <a:endParaRPr lang="en-US" altLang="zh-CN" sz="1700" dirty="0">
              <a:latin typeface="+mn-ea"/>
            </a:endParaRPr>
          </a:p>
          <a:p>
            <a:endParaRPr lang="en-US" altLang="zh-CN" sz="1700" dirty="0">
              <a:latin typeface="+mn-ea"/>
            </a:endParaRPr>
          </a:p>
          <a:p>
            <a:r>
              <a:rPr lang="zh-CN" altLang="en-US" sz="1700" dirty="0">
                <a:latin typeface="+mn-ea"/>
              </a:rPr>
              <a:t>  本条是对抵押人正常经营活动中抵押物买受人保护的规定。本条所规定的内容可概括如下：第一，正常经营活动中买受人保护的适用范围，适用于整个动产抵押领域；第二，正常经营活动中买受人保护的构成要件，具体包括：正常经营活动中、已经支付合理价款、取得抵押财产；第三，法律效果，动产抵押权不得对抗买受人的所有权。</a:t>
            </a:r>
            <a:endParaRPr lang="zh-CN" altLang="en-US" sz="1700" dirty="0">
              <a:latin typeface="+mn-ea"/>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278094"/>
          </a:xfrm>
          <a:prstGeom prst="rect">
            <a:avLst/>
          </a:prstGeom>
          <a:noFill/>
        </p:spPr>
        <p:txBody>
          <a:bodyPr wrap="square">
            <a:spAutoFit/>
          </a:bodyPr>
          <a:lstStyle/>
          <a:p>
            <a:endParaRPr lang="en-US" altLang="zh-CN" sz="1700" dirty="0">
              <a:latin typeface="+mn-ea"/>
            </a:endParaRPr>
          </a:p>
          <a:p>
            <a:r>
              <a:rPr lang="zh-CN" altLang="en-US" sz="1700" dirty="0">
                <a:latin typeface="+mn-ea"/>
              </a:rPr>
              <a:t>  第四百零五条</a:t>
            </a:r>
            <a:r>
              <a:rPr lang="en-US" altLang="zh-CN" sz="1700" dirty="0">
                <a:latin typeface="+mn-ea"/>
              </a:rPr>
              <a:t>【</a:t>
            </a:r>
            <a:r>
              <a:rPr lang="zh-CN" altLang="en-US" sz="1700" dirty="0">
                <a:latin typeface="+mn-ea"/>
              </a:rPr>
              <a:t>抵押权与租赁权的关系</a:t>
            </a:r>
            <a:r>
              <a:rPr lang="en-US" altLang="zh-CN" sz="1700" dirty="0">
                <a:latin typeface="+mn-ea"/>
              </a:rPr>
              <a:t>】</a:t>
            </a:r>
            <a:r>
              <a:rPr lang="zh-CN" altLang="en-US" sz="1700" dirty="0">
                <a:latin typeface="+mn-ea"/>
              </a:rPr>
              <a:t>抵押权设立前，抵押财产已经出租并转移占有的，原租赁关系不受该抵押权的影响。</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本条来自于</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190</a:t>
            </a:r>
            <a:r>
              <a:rPr lang="zh-CN" altLang="en-US" sz="1700" dirty="0">
                <a:latin typeface="+mn-ea"/>
              </a:rPr>
              <a:t>条，但本条对之作了两处较大的修改：其一，将“订立抵押合同前抵押财产已出租的”修改为“抵押权设立前，抵押财产已经出租并转移占有的”；其二，删除了“抵押权设立后抵押财产出租的，该租赁关系不得对抗已登记的抵押权。”</a:t>
            </a:r>
            <a:endParaRPr lang="en-US" altLang="zh-CN" sz="1700" dirty="0">
              <a:latin typeface="+mn-ea"/>
            </a:endParaRPr>
          </a:p>
          <a:p>
            <a:endParaRPr lang="en-US" altLang="zh-CN" sz="1700" dirty="0">
              <a:latin typeface="+mn-ea"/>
            </a:endParaRPr>
          </a:p>
          <a:p>
            <a:r>
              <a:rPr lang="zh-CN" altLang="en-US" sz="1700" dirty="0">
                <a:latin typeface="+mn-ea"/>
              </a:rPr>
              <a:t>  本条是关于先出租后抵押时抵押权与租赁权关系的规定。</a:t>
            </a:r>
            <a:endParaRPr lang="zh-CN" altLang="en-US" sz="1700" dirty="0">
              <a:latin typeface="+mn-ea"/>
            </a:endParaRPr>
          </a:p>
          <a:p>
            <a:r>
              <a:rPr lang="zh-CN" altLang="en-US" sz="1700" dirty="0">
                <a:latin typeface="+mn-ea"/>
              </a:rPr>
              <a:t>　　</a:t>
            </a:r>
            <a:endParaRPr lang="zh-CN" altLang="en-US" sz="1700" dirty="0">
              <a:latin typeface="+mn-ea"/>
            </a:endParaRPr>
          </a:p>
          <a:p>
            <a:r>
              <a:rPr lang="zh-CN" altLang="en-US" sz="1700" dirty="0">
                <a:latin typeface="+mn-ea"/>
              </a:rPr>
              <a:t>  本条规定的内容可以概括如下：如果在抵押权设立前，抵押财产已经出租且转移占有的，则租赁权可以对抗抵押权，即抵押权的实现不影响抵押财产上的租赁关系，承租人可以继续占有、使用抵押财产。</a:t>
            </a:r>
            <a:endParaRPr lang="zh-CN" altLang="en-US" sz="1700" dirty="0">
              <a:latin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139869"/>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（二）担保物权是在他人的财产上成立的权利 </a:t>
            </a:r>
            <a:endParaRPr lang="en-US" altLang="zh-CN" sz="1700" dirty="0">
              <a:latin typeface="+mn-ea"/>
            </a:endParaRPr>
          </a:p>
          <a:p>
            <a:r>
              <a:rPr lang="zh-CN" altLang="en-US" sz="1700" dirty="0">
                <a:latin typeface="+mn-ea"/>
              </a:rPr>
              <a:t>　　</a:t>
            </a:r>
            <a:endParaRPr lang="zh-CN" altLang="en-US" sz="1700" dirty="0">
              <a:latin typeface="+mn-ea"/>
            </a:endParaRPr>
          </a:p>
          <a:p>
            <a:r>
              <a:rPr lang="zh-CN" altLang="en-US" sz="1700" dirty="0">
                <a:latin typeface="+mn-ea"/>
              </a:rPr>
              <a:t>  担保物权是以确保债务清偿为目的的他物权，因此，担保物权的标的财产应当为债权人以外的他人所有的动产、不动产或者权利。一般而言</a:t>
            </a:r>
            <a:r>
              <a:rPr lang="zh-CN" altLang="en-US" sz="1700" baseline="30000" dirty="0">
                <a:latin typeface="+mn-ea"/>
              </a:rPr>
              <a:t>①</a:t>
            </a:r>
            <a:r>
              <a:rPr lang="zh-CN" altLang="en-US" sz="1700" dirty="0">
                <a:latin typeface="+mn-ea"/>
              </a:rPr>
              <a:t>，在属于债权人自己所有的物或者权利上设定担保物权用以担保债权的受偿，没有多少实际意义。本法中一系列的规定都体现了这一点。例如，根据第</a:t>
            </a:r>
            <a:r>
              <a:rPr lang="en-US" altLang="zh-CN" sz="1700" dirty="0">
                <a:latin typeface="+mn-ea"/>
              </a:rPr>
              <a:t>394</a:t>
            </a:r>
            <a:r>
              <a:rPr lang="zh-CN" altLang="en-US" sz="1700" dirty="0">
                <a:latin typeface="+mn-ea"/>
              </a:rPr>
              <a:t>条和第</a:t>
            </a:r>
            <a:r>
              <a:rPr lang="en-US" altLang="zh-CN" sz="1700" dirty="0">
                <a:latin typeface="+mn-ea"/>
              </a:rPr>
              <a:t>425</a:t>
            </a:r>
            <a:r>
              <a:rPr lang="zh-CN" altLang="en-US" sz="1700" dirty="0">
                <a:latin typeface="+mn-ea"/>
              </a:rPr>
              <a:t>条的规定，抵押权人、质权人有权就债务人或者第三人的财产优先受偿；根据第</a:t>
            </a:r>
            <a:r>
              <a:rPr lang="en-US" altLang="zh-CN" sz="1700" dirty="0">
                <a:latin typeface="+mn-ea"/>
              </a:rPr>
              <a:t>447</a:t>
            </a:r>
            <a:r>
              <a:rPr lang="zh-CN" altLang="en-US" sz="1700" dirty="0">
                <a:latin typeface="+mn-ea"/>
              </a:rPr>
              <a:t>条的规定，留置权人有权就其合法占有的债务人动产优先受偿；第</a:t>
            </a:r>
            <a:r>
              <a:rPr lang="en-US" altLang="zh-CN" sz="1700" dirty="0">
                <a:latin typeface="+mn-ea"/>
              </a:rPr>
              <a:t>395</a:t>
            </a:r>
            <a:r>
              <a:rPr lang="zh-CN" altLang="en-US" sz="1700" dirty="0">
                <a:latin typeface="+mn-ea"/>
              </a:rPr>
              <a:t>条和第</a:t>
            </a:r>
            <a:r>
              <a:rPr lang="en-US" altLang="zh-CN" sz="1700" dirty="0">
                <a:latin typeface="+mn-ea"/>
              </a:rPr>
              <a:t>440</a:t>
            </a:r>
            <a:r>
              <a:rPr lang="zh-CN" altLang="en-US" sz="1700" dirty="0">
                <a:latin typeface="+mn-ea"/>
              </a:rPr>
              <a:t>条分别规定，债务人或者第三人有权处分的财产、权利才可以抵押、质押。</a:t>
            </a:r>
            <a:endParaRPr lang="en-US" altLang="zh-CN" sz="1700" dirty="0">
              <a:latin typeface="+mn-ea"/>
            </a:endParaRPr>
          </a:p>
          <a:p>
            <a:endParaRPr lang="en-US" altLang="zh-CN" sz="1700" dirty="0">
              <a:latin typeface="+mn-ea"/>
            </a:endParaRPr>
          </a:p>
          <a:p>
            <a:r>
              <a:rPr lang="zh-CN" altLang="en-US" sz="1700" dirty="0">
                <a:latin typeface="+mn-ea"/>
              </a:rPr>
              <a:t>  </a:t>
            </a:r>
            <a:r>
              <a:rPr lang="zh-CN" altLang="en-US" sz="1500" dirty="0">
                <a:latin typeface="+mn-ea"/>
              </a:rPr>
              <a:t>①所有人抵押权，亦称所有人抵押，为近现代民法一项重要制度，指不动产所有人就自己的所有物享有抵押权。我国现行民事立法没有规定所有人抵押权。由学者起草的</a:t>
            </a:r>
            <a:r>
              <a:rPr lang="en-US" altLang="zh-CN" sz="1500" dirty="0">
                <a:latin typeface="+mn-ea"/>
              </a:rPr>
              <a:t>《</a:t>
            </a:r>
            <a:r>
              <a:rPr lang="zh-CN" altLang="en-US" sz="1500" dirty="0">
                <a:latin typeface="+mn-ea"/>
              </a:rPr>
              <a:t>中国物权法草案建议稿</a:t>
            </a:r>
            <a:r>
              <a:rPr lang="en-US" altLang="zh-CN" sz="1500" dirty="0">
                <a:latin typeface="+mn-ea"/>
              </a:rPr>
              <a:t>》</a:t>
            </a:r>
            <a:r>
              <a:rPr lang="zh-CN" altLang="en-US" sz="1500" dirty="0">
                <a:latin typeface="+mn-ea"/>
              </a:rPr>
              <a:t>第</a:t>
            </a:r>
            <a:r>
              <a:rPr lang="en-US" altLang="zh-CN" sz="1500" dirty="0">
                <a:latin typeface="+mn-ea"/>
              </a:rPr>
              <a:t>34</a:t>
            </a:r>
            <a:r>
              <a:rPr lang="zh-CN" altLang="en-US" sz="1500" dirty="0">
                <a:latin typeface="+mn-ea"/>
              </a:rPr>
              <a:t>条第</a:t>
            </a:r>
            <a:r>
              <a:rPr lang="en-US" altLang="zh-CN" sz="1500" dirty="0">
                <a:latin typeface="+mn-ea"/>
              </a:rPr>
              <a:t>1</a:t>
            </a:r>
            <a:r>
              <a:rPr lang="zh-CN" altLang="en-US" sz="1500" dirty="0">
                <a:latin typeface="+mn-ea"/>
              </a:rPr>
              <a:t>项规定：不动产物权人，可以为自己将来设定一项类型肯定、范围明确的物权，保留一个确定的顺位。顺位的保留，自登记时生效。第</a:t>
            </a:r>
            <a:r>
              <a:rPr lang="en-US" altLang="zh-CN" sz="1500" dirty="0">
                <a:latin typeface="+mn-ea"/>
              </a:rPr>
              <a:t>330</a:t>
            </a:r>
            <a:r>
              <a:rPr lang="zh-CN" altLang="en-US" sz="1500" dirty="0">
                <a:latin typeface="+mn-ea"/>
              </a:rPr>
              <a:t>条规定：同一物上设定的抵押权与该物的所有权归属于一人时，且在该抵押物上另有其他担保物权的，抵押权不因混同而消灭 。</a:t>
            </a:r>
            <a:endParaRPr lang="en-US" altLang="zh-CN" sz="1500" dirty="0">
              <a:latin typeface="+mn-ea"/>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539704"/>
          </a:xfrm>
          <a:prstGeom prst="rect">
            <a:avLst/>
          </a:prstGeom>
          <a:noFill/>
        </p:spPr>
        <p:txBody>
          <a:bodyPr wrap="square">
            <a:spAutoFit/>
          </a:bodyPr>
          <a:lstStyle/>
          <a:p>
            <a:endParaRPr lang="en-US" altLang="zh-CN" sz="1700" dirty="0">
              <a:latin typeface="+mn-ea"/>
            </a:endParaRPr>
          </a:p>
          <a:p>
            <a:pPr algn="ctr"/>
            <a:r>
              <a:rPr lang="zh-CN" altLang="en-US" sz="1700" dirty="0">
                <a:latin typeface="+mn-ea"/>
              </a:rPr>
              <a:t>抵押权与居住权的关系</a:t>
            </a:r>
            <a:endParaRPr lang="zh-CN" altLang="en-US" sz="1700" dirty="0">
              <a:latin typeface="+mn-ea"/>
            </a:endParaRPr>
          </a:p>
          <a:p>
            <a:endParaRPr lang="zh-CN" altLang="en-US" sz="1700" dirty="0">
              <a:latin typeface="+mn-ea"/>
            </a:endParaRPr>
          </a:p>
          <a:p>
            <a:r>
              <a:rPr lang="zh-CN" altLang="en-US" sz="1700" dirty="0">
                <a:latin typeface="+mn-ea"/>
              </a:rPr>
              <a:t>  抵押权设立前，抵押财产上已存在居住权的，原居住权不受该抵押权的影响。</a:t>
            </a:r>
            <a:endParaRPr lang="zh-CN" altLang="en-US" sz="1700" dirty="0">
              <a:latin typeface="+mn-ea"/>
            </a:endParaRPr>
          </a:p>
          <a:p>
            <a:endParaRPr lang="zh-CN" altLang="en-US" sz="1700" dirty="0">
              <a:latin typeface="+mn-ea"/>
            </a:endParaRPr>
          </a:p>
          <a:p>
            <a:r>
              <a:rPr lang="zh-CN" altLang="en-US" sz="1700" dirty="0">
                <a:latin typeface="+mn-ea"/>
              </a:rPr>
              <a:t>  抵押权设立后，抵押人在抵押财产上设立居住权的，该居住权不得对抗已登记的抵押权。</a:t>
            </a:r>
            <a:endParaRPr lang="en-US" altLang="zh-CN" sz="1700" dirty="0">
              <a:latin typeface="+mn-ea"/>
            </a:endParaRPr>
          </a:p>
          <a:p>
            <a:endParaRPr lang="en-US" altLang="zh-CN" sz="1700" dirty="0">
              <a:latin typeface="+mn-ea"/>
            </a:endParaRPr>
          </a:p>
          <a:p>
            <a:r>
              <a:rPr lang="zh-CN" altLang="en-US" sz="1700" dirty="0">
                <a:latin typeface="+mn-ea"/>
              </a:rPr>
              <a:t>  民法典施行后，人民法院将面对担保物权与居住权的冲突。例如，当事人在不动产设定居住权后又以该不动产设定抵押权，或者相反，在以不动产设定抵押权后又以其设定居住权，如何处理，在</a:t>
            </a:r>
            <a:r>
              <a:rPr lang="en-US" altLang="zh-CN" sz="1700" dirty="0">
                <a:latin typeface="+mn-ea"/>
              </a:rPr>
              <a:t>《</a:t>
            </a:r>
            <a:r>
              <a:rPr lang="zh-CN" altLang="en-US" sz="1700" dirty="0">
                <a:latin typeface="+mn-ea"/>
              </a:rPr>
              <a:t>民法典担保解释</a:t>
            </a:r>
            <a:r>
              <a:rPr lang="en-US" altLang="zh-CN" sz="1700" dirty="0">
                <a:latin typeface="+mn-ea"/>
              </a:rPr>
              <a:t>》</a:t>
            </a:r>
            <a:r>
              <a:rPr lang="zh-CN" altLang="en-US" sz="1700" dirty="0">
                <a:latin typeface="+mn-ea"/>
              </a:rPr>
              <a:t>的制定过程中，最高院</a:t>
            </a:r>
            <a:r>
              <a:rPr lang="en-US" altLang="zh-CN" sz="1700" dirty="0">
                <a:latin typeface="+mn-ea"/>
              </a:rPr>
              <a:t>《</a:t>
            </a:r>
            <a:r>
              <a:rPr lang="zh-CN" altLang="en-US" sz="1700" dirty="0">
                <a:latin typeface="+mn-ea"/>
              </a:rPr>
              <a:t>民法典担保解释</a:t>
            </a:r>
            <a:r>
              <a:rPr lang="en-US" altLang="zh-CN" sz="1700" dirty="0">
                <a:latin typeface="+mn-ea"/>
              </a:rPr>
              <a:t>》</a:t>
            </a:r>
            <a:r>
              <a:rPr lang="zh-CN" altLang="en-US" sz="1700" dirty="0">
                <a:latin typeface="+mn-ea"/>
              </a:rPr>
              <a:t>起草小组曾一度设计了一个条文，专门用来处理抵押权与租赁权、居住权之间的冲突问题，目的是将上述解决抵押权与租赁权的思路用于解决抵押权与居住权之间的冲突。当时这一条是这么设计的：</a:t>
            </a:r>
            <a:endParaRPr lang="zh-CN" altLang="en-US" sz="1700" dirty="0">
              <a:latin typeface="+mn-ea"/>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539704"/>
          </a:xfrm>
          <a:prstGeom prst="rect">
            <a:avLst/>
          </a:prstGeom>
          <a:noFill/>
        </p:spPr>
        <p:txBody>
          <a:bodyPr wrap="square">
            <a:spAutoFit/>
          </a:bodyPr>
          <a:lstStyle/>
          <a:p>
            <a:endParaRPr lang="en-US" altLang="zh-CN" sz="1700" dirty="0">
              <a:latin typeface="+mn-ea"/>
            </a:endParaRPr>
          </a:p>
          <a:p>
            <a:r>
              <a:rPr lang="zh-CN" altLang="en-US" sz="1700" dirty="0">
                <a:latin typeface="+mn-ea"/>
              </a:rPr>
              <a:t>“抵押人将已出租并实际交付的财产抵押并办理登记的，抵押权实现后，承租人主张租赁合同对受让人具有法律约束力的，人民法院应予支持。”</a:t>
            </a:r>
            <a:endParaRPr lang="zh-CN" altLang="en-US" sz="1700" dirty="0">
              <a:latin typeface="+mn-ea"/>
            </a:endParaRPr>
          </a:p>
          <a:p>
            <a:endParaRPr lang="zh-CN" altLang="en-US" sz="1700" dirty="0">
              <a:latin typeface="+mn-ea"/>
            </a:endParaRPr>
          </a:p>
          <a:p>
            <a:r>
              <a:rPr lang="zh-CN" altLang="en-US" sz="1700" dirty="0">
                <a:latin typeface="+mn-ea"/>
              </a:rPr>
              <a:t>“抵押人将已办理抵押登记的财产出租并实际交付的，抵押权实现后，承租人主张租赁合同对受让人具有法律约束力的，人民法院不予支持。”</a:t>
            </a:r>
            <a:endParaRPr lang="zh-CN" altLang="en-US" sz="1700" dirty="0">
              <a:latin typeface="+mn-ea"/>
            </a:endParaRPr>
          </a:p>
          <a:p>
            <a:endParaRPr lang="zh-CN" altLang="en-US" sz="1700" dirty="0">
              <a:latin typeface="+mn-ea"/>
            </a:endParaRPr>
          </a:p>
          <a:p>
            <a:r>
              <a:rPr lang="zh-CN" altLang="en-US" sz="1700" dirty="0">
                <a:latin typeface="+mn-ea"/>
              </a:rPr>
              <a:t>“抵押人将已抵押的财产出租时，抵押人未书面告知承租人该财产已抵押的，因抵押权实现造成承租人的损失，由抵押人承担赔偿责任；抵押人已书面告知承租人该财产已抵押的，因抵押权实现造成承租人的损失，由承租人自己承担。”</a:t>
            </a:r>
            <a:endParaRPr lang="zh-CN" altLang="en-US" sz="1700" dirty="0">
              <a:latin typeface="+mn-ea"/>
            </a:endParaRPr>
          </a:p>
          <a:p>
            <a:endParaRPr lang="zh-CN" altLang="en-US" sz="1700" dirty="0">
              <a:latin typeface="+mn-ea"/>
            </a:endParaRPr>
          </a:p>
          <a:p>
            <a:r>
              <a:rPr lang="zh-CN" altLang="en-US" sz="1700" dirty="0">
                <a:latin typeface="+mn-ea"/>
              </a:rPr>
              <a:t>“抵押权设立前，抵押财产上已存在居住权的，参照本条第一款的规定处理；抵押权设立后，抵押人在抵押财产上设立居住权的，参照本条第二、三款规定处理。 ”</a:t>
            </a:r>
            <a:endParaRPr lang="zh-CN" altLang="en-US" sz="1700" dirty="0">
              <a:latin typeface="+mn-ea"/>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278094"/>
          </a:xfrm>
          <a:prstGeom prst="rect">
            <a:avLst/>
          </a:prstGeom>
          <a:noFill/>
        </p:spPr>
        <p:txBody>
          <a:bodyPr wrap="square">
            <a:spAutoFit/>
          </a:bodyPr>
          <a:lstStyle/>
          <a:p>
            <a:endParaRPr lang="en-US" altLang="zh-CN" sz="1700" dirty="0">
              <a:latin typeface="+mn-ea"/>
            </a:endParaRPr>
          </a:p>
          <a:p>
            <a:r>
              <a:rPr lang="zh-CN" altLang="en-US" sz="1700" dirty="0">
                <a:latin typeface="+mn-ea"/>
              </a:rPr>
              <a:t>  值得注意的是，这一条文的重点是第</a:t>
            </a:r>
            <a:r>
              <a:rPr lang="en-US" altLang="zh-CN" sz="1700" dirty="0">
                <a:latin typeface="+mn-ea"/>
              </a:rPr>
              <a:t>4</a:t>
            </a:r>
            <a:r>
              <a:rPr lang="zh-CN" altLang="en-US" sz="1700" dirty="0">
                <a:latin typeface="+mn-ea"/>
              </a:rPr>
              <a:t>款。该款旨在将民法典处理抵押权与租赁权之间冲突的规则类推适用于解决抵押权与居住权之间的冲突。当然，居住权由于以登记作为公示方式，抵押权人在取得抵押权时，自然应当知道标的物上是否存在居住权。居住权人在取得居住权时，因设立居住权是对标的物的重大处分，居住权人自应知道标的物上是否存在抵押权，故抵押人并无告知居住权人标的物是否已被设定抵押权的必要。也就是说，不仅居住权人在取得居住权时，应查阅不动产登记簿，以确定标的物上是否存在抵押权，而且抵押权人在设定抵押权时，也有义务查阅不动产登记簿，看标的物上是否存在其他担保物权和用益物权，以确保其交易安全。如果抵押权设定前已有居住权，则抵押权的行使不得影响居住权人对标的物的利用。相反，如果居住权设定在抵押权之后，则居住权人应承担抵押权实现的风险，即居住权人不得以自己享有居住权为由对抗抵押权的行使，标的物的受让人可以要求解除居住权合同、返还标的物，进而涂销居住权登记。</a:t>
            </a:r>
            <a:endParaRPr lang="zh-CN" altLang="en-US" sz="1700" dirty="0">
              <a:latin typeface="+mn-ea"/>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754874"/>
          </a:xfrm>
          <a:prstGeom prst="rect">
            <a:avLst/>
          </a:prstGeom>
          <a:noFill/>
        </p:spPr>
        <p:txBody>
          <a:bodyPr wrap="square">
            <a:spAutoFit/>
          </a:bodyPr>
          <a:lstStyle/>
          <a:p>
            <a:endParaRPr lang="en-US" altLang="zh-CN" sz="1700" dirty="0">
              <a:latin typeface="+mn-ea"/>
            </a:endParaRPr>
          </a:p>
          <a:p>
            <a:r>
              <a:rPr lang="zh-CN" altLang="en-US" sz="1700" dirty="0">
                <a:latin typeface="+mn-ea"/>
              </a:rPr>
              <a:t>  很遗憾的是，上面谈到的这个条文在起草过程中被删除，删除的原因并非条文本身在司法政策上存在问题，而是有些同志认为，居住权是民法典新规定的一种用益物权，在民法典尚未施行的情形，实践中还不存在抵押权与居住权相冲突的问题，如果超前就二者的冲突问题进行规定，可能会遭到一些学者的批评。相反，在民法典施行一段时间后，如果发现存在理解上的困扰，就可以再以指导案例、会议纪要甚至司法解释的方式予以澄清。可见，上面条文体现的方案并非与民法典的规定相冲突而没有得到认可，而是考虑到司法解释的定位，暂时不宜作出规定。从这个意义上讲，司法解释虽然没有就抵押权与居住权的冲突作出规定，但法官在遇到此类纠纷时，也应按照上述思路来处理相关问题，因为上面的思路也是通过法律解释方法的运用获得的结论，不一定必须要由司法解释来确定。</a:t>
            </a:r>
            <a:endParaRPr lang="zh-CN" altLang="en-US" sz="1700" dirty="0">
              <a:latin typeface="+mn-ea"/>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27809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第四百零六条</a:t>
            </a:r>
            <a:r>
              <a:rPr lang="en-US" altLang="zh-CN" sz="1700" dirty="0">
                <a:latin typeface="+mn-ea"/>
              </a:rPr>
              <a:t>【</a:t>
            </a:r>
            <a:r>
              <a:rPr lang="zh-CN" altLang="en-US" sz="1700" dirty="0">
                <a:latin typeface="+mn-ea"/>
              </a:rPr>
              <a:t>抵押财产的处分</a:t>
            </a:r>
            <a:r>
              <a:rPr lang="en-US" altLang="zh-CN" sz="1700" dirty="0">
                <a:latin typeface="+mn-ea"/>
              </a:rPr>
              <a:t>】</a:t>
            </a:r>
            <a:r>
              <a:rPr lang="zh-CN" altLang="en-US" sz="1700" dirty="0">
                <a:latin typeface="+mn-ea"/>
              </a:rPr>
              <a:t>抵押期间，抵押人可以转让抵押财产。当事人另有约定的，按照其约定。抵押财产转让的，抵押权不受影响。</a:t>
            </a:r>
            <a:endParaRPr lang="zh-CN" altLang="en-US" sz="1700" dirty="0">
              <a:latin typeface="+mn-ea"/>
            </a:endParaRPr>
          </a:p>
          <a:p>
            <a:r>
              <a:rPr lang="zh-CN" altLang="en-US" sz="1700" dirty="0">
                <a:latin typeface="+mn-ea"/>
              </a:rPr>
              <a:t>  抵押人转让抵押财产的，应当及时通知抵押权人。抵押权人能够证明抵押财产转让可能损害抵押权的，可以请求抵押人将转让所得的价款向抵押权人提前清偿债务或者提存。转让的价款超过债权数额的部分归抵押人所有，不足部分由债务人清偿。</a:t>
            </a:r>
            <a:endParaRPr lang="zh-CN" altLang="en-US" sz="1700" dirty="0">
              <a:latin typeface="+mn-ea"/>
            </a:endParaRPr>
          </a:p>
          <a:p>
            <a:endParaRPr lang="en-US" altLang="zh-CN" sz="1700" dirty="0">
              <a:latin typeface="+mn-ea"/>
            </a:endParaRPr>
          </a:p>
          <a:p>
            <a:r>
              <a:rPr lang="zh-CN" altLang="en-US" sz="1700" dirty="0">
                <a:latin typeface="+mn-ea"/>
              </a:rPr>
              <a:t>  本条来自于</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191</a:t>
            </a:r>
            <a:r>
              <a:rPr lang="zh-CN" altLang="en-US" sz="1700" dirty="0">
                <a:latin typeface="+mn-ea"/>
              </a:rPr>
              <a:t>条，但进行了较大幅度的修改。首先，将原条文中要求抵押财产的转让必须得到抵押权人同意的规定加以废除，允许抵押人自由转让抵押财产，除非当事人另有约定。同时明确了抵押权的追及效力，即抵押财产转让的，抵押权不受影响。其次，要求抵押人转让抵押财产必须通知抵押权人，赋予了抵押权人在证明抵押财产转让可能损害抵押权的情形下请求抵押人以转让价款提前清偿债务或提存的请求权。</a:t>
            </a:r>
            <a:endParaRPr lang="zh-CN" altLang="en-US" sz="1700" dirty="0">
              <a:latin typeface="+mn-ea"/>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70843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本条是关于抵押财产转让的规定。本条规定的内容可以概括如下：首先，抵押期间，抵押人可以转让抵押财产。但是，如果当事人明确约定抵押人不得转让抵押财产的，则按照该约定。其次，抵押权具有追及效力，抵押财产转让时其上的抵押权依然存在，不受影响。最后，抵押人转让抵押财产的，应当及时通知抵押权人。如果抵押权人能够证明抵押财产的转让可能损害抵押权的，虽然不能禁止抵押人转让抵押财产，但可以请求抵押人将转让所得的价款向抵押权人提前清偿债务或者提存。转让的价款超过债权数额的部分归抵押人所有，不足部分由债务人清偿。</a:t>
            </a:r>
            <a:endParaRPr lang="zh-CN" altLang="en-US" sz="1700" dirty="0">
              <a:latin typeface="+mn-ea"/>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324535"/>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一、从禁止抵押人转让抵押财产到允许转让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关于抵押人能否转让抵押财产，在</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颁布之前，</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191</a:t>
            </a:r>
            <a:r>
              <a:rPr lang="zh-CN" altLang="en-US" sz="1700" dirty="0">
                <a:latin typeface="+mn-ea"/>
              </a:rPr>
              <a:t>条采取的是禁止抵押人转让抵押财产的立场。</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之所以采取禁止抵押财产转让的做法，理由在于：首先，符合抵押权的价值权属性。既然财产上已经设定了抵押权，就意味着该财产的交换价值交给了抵押权人控制，而抵押人就不能再享有抵押财产的交换价值了。抵押人只能对抵押财产进行占有和使用，即获得使用价值。如果法律上依然允许抵押人在抵押期间将抵押财产任意转让，岂不是鼓励“一物二卖”？其次，有利于保护抵押权人。就保护抵押权人而言，禁止抵押人自由转让抵押财产是一种预先防范措施，是“防患于未然”。允许抵押人自由转让抵押财产，同时承认抵押权的追及效力，对抵押权人来说，只是“亡羊补牢”或者说“力挽狂澜”的事后救济。比较而言，预先防范不仅对抵押权人更为有利，而且能够避免破坏抵押财产转让之后形成的新的财产秩序。再次，就交易安全和秩序的维护而言，禁止抵押财产转让也是有必要的，因为只要抵押权在转让后能够继续存在于被转让的财产之上，就会出现因抵押权人行使抵押权而破坏一系列已经形成的新的财产秩序的情形。</a:t>
            </a:r>
            <a:endParaRPr lang="zh-CN" altLang="en-US" sz="1700" dirty="0">
              <a:latin typeface="+mn-ea"/>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01648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在</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编纂时，有观点认为，</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191</a:t>
            </a:r>
            <a:r>
              <a:rPr lang="zh-CN" altLang="en-US" sz="1700" dirty="0">
                <a:latin typeface="+mn-ea"/>
              </a:rPr>
              <a:t>条一律禁止抵押人转让抵押财产的规定并不妥当。抵押人虽然将财产设立抵押，用于担保，但并未因此丧失财产的所有权或者处分权，要求抵押人转让抵押财产必须得到抵押权人的同意，就意味着抵押人丧失了对抵押财产的处分权，这从理论上就说不通。另外，虽然抵押权是价值权，抵押权人支配抵押财产的交换价值，但这并不意味着抵押财产的交换价值就被抵押权人独占的、排他地控制了，抵押权人实际上享有的只是在抵押权实现时就抵押财产变价所得价款优先受偿的权利。如果认为抵押财产的交换价值被抵押权人完全支配，那么同一财产上为什么可以设立多个抵押权呢？后顺位的抵押权人岂非对抵押财产的交换价值没有支配的权利？故此，不能认为抵押权设立就意味着完全禁止抵押人转让抵押财产。因此，本条改变了</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191</a:t>
            </a:r>
            <a:r>
              <a:rPr lang="zh-CN" altLang="en-US" sz="1700" dirty="0">
                <a:latin typeface="+mn-ea"/>
              </a:rPr>
              <a:t>条的规定，允许抵押人在抵押期间转让抵押财产，承认抵押权具有追及效力。</a:t>
            </a:r>
            <a:endParaRPr lang="zh-CN" altLang="en-US" sz="1700" dirty="0">
              <a:latin typeface="+mn-ea"/>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586145"/>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二、对抵押财产转让的两项限制 </a:t>
            </a:r>
            <a:endParaRPr lang="en-US" altLang="zh-CN" sz="1700" dirty="0">
              <a:latin typeface="+mn-ea"/>
            </a:endParaRPr>
          </a:p>
          <a:p>
            <a:r>
              <a:rPr lang="en-US" altLang="zh-CN" sz="1700" dirty="0">
                <a:latin typeface="+mn-ea"/>
              </a:rPr>
              <a:t>  </a:t>
            </a:r>
            <a:r>
              <a:rPr lang="zh-CN" altLang="en-US" sz="1700" dirty="0">
                <a:latin typeface="+mn-ea"/>
              </a:rPr>
              <a:t>本条同时规定了抵押人转让抵押财产的两项限制性措施：其一，抵押人与抵押权人可以在抵押合同中通过约定禁止抵押财产转让。这就是说，如果抵押权人认为抵押人转让抵押财产会对自己的权益产生不利影响，则其可以与抵押人约定，不允许抵押人在抵押期间转让抵押财产。这种约定不仅仅是在抵押人与抵押权人之间产生法律效力，而且通过将此种禁止抵押财产转让的约定记载于不动产登记簿，还能产生对办理抵押财产转移登记的登记机构以及抵押财产受让人的约束效力。</a:t>
            </a:r>
            <a:r>
              <a:rPr lang="en-US" altLang="zh-CN" sz="1700" dirty="0">
                <a:latin typeface="+mn-ea"/>
              </a:rPr>
              <a:t>《</a:t>
            </a:r>
            <a:r>
              <a:rPr lang="zh-CN" altLang="en-US" sz="1700" dirty="0">
                <a:latin typeface="+mn-ea"/>
              </a:rPr>
              <a:t>民法典担保制度司法解释</a:t>
            </a:r>
            <a:r>
              <a:rPr lang="en-US" altLang="zh-CN" sz="1700" dirty="0">
                <a:latin typeface="+mn-ea"/>
              </a:rPr>
              <a:t>》</a:t>
            </a:r>
            <a:r>
              <a:rPr lang="zh-CN" altLang="en-US" sz="1700" dirty="0">
                <a:latin typeface="+mn-ea"/>
              </a:rPr>
              <a:t>第</a:t>
            </a:r>
            <a:r>
              <a:rPr lang="en-US" altLang="zh-CN" sz="1700" dirty="0">
                <a:latin typeface="+mn-ea"/>
              </a:rPr>
              <a:t>43</a:t>
            </a:r>
            <a:r>
              <a:rPr lang="zh-CN" altLang="en-US" sz="1700" dirty="0">
                <a:latin typeface="+mn-ea"/>
              </a:rPr>
              <a:t>条规定：“当事人约定禁止或者限制转让抵押财产但是未将约定登记，抵押人违反约定转让抵押财产，抵押权人请求确认转让合同无效的，人民法院不予支持；抵押财产已经交付或者登记，抵押权人请求确认转让不发生物权效力的，人民法院不予支持，但是抵押权人有证据证明受让人知道的除外；抵押权人请求抵押人承担违约责任的，人民法院依法予以支持。”“当事人约定禁止或者限制转让抵押财产且已经将约定登记，抵押人违反约定转让抵押财产，抵押权人请求确认转让合同无效的，人民法院不予支持；抵押财产已经交付或者登记，抵押权人主张转让不发生物权效力的，人民法院应予支持，但是因受让人代替债务人清偿债务导致抵押权消灭的除外。”</a:t>
            </a:r>
            <a:endParaRPr lang="zh-CN" altLang="en-US" sz="1700" dirty="0">
              <a:latin typeface="+mn-ea"/>
            </a:endParaRP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06292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其二，抵押权人可以通过证明抵押财产转让可能损害抵押权，而请求抵押人将转让所得的价款提前清偿债务或者提存而维护自己的权益。由于我国法上抵押权的客体既包括不动产，也包括动产，不动产以登记作为基于法律行为的物权变动的生效要件，故此，已经抵押的不动产在转让时也必须办理登记，受让人可以通过登记簿了解到受让财产上的权利负担，而抵押权人也可以通过登记簿的记载了解到抵押财产转让的受让人，从而在债务人不履行到期债务或者发生实现抵押权的情形时，及时实现抵押权。然而，基于法律行为的动产物权变动仅以交付为物权变动的生效要件，且动产容易隐匿，在允许抵押的动产的转让的情况下，抵押权人难以通过登记来查找抵押财产的去处。在这种情形下，抵押权人只要能够证明抵押人转让抵押财产可能给其造成损害，就可以依据本条第</a:t>
            </a:r>
            <a:r>
              <a:rPr lang="en-US" altLang="zh-CN" sz="1700" dirty="0">
                <a:latin typeface="+mn-ea"/>
              </a:rPr>
              <a:t>2</a:t>
            </a:r>
            <a:r>
              <a:rPr lang="zh-CN" altLang="en-US" sz="1700" dirty="0">
                <a:latin typeface="+mn-ea"/>
              </a:rPr>
              <a:t>款第</a:t>
            </a:r>
            <a:r>
              <a:rPr lang="en-US" altLang="zh-CN" sz="1700" dirty="0">
                <a:latin typeface="+mn-ea"/>
              </a:rPr>
              <a:t>2</a:t>
            </a:r>
            <a:r>
              <a:rPr lang="zh-CN" altLang="en-US" sz="1700" dirty="0">
                <a:latin typeface="+mn-ea"/>
              </a:rPr>
              <a:t>句的规定，请求抵押人将转让抵押财产所得价款提前清偿债务或者提存。</a:t>
            </a:r>
            <a:endParaRPr lang="en-US" altLang="zh-CN" sz="1700" dirty="0">
              <a:latin typeface="+mn-ea"/>
            </a:endParaRPr>
          </a:p>
          <a:p>
            <a:endParaRPr lang="zh-CN" altLang="en-US" sz="1700" dirty="0">
              <a:latin typeface="+mn-ea"/>
            </a:endParaRPr>
          </a:p>
          <a:p>
            <a:r>
              <a:rPr lang="zh-CN" altLang="en-US" sz="1700" dirty="0">
                <a:latin typeface="+mn-ea"/>
              </a:rPr>
              <a:t>  因此，总的来说，虽然本条在原则上改变了</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191</a:t>
            </a:r>
            <a:r>
              <a:rPr lang="zh-CN" altLang="en-US" sz="1700" dirty="0">
                <a:latin typeface="+mn-ea"/>
              </a:rPr>
              <a:t>条的规定，但是并不会因此对抵押权人造成不利影响，抵押权人完全可以通过上述两项限制来维护自身的合法权益。</a:t>
            </a:r>
            <a:endParaRPr lang="zh-CN" altLang="en-US" sz="1700" dirty="0">
              <a:latin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53970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本法第</a:t>
            </a:r>
            <a:r>
              <a:rPr lang="en-US" altLang="zh-CN" sz="1700" dirty="0">
                <a:latin typeface="+mn-ea"/>
              </a:rPr>
              <a:t>114</a:t>
            </a:r>
            <a:r>
              <a:rPr lang="zh-CN" altLang="en-US" sz="1700" dirty="0">
                <a:latin typeface="+mn-ea"/>
              </a:rPr>
              <a:t>条第</a:t>
            </a:r>
            <a:r>
              <a:rPr lang="en-US" altLang="zh-CN" sz="1700" dirty="0">
                <a:latin typeface="+mn-ea"/>
              </a:rPr>
              <a:t>2</a:t>
            </a:r>
            <a:r>
              <a:rPr lang="zh-CN" altLang="en-US" sz="1700" dirty="0">
                <a:latin typeface="+mn-ea"/>
              </a:rPr>
              <a:t>款规定：“物权是权利人依法对特定的物享有直接支配和排他的权利，包括所有权、用益物权和担保物权。”由此可见，担保物权为物权之一种，原则上其标的物应当特定化，亦即担保财产应为“特定的物”。不过，基于交易的需要，也例外地承认在设定时不特定但在实现时特定的财产之上亦可成立担保物权。本法第</a:t>
            </a:r>
            <a:r>
              <a:rPr lang="en-US" altLang="zh-CN" sz="1700" dirty="0">
                <a:latin typeface="+mn-ea"/>
              </a:rPr>
              <a:t>396</a:t>
            </a:r>
            <a:r>
              <a:rPr lang="zh-CN" altLang="en-US" sz="1700" dirty="0">
                <a:latin typeface="+mn-ea"/>
              </a:rPr>
              <a:t>条关于浮动抵押权的规定、第</a:t>
            </a:r>
            <a:r>
              <a:rPr lang="en-US" altLang="zh-CN" sz="1700" dirty="0">
                <a:latin typeface="+mn-ea"/>
              </a:rPr>
              <a:t>440</a:t>
            </a:r>
            <a:r>
              <a:rPr lang="zh-CN" altLang="en-US" sz="1700" dirty="0">
                <a:latin typeface="+mn-ea"/>
              </a:rPr>
              <a:t>条关于将有的应收账款出质的规定即其著例。</a:t>
            </a:r>
            <a:endParaRPr lang="en-US" altLang="zh-CN" sz="1700" dirty="0">
              <a:latin typeface="+mn-ea"/>
            </a:endParaRPr>
          </a:p>
          <a:p>
            <a:endParaRPr lang="en-US" altLang="zh-CN" sz="1700" dirty="0">
              <a:latin typeface="+mn-ea"/>
            </a:endParaRPr>
          </a:p>
          <a:p>
            <a:r>
              <a:rPr lang="zh-CN" altLang="en-US" sz="1700" dirty="0">
                <a:latin typeface="+mn-ea"/>
              </a:rPr>
              <a:t>  本法第</a:t>
            </a:r>
            <a:r>
              <a:rPr lang="en-US" altLang="zh-CN" sz="1700" dirty="0">
                <a:latin typeface="+mn-ea"/>
              </a:rPr>
              <a:t>115</a:t>
            </a:r>
            <a:r>
              <a:rPr lang="zh-CN" altLang="en-US" sz="1700" dirty="0">
                <a:latin typeface="+mn-ea"/>
              </a:rPr>
              <a:t>条规定：“物包括不动产和动产。法律规定权利作为物权客体的，依照其规定。”因此可见，担保物权的标的物（客体）包括不动产和动产，法律规定权利作为担保物权客体的，依照其规定。准此，本条将担保物权的客体称之为“担保财产”，而非“担保物”，以涵盖权利作为客体的情形。建设用地使用权；海域使用权；汇票、本票、支票；债券、存款单；仓单、提单；基金份额、股权；注册商标专用权、专利权、著作权等知识产权中的财产权；应收账款，均其适例。</a:t>
            </a:r>
            <a:endParaRPr lang="zh-CN" altLang="en-US" sz="1700" dirty="0">
              <a:latin typeface="+mn-ea"/>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三、抵押财产受让人的权益保护</a:t>
            </a:r>
            <a:endParaRPr lang="en-US" altLang="zh-CN" sz="1700" dirty="0">
              <a:latin typeface="+mn-ea"/>
            </a:endParaRPr>
          </a:p>
          <a:p>
            <a:r>
              <a:rPr lang="zh-CN" altLang="en-US" sz="1700" dirty="0">
                <a:latin typeface="+mn-ea"/>
              </a:rPr>
              <a:t> 　　</a:t>
            </a:r>
            <a:endParaRPr lang="zh-CN" altLang="en-US" sz="1700" dirty="0">
              <a:latin typeface="+mn-ea"/>
            </a:endParaRPr>
          </a:p>
          <a:p>
            <a:r>
              <a:rPr lang="zh-CN" altLang="en-US" sz="1700" dirty="0">
                <a:latin typeface="+mn-ea"/>
              </a:rPr>
              <a:t>  抵押财产的转让不仅涉及抵押人对抵押财产的处分权以及债权人的抵押权的保护问题，还涉及抵押财产受让人以及该受让人再次转让抵押财产的受让人等一系列第三人的合法权益的维护问题。立法者在考虑抵押财产能否自由转让的问题时，必须要考虑到抵押财产受让人的权益的保护。如果任由抵押人自由转让抵押财产，抵押权人任意行使抵押权而无论抵押财产转让到何人手中，也势必会对交易的秩序和安全造成不利影响。对于不动产抵押而言，因为存在登记这一有效的公示方法，故此，受让人在受让不动产时完全可以通过查询不动产登记簿而了解到不动产上是否存在抵押权这样的权利负担，从而自行决定是否愿意受让这样一个有权利负担的财产。一方面，受让人可以在受让的不动产上有抵押权的情形下，通过与抵押人的协商而扣除抵押权所担保的债权的价值给出一个抵押财产的合理受让价格；另一方面，受让人如果不想受让有权利负担的不动产，也可以通过代为清偿债务而消灭抵押权，从而取得没有权利负担的不动产。</a:t>
            </a:r>
            <a:endParaRPr lang="zh-CN" altLang="en-US" sz="1700" dirty="0">
              <a:latin typeface="+mn-ea"/>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493264"/>
          </a:xfrm>
          <a:prstGeom prst="rect">
            <a:avLst/>
          </a:prstGeom>
          <a:noFill/>
        </p:spPr>
        <p:txBody>
          <a:bodyPr wrap="square">
            <a:spAutoFit/>
          </a:bodyPr>
          <a:lstStyle/>
          <a:p>
            <a:endParaRPr lang="en-US" altLang="zh-CN" sz="1700" dirty="0">
              <a:latin typeface="+mn-ea"/>
            </a:endParaRPr>
          </a:p>
          <a:p>
            <a:r>
              <a:rPr lang="zh-CN" altLang="en-US" sz="1700" dirty="0">
                <a:latin typeface="+mn-ea"/>
              </a:rPr>
              <a:t>  四、其他问题</a:t>
            </a:r>
            <a:endParaRPr lang="en-US" altLang="zh-CN"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抵押人与抵押权人关于禁止转让抵押财产的约定如果记载于登记簿，例如，在不动产登记簿上进行了相应的禁止转让抵押财产的约定，则抵押人违反该约定与受让人共同申请抵押的不动产所有权或使用权转移登记的，不动产登记机构应当不予办理该登记；如果没有记载于不动产登记簿的，则该约定仅仅在抵押人和抵押权人之间发生法律效力，不能约束受让人。抵押人违反禁止转让的约定的，应当向抵押权人承担相应的违约责任，但不影响受让人取得抵押财产的所有权。当然，如果抵押权人能够证明抵押人与受让人恶意串通损害其合法权益，则该抵押财产转让合同无效（</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154</a:t>
            </a:r>
            <a:r>
              <a:rPr lang="zh-CN" altLang="en-US" sz="1700" dirty="0">
                <a:latin typeface="+mn-ea"/>
              </a:rPr>
              <a:t>条）。</a:t>
            </a:r>
            <a:endParaRPr lang="zh-CN" altLang="en-US" sz="1700" dirty="0">
              <a:latin typeface="+mn-ea"/>
            </a:endParaRP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01648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第四百零七条</a:t>
            </a:r>
            <a:r>
              <a:rPr lang="en-US" altLang="zh-CN" sz="1700" dirty="0">
                <a:latin typeface="+mn-ea"/>
              </a:rPr>
              <a:t>【</a:t>
            </a:r>
            <a:r>
              <a:rPr lang="zh-CN" altLang="en-US" sz="1700" dirty="0">
                <a:latin typeface="+mn-ea"/>
              </a:rPr>
              <a:t>抵押权处分的从属性</a:t>
            </a:r>
            <a:r>
              <a:rPr lang="en-US" altLang="zh-CN" sz="1700" dirty="0">
                <a:latin typeface="+mn-ea"/>
              </a:rPr>
              <a:t>】</a:t>
            </a:r>
            <a:r>
              <a:rPr lang="zh-CN" altLang="en-US" sz="1700" dirty="0">
                <a:latin typeface="+mn-ea"/>
              </a:rPr>
              <a:t>抵押权不得与债权分离而单独转让或者作为其他债权的担保。债权转让的，担保该债权的抵押权一并转让，但是法律另有规定或者当事人另有约定的除外。</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192</a:t>
            </a:r>
            <a:r>
              <a:rPr lang="zh-CN" altLang="en-US" sz="1700" dirty="0">
                <a:latin typeface="+mn-ea"/>
              </a:rPr>
              <a:t>条，只进行了个别文字的修改，即将“但法律另有规定”修改为“但是法律另有规定”。</a:t>
            </a:r>
            <a:endParaRPr lang="en-US" altLang="zh-CN" sz="1700" dirty="0">
              <a:latin typeface="+mn-ea"/>
            </a:endParaRPr>
          </a:p>
          <a:p>
            <a:endParaRPr lang="en-US" altLang="zh-CN" sz="1700" dirty="0">
              <a:latin typeface="+mn-ea"/>
            </a:endParaRPr>
          </a:p>
          <a:p>
            <a:r>
              <a:rPr lang="zh-CN" altLang="en-US" sz="1700" dirty="0">
                <a:latin typeface="+mn-ea"/>
              </a:rPr>
              <a:t>  本条是关于抵押权转让上的从属性的规定。</a:t>
            </a:r>
            <a:endParaRPr lang="zh-CN" altLang="en-US" sz="1700" dirty="0">
              <a:latin typeface="+mn-ea"/>
            </a:endParaRPr>
          </a:p>
          <a:p>
            <a:r>
              <a:rPr lang="zh-CN" altLang="en-US" sz="1700" dirty="0">
                <a:latin typeface="+mn-ea"/>
              </a:rPr>
              <a:t>　　</a:t>
            </a:r>
            <a:endParaRPr lang="zh-CN" altLang="en-US" sz="1700" dirty="0">
              <a:latin typeface="+mn-ea"/>
            </a:endParaRPr>
          </a:p>
          <a:p>
            <a:r>
              <a:rPr lang="zh-CN" altLang="en-US" sz="1700" dirty="0">
                <a:latin typeface="+mn-ea"/>
              </a:rPr>
              <a:t>  本条规定的内容可以概括如下：首先，抵押权具有从属性，从属于所担保的债权，不得与被担保的债权分离而单独转让或作为其他债权的担保。其次，债权转让的，抵押权也随之一并转让，除非法律另有规定或者当事人另有约定。</a:t>
            </a:r>
            <a:endParaRPr lang="zh-CN" altLang="en-US" sz="1700" dirty="0">
              <a:latin typeface="+mn-ea"/>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第四百零八条</a:t>
            </a:r>
            <a:r>
              <a:rPr lang="en-US" altLang="zh-CN" sz="1700" dirty="0">
                <a:latin typeface="+mn-ea"/>
              </a:rPr>
              <a:t>【</a:t>
            </a:r>
            <a:r>
              <a:rPr lang="zh-CN" altLang="en-US" sz="1700" dirty="0">
                <a:latin typeface="+mn-ea"/>
              </a:rPr>
              <a:t>抵押权的保护</a:t>
            </a:r>
            <a:r>
              <a:rPr lang="en-US" altLang="zh-CN" sz="1700" dirty="0">
                <a:latin typeface="+mn-ea"/>
              </a:rPr>
              <a:t>】</a:t>
            </a:r>
            <a:r>
              <a:rPr lang="zh-CN" altLang="en-US" sz="1700" dirty="0">
                <a:latin typeface="+mn-ea"/>
              </a:rPr>
              <a:t>抵押人的行为足以使抵押财产价值减少的，抵押权人有权请求抵押人停止其行为；抵押财产价值减少的，抵押权人有权请求恢复抵押财产的价值，或者提供与减少的价值相应的担保。抵押人不恢复抵押财产的价值，也不提供担保的，抵押权人有权请求债务人提前清偿债务。</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193</a:t>
            </a:r>
            <a:r>
              <a:rPr lang="zh-CN" altLang="en-US" sz="1700" dirty="0">
                <a:latin typeface="+mn-ea"/>
              </a:rPr>
              <a:t>条，只进行了文字和段句上的修改，将原条文中的“要求”修改为“请求”。</a:t>
            </a:r>
            <a:endParaRPr lang="en-US" altLang="zh-CN" sz="1700" dirty="0">
              <a:latin typeface="+mn-ea"/>
            </a:endParaRPr>
          </a:p>
          <a:p>
            <a:endParaRPr lang="en-US" altLang="zh-CN" sz="1700" dirty="0">
              <a:latin typeface="+mn-ea"/>
            </a:endParaRPr>
          </a:p>
          <a:p>
            <a:r>
              <a:rPr lang="zh-CN" altLang="en-US" sz="1700" dirty="0">
                <a:latin typeface="+mn-ea"/>
              </a:rPr>
              <a:t>  本条是关于抵押权人保全抵押权的权利的规定。本条规定的内容可以概括如下：首先，抵押人的行为足以使抵押财产价值减少的，抵押权人享有防止抵押财产价值减少的请求权，即有权请求抵押人停止其行为。其次，在抵押财产已经因抵押人的行为而导致价值减少的情况下，抵押权人恢复抵押财产价值请求权与增担保请求权，即有权请求抵押人恢复抵押财产的价值，或者提供与减少的价值相应的担保。最后，如果抵押人既不恢复抵押财产的价值也不提供担保的，则抵押权人有权请求债务人提前清偿债务。</a:t>
            </a:r>
            <a:endParaRPr lang="zh-CN" altLang="en-US" sz="1700" dirty="0">
              <a:latin typeface="+mn-ea"/>
            </a:endParaRP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23165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第四百零九条</a:t>
            </a:r>
            <a:r>
              <a:rPr lang="en-US" altLang="zh-CN" sz="1700" dirty="0">
                <a:latin typeface="+mn-ea"/>
              </a:rPr>
              <a:t>【</a:t>
            </a:r>
            <a:r>
              <a:rPr lang="zh-CN" altLang="en-US" sz="1700" dirty="0">
                <a:latin typeface="+mn-ea"/>
              </a:rPr>
              <a:t>抵押权及其顺位的处分</a:t>
            </a:r>
            <a:r>
              <a:rPr lang="en-US" altLang="zh-CN" sz="1700" dirty="0">
                <a:latin typeface="+mn-ea"/>
              </a:rPr>
              <a:t>】</a:t>
            </a:r>
            <a:r>
              <a:rPr lang="zh-CN" altLang="en-US" sz="1700" dirty="0">
                <a:latin typeface="+mn-ea"/>
              </a:rPr>
              <a:t>抵押权人可以放弃抵押权或者抵押权的顺位。抵押权人与抵押人可以协议变更抵押权顺位以及被担保的债权数额等内容。但是，抵押权的变更未经其他抵押权人书面同意的，不得对其他抵押权人产生不利影响。</a:t>
            </a:r>
            <a:endParaRPr lang="zh-CN" altLang="en-US" sz="1700" dirty="0">
              <a:latin typeface="+mn-ea"/>
            </a:endParaRPr>
          </a:p>
          <a:p>
            <a:r>
              <a:rPr lang="zh-CN" altLang="en-US" sz="1700" dirty="0">
                <a:latin typeface="+mn-ea"/>
              </a:rPr>
              <a:t>  债务人以自己的财产设定抵押，抵押权人放弃该抵押权、抵押权顺位或者变更抵押权的，其他担保人在抵押权人丧失优先受偿权益的范围内免除担保责任，但是其他担保人承诺仍然提供担保的除外。</a:t>
            </a:r>
            <a:endParaRPr lang="zh-CN" altLang="en-US" sz="1700" dirty="0">
              <a:latin typeface="+mn-ea"/>
            </a:endParaRPr>
          </a:p>
          <a:p>
            <a:endParaRPr lang="en-US" altLang="zh-CN" sz="1700" dirty="0">
              <a:latin typeface="+mn-ea"/>
            </a:endParaRPr>
          </a:p>
          <a:p>
            <a:r>
              <a:rPr lang="zh-CN" altLang="en-US" sz="1700" dirty="0">
                <a:latin typeface="+mn-ea"/>
              </a:rPr>
              <a:t>  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194</a:t>
            </a:r>
            <a:r>
              <a:rPr lang="zh-CN" altLang="en-US" sz="1700" dirty="0">
                <a:latin typeface="+mn-ea"/>
              </a:rPr>
              <a:t>条，只进行了个别文字和段句上的修改，即将“但”改为“但是”等。</a:t>
            </a:r>
            <a:endParaRPr lang="zh-CN" altLang="en-US" sz="1700" dirty="0">
              <a:latin typeface="+mn-ea"/>
            </a:endParaRP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97004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本条是关于抵押权和抵押权顺位的放弃与变更的规定。本条规定的内容可以概括如下：首先，抵押权人可以放弃抵押权或者抵押权的顺位。其次，抵押权人与抵押人可以协议变更抵押权顺位以及被担保的债权数额等内容，但是在没有得到其他抵押权人书面同意的情况下，包括抵押权顺位、被担保的债权数额等在内的抵押权的变更，不得对其他抵押权人产生不利影响。再次，如果债务人以自己的财产设定抵押，除非其他担保人承诺仍然提供担保的，否则，在抵押权人放弃该抵押权、抵押权顺位或者变更抵押权的情况下，其他担保人在抵押权人丧失优先受偿权益的范围内免除担保责任。</a:t>
            </a:r>
            <a:endParaRPr lang="zh-CN" altLang="en-US" sz="1700" dirty="0">
              <a:latin typeface="+mn-ea"/>
            </a:endParaRP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75487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第四百一十条</a:t>
            </a:r>
            <a:r>
              <a:rPr lang="en-US" altLang="zh-CN" sz="1700" dirty="0">
                <a:latin typeface="+mn-ea"/>
              </a:rPr>
              <a:t>【</a:t>
            </a:r>
            <a:r>
              <a:rPr lang="zh-CN" altLang="en-US" sz="1700" dirty="0">
                <a:latin typeface="+mn-ea"/>
              </a:rPr>
              <a:t>抵押权的实现</a:t>
            </a:r>
            <a:r>
              <a:rPr lang="en-US" altLang="zh-CN" sz="1700" dirty="0">
                <a:latin typeface="+mn-ea"/>
              </a:rPr>
              <a:t>】</a:t>
            </a:r>
            <a:r>
              <a:rPr lang="zh-CN" altLang="en-US" sz="1700" dirty="0">
                <a:latin typeface="+mn-ea"/>
              </a:rPr>
              <a:t>债务人不履行到期债务或者发生当事人约定的实现抵押权的情形，抵押权人可以与抵押人协议以抵押财产折价或者以拍卖、变卖该抵押财产所得的价款优先受偿。协议损害其他债权人利益的，其他债权人可以请求人民法院撤销该协议。</a:t>
            </a:r>
            <a:endParaRPr lang="zh-CN" altLang="en-US" sz="1700" dirty="0">
              <a:latin typeface="+mn-ea"/>
            </a:endParaRPr>
          </a:p>
          <a:p>
            <a:r>
              <a:rPr lang="zh-CN" altLang="en-US" sz="1700" dirty="0">
                <a:latin typeface="+mn-ea"/>
              </a:rPr>
              <a:t>  抵押权人与抵押人未就抵押权实现方式达成协议的，抵押权人可以请求人民法院拍卖、变卖抵押财产。</a:t>
            </a:r>
            <a:endParaRPr lang="zh-CN" altLang="en-US" sz="1700" dirty="0">
              <a:latin typeface="+mn-ea"/>
            </a:endParaRPr>
          </a:p>
          <a:p>
            <a:r>
              <a:rPr lang="zh-CN" altLang="en-US" sz="1700" dirty="0">
                <a:latin typeface="+mn-ea"/>
              </a:rPr>
              <a:t>  抵押财产折价或者变卖的，应当参照市场价格。</a:t>
            </a:r>
            <a:endParaRPr lang="zh-CN" altLang="en-US" sz="1700" dirty="0">
              <a:latin typeface="+mn-ea"/>
            </a:endParaRPr>
          </a:p>
          <a:p>
            <a:endParaRPr lang="en-US" altLang="zh-CN" sz="1700" dirty="0">
              <a:latin typeface="+mn-ea"/>
            </a:endParaRPr>
          </a:p>
          <a:p>
            <a:r>
              <a:rPr lang="zh-CN" altLang="en-US" sz="1700" dirty="0">
                <a:latin typeface="+mn-ea"/>
              </a:rPr>
              <a:t>  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195</a:t>
            </a:r>
            <a:r>
              <a:rPr lang="zh-CN" altLang="en-US" sz="1700" dirty="0">
                <a:latin typeface="+mn-ea"/>
              </a:rPr>
              <a:t>条，主要修改为删除了原条文中其他债权人可以“在知道或者应当知道撤销事由之日起一年内”。这是因为</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152</a:t>
            </a:r>
            <a:r>
              <a:rPr lang="zh-CN" altLang="en-US" sz="1700" dirty="0">
                <a:latin typeface="+mn-ea"/>
              </a:rPr>
              <a:t>条已经对撤销权消灭的情形作出了规定，没必要再重复规定。</a:t>
            </a:r>
            <a:endParaRPr lang="zh-CN" altLang="en-US" sz="1700" dirty="0">
              <a:latin typeface="+mn-ea"/>
            </a:endParaRP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70843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本条是关于抵押权实现的规定。本条规定的内容可以概括如下：首先，在债务人不履行到期债务或者发生当事人约定的实现抵押权的情形时，抵押权人可以与抵押人协议以抵押财产折价或者以拍卖、变卖该抵押财产所得的价款优先受偿。抵押财产折价或者变卖的，应当参照市场价格。其次，如果抵押权人与抵押人以抵押财产折价的协议或者拍卖、变卖抵押财产并使抵押权人优先受偿的协议，损害了其他债权人的利益，其他债权人可以请求人民法院撤销该协议。最后，如果抵押人与抵押权人未能就抵押权实现方式达成协议的，则可以请求人民法院拍卖、变卖抵押财产。</a:t>
            </a:r>
            <a:endParaRPr lang="zh-CN" altLang="en-US" sz="1700" dirty="0">
              <a:latin typeface="+mn-ea"/>
            </a:endParaRP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53970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第四百一十一条</a:t>
            </a:r>
            <a:r>
              <a:rPr lang="en-US" altLang="zh-CN" sz="1700" dirty="0">
                <a:latin typeface="+mn-ea"/>
              </a:rPr>
              <a:t>【</a:t>
            </a:r>
            <a:r>
              <a:rPr lang="zh-CN" altLang="en-US" sz="1700" dirty="0">
                <a:latin typeface="+mn-ea"/>
              </a:rPr>
              <a:t>浮动抵押财产的确定</a:t>
            </a:r>
            <a:r>
              <a:rPr lang="en-US" altLang="zh-CN" sz="1700" dirty="0">
                <a:latin typeface="+mn-ea"/>
              </a:rPr>
              <a:t>】</a:t>
            </a:r>
            <a:r>
              <a:rPr lang="zh-CN" altLang="en-US" sz="1700" dirty="0">
                <a:latin typeface="+mn-ea"/>
              </a:rPr>
              <a:t>依据本法第三百九十六条规定设定抵押的，抵押财产自下列情形之一发生时确定：</a:t>
            </a:r>
            <a:endParaRPr lang="zh-CN" altLang="en-US" sz="1700" dirty="0">
              <a:latin typeface="+mn-ea"/>
            </a:endParaRPr>
          </a:p>
          <a:p>
            <a:r>
              <a:rPr lang="zh-CN" altLang="en-US" sz="1700" dirty="0">
                <a:latin typeface="+mn-ea"/>
              </a:rPr>
              <a:t>  （一）债务履行期限届满，债权未实现；</a:t>
            </a:r>
            <a:endParaRPr lang="zh-CN" altLang="en-US" sz="1700" dirty="0">
              <a:latin typeface="+mn-ea"/>
            </a:endParaRPr>
          </a:p>
          <a:p>
            <a:r>
              <a:rPr lang="zh-CN" altLang="en-US" sz="1700" dirty="0">
                <a:latin typeface="+mn-ea"/>
              </a:rPr>
              <a:t>  （二）抵押人被宣告破产或者解散；</a:t>
            </a:r>
            <a:endParaRPr lang="zh-CN" altLang="en-US" sz="1700" dirty="0">
              <a:latin typeface="+mn-ea"/>
            </a:endParaRPr>
          </a:p>
          <a:p>
            <a:r>
              <a:rPr lang="zh-CN" altLang="en-US" sz="1700" dirty="0">
                <a:latin typeface="+mn-ea"/>
              </a:rPr>
              <a:t>  （三）当事人约定的实现抵押权的情形；</a:t>
            </a:r>
            <a:endParaRPr lang="zh-CN" altLang="en-US" sz="1700" dirty="0">
              <a:latin typeface="+mn-ea"/>
            </a:endParaRPr>
          </a:p>
          <a:p>
            <a:r>
              <a:rPr lang="zh-CN" altLang="en-US" sz="1700" dirty="0">
                <a:latin typeface="+mn-ea"/>
              </a:rPr>
              <a:t>  （四）严重影响债权实现的其他情形。</a:t>
            </a:r>
            <a:endParaRPr lang="zh-CN" altLang="en-US" sz="1700" dirty="0">
              <a:latin typeface="+mn-ea"/>
            </a:endParaRPr>
          </a:p>
          <a:p>
            <a:endParaRPr lang="en-US" altLang="zh-CN" sz="1700" dirty="0">
              <a:latin typeface="+mn-ea"/>
            </a:endParaRPr>
          </a:p>
          <a:p>
            <a:r>
              <a:rPr lang="zh-CN" altLang="en-US" sz="1700" dirty="0">
                <a:latin typeface="+mn-ea"/>
              </a:rPr>
              <a:t>  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196</a:t>
            </a:r>
            <a:r>
              <a:rPr lang="zh-CN" altLang="en-US" sz="1700" dirty="0">
                <a:latin typeface="+mn-ea"/>
              </a:rPr>
              <a:t>条，主要修改是将第</a:t>
            </a:r>
            <a:r>
              <a:rPr lang="en-US" altLang="zh-CN" sz="1700" dirty="0">
                <a:latin typeface="+mn-ea"/>
              </a:rPr>
              <a:t>2</a:t>
            </a:r>
            <a:r>
              <a:rPr lang="zh-CN" altLang="en-US" sz="1700" dirty="0">
                <a:latin typeface="+mn-ea"/>
              </a:rPr>
              <a:t>项中的“抵押人被宣告破产或者被撤销”修改为“抵押人被宣告破产或者解散”。这是因为，依据</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68</a:t>
            </a:r>
            <a:r>
              <a:rPr lang="zh-CN" altLang="en-US" sz="1700" dirty="0">
                <a:latin typeface="+mn-ea"/>
              </a:rPr>
              <a:t>条的规定，法人解散、被宣告破产或者法律规定的其他原因发生时，在依法完成清算、注销登记后法人才终止，法人被撤销只是导致法人解散的原因之一，除此之外还有很多其他解散的原因，如法人章程规定的存续期间届满，出现章程规定的解散事由而解散，因法人的权力机构决议解散或法人合并或分立而需要解散等其他情形。故此，使用“解散”更为严谨全面，符合</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的规定。</a:t>
            </a:r>
            <a:endParaRPr lang="zh-CN" altLang="en-US" sz="1700" dirty="0">
              <a:latin typeface="+mn-ea"/>
            </a:endParaRP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53970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第四百一十二条</a:t>
            </a:r>
            <a:r>
              <a:rPr lang="en-US" altLang="zh-CN" sz="1700" dirty="0">
                <a:latin typeface="+mn-ea"/>
              </a:rPr>
              <a:t>【</a:t>
            </a:r>
            <a:r>
              <a:rPr lang="zh-CN" altLang="en-US" sz="1700" dirty="0">
                <a:latin typeface="+mn-ea"/>
              </a:rPr>
              <a:t>抵押权对抵押财产孳息的效力</a:t>
            </a:r>
            <a:r>
              <a:rPr lang="en-US" altLang="zh-CN" sz="1700" dirty="0">
                <a:latin typeface="+mn-ea"/>
              </a:rPr>
              <a:t>】</a:t>
            </a:r>
            <a:r>
              <a:rPr lang="zh-CN" altLang="en-US" sz="1700" dirty="0">
                <a:latin typeface="+mn-ea"/>
              </a:rPr>
              <a:t>债务人不履行到期债务或者发生当事人约定的实现抵押权的情形，致使抵押财产被人民法院依法扣押的，自扣押之日起，抵押权人有权收取该抵押财产的天然孳息或者法定孳息，但是抵押权人未通知应当清偿法定孳息义务人的除外。</a:t>
            </a:r>
            <a:endParaRPr lang="zh-CN" altLang="en-US" sz="1700" dirty="0">
              <a:latin typeface="+mn-ea"/>
            </a:endParaRPr>
          </a:p>
          <a:p>
            <a:r>
              <a:rPr lang="zh-CN" altLang="en-US" sz="1700" dirty="0">
                <a:latin typeface="+mn-ea"/>
              </a:rPr>
              <a:t>  前款规定的孳息应当先充抵收取孳息的费用。</a:t>
            </a:r>
            <a:endParaRPr lang="zh-CN" altLang="en-US" sz="1700" dirty="0">
              <a:latin typeface="+mn-ea"/>
            </a:endParaRPr>
          </a:p>
          <a:p>
            <a:endParaRPr lang="en-US" altLang="zh-CN" sz="1700" dirty="0">
              <a:latin typeface="+mn-ea"/>
            </a:endParaRPr>
          </a:p>
          <a:p>
            <a:r>
              <a:rPr lang="zh-CN" altLang="en-US" sz="1700" dirty="0">
                <a:latin typeface="+mn-ea"/>
              </a:rPr>
              <a:t>  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197</a:t>
            </a:r>
            <a:r>
              <a:rPr lang="zh-CN" altLang="en-US" sz="1700" dirty="0">
                <a:latin typeface="+mn-ea"/>
              </a:rPr>
              <a:t>条，仅作了个别文字的修改，如将“但”修改为“但是”等，其他内容没有变化。</a:t>
            </a:r>
            <a:endParaRPr lang="en-US" altLang="zh-CN" sz="1700" dirty="0">
              <a:latin typeface="+mn-ea"/>
            </a:endParaRPr>
          </a:p>
          <a:p>
            <a:endParaRPr lang="en-US" altLang="zh-CN" sz="1700" dirty="0">
              <a:latin typeface="+mn-ea"/>
            </a:endParaRPr>
          </a:p>
          <a:p>
            <a:r>
              <a:rPr lang="zh-CN" altLang="en-US" sz="1700" dirty="0">
                <a:latin typeface="+mn-ea"/>
              </a:rPr>
              <a:t>  本条是关于抵押财产孳息收取的规定。本条规定的内容可以概括如下：首先，在抵押权实现的条件满足导致抵押财产被法院扣押前，抵押人作为抵押财产的所有权人，有权收取抵押财产的孳息。其次，一旦抵押财产被法院扣押，则抵押财产的孳息收取权归属于抵押权人，除非抵押权人没有通知负有清偿法定孳息义务的人。最后，抵押权人收取的孳息应当先充抵收取孳息的费用。</a:t>
            </a:r>
            <a:endParaRPr lang="zh-CN" altLang="en-US" sz="1700" dirty="0">
              <a:latin typeface="+mn-e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endParaRPr lang="en-US" altLang="zh-CN" sz="1700" dirty="0">
              <a:latin typeface="+mn-ea"/>
            </a:endParaRPr>
          </a:p>
          <a:p>
            <a:r>
              <a:rPr lang="zh-CN" altLang="en-US" sz="1700" dirty="0">
                <a:latin typeface="+mn-ea"/>
              </a:rPr>
              <a:t>  （三）担保物权是一种定限物权 </a:t>
            </a:r>
            <a:endParaRPr lang="en-US" altLang="zh-CN" sz="1700" dirty="0">
              <a:latin typeface="+mn-ea"/>
            </a:endParaRPr>
          </a:p>
          <a:p>
            <a:r>
              <a:rPr lang="zh-CN" altLang="en-US" sz="1700" dirty="0">
                <a:latin typeface="+mn-ea"/>
              </a:rPr>
              <a:t>　　</a:t>
            </a:r>
            <a:endParaRPr lang="zh-CN" altLang="en-US" sz="1700" dirty="0">
              <a:latin typeface="+mn-ea"/>
            </a:endParaRPr>
          </a:p>
          <a:p>
            <a:r>
              <a:rPr lang="zh-CN" altLang="en-US" sz="1700" dirty="0">
                <a:latin typeface="+mn-ea"/>
              </a:rPr>
              <a:t>  定限物权即他物权，是指在一定范围内对标的财产予以支配的所有权之外的其他物权。担保物权对标的财产的支配并不是一种全面的支配，仅仅只是对标的财产的交换价值的支配，因此，担保物权是一种定限物权。其效力体现在三个方面：第一，担保物权对担保财产的价值具有优先支配力。担保物权优先支配标的财产的交换价值，在被担保的债权届期而未获清偿或者出现当事人约定的其他实现条件之时，债权人可以就担保财产进行变价以优先清偿债权。担保物权对标的财产交换价值的支配效力，抵押权、质权、留置权均有。第二，对担保物所有权、标的权利的限制效力。一般而言，担保物权人不占有或者控制标的财产，担保物所有权或标的权利之移转，亦受担保物权的限制，担保物权对担保财产的新所有人或权利人同样有效。第三，担保物权人在债权未获清偿前，对其占有的担保财产有权予以留置，以迫使债务人履行债务。担保物权所具有的留置标的物的效力，以质权、留置权最为典型。</a:t>
            </a:r>
            <a:endParaRPr lang="zh-CN" altLang="en-US" sz="1700" dirty="0">
              <a:latin typeface="+mn-ea"/>
            </a:endParaRP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324535"/>
          </a:xfrm>
          <a:prstGeom prst="rect">
            <a:avLst/>
          </a:prstGeom>
          <a:noFill/>
        </p:spPr>
        <p:txBody>
          <a:bodyPr wrap="square">
            <a:spAutoFit/>
          </a:bodyPr>
          <a:lstStyle/>
          <a:p>
            <a:endParaRPr lang="en-US" altLang="zh-CN" sz="1700" dirty="0">
              <a:latin typeface="+mn-ea"/>
            </a:endParaRPr>
          </a:p>
          <a:p>
            <a:r>
              <a:rPr lang="zh-CN" altLang="en-US" sz="1700" dirty="0">
                <a:latin typeface="+mn-ea"/>
              </a:rPr>
              <a:t>  一、孳息的涵义</a:t>
            </a:r>
            <a:endParaRPr lang="en-US" altLang="zh-CN" sz="1700" dirty="0">
              <a:latin typeface="+mn-ea"/>
            </a:endParaRPr>
          </a:p>
          <a:p>
            <a:r>
              <a:rPr lang="zh-CN" altLang="en-US" sz="1700" dirty="0">
                <a:latin typeface="+mn-ea"/>
              </a:rPr>
              <a:t> 　　</a:t>
            </a:r>
            <a:endParaRPr lang="zh-CN" altLang="en-US" sz="1700" dirty="0">
              <a:latin typeface="+mn-ea"/>
            </a:endParaRPr>
          </a:p>
          <a:p>
            <a:r>
              <a:rPr lang="zh-CN" altLang="en-US" sz="1700" dirty="0">
                <a:latin typeface="+mn-ea"/>
              </a:rPr>
              <a:t>  原物与孳息是物权法理论上对物的一种分类方法。其中，产生孳息的物或权利称原物，而孳息分为天然孳息与法定孳息。天然孳息，是指按照物质的自然生长规律而产生的果实与动物的出产物。倘以处分之方法，如宰杀动物得到的肉，不能被称为天然孳息。此外，天然孳息须与原物分离之后才能构成，否则仍为原物的组成部分，在原物为抵押财产时，作为原物组成部分的财产当然为抵押权效力所及。法定孳息，是指因法律关系而得到的利息、租金及其他收益。该法律关系既可因法律行为而生，如根据租赁合同收取的租金，也可因法律规定而产生，如迟延履行情况下的迟延利息的请求权。</a:t>
            </a:r>
            <a:endParaRPr lang="en-US" altLang="zh-CN" sz="1700" dirty="0">
              <a:latin typeface="+mn-ea"/>
            </a:endParaRPr>
          </a:p>
          <a:p>
            <a:endParaRPr lang="en-US" altLang="zh-CN" sz="1700" dirty="0">
              <a:latin typeface="+mn-ea"/>
            </a:endParaRPr>
          </a:p>
          <a:p>
            <a:r>
              <a:rPr lang="zh-CN" altLang="en-US" sz="1700" dirty="0">
                <a:latin typeface="+mn-ea"/>
              </a:rPr>
              <a:t>  区分原物与孳息的意义在于确定孳息归属于何人所有。依据</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321</a:t>
            </a:r>
            <a:r>
              <a:rPr lang="zh-CN" altLang="en-US" sz="1700" dirty="0">
                <a:latin typeface="+mn-ea"/>
              </a:rPr>
              <a:t>条第</a:t>
            </a:r>
            <a:r>
              <a:rPr lang="en-US" altLang="zh-CN" sz="1700" dirty="0">
                <a:latin typeface="+mn-ea"/>
              </a:rPr>
              <a:t>1</a:t>
            </a:r>
            <a:r>
              <a:rPr lang="zh-CN" altLang="en-US" sz="1700" dirty="0">
                <a:latin typeface="+mn-ea"/>
              </a:rPr>
              <a:t>款：“天然孳息，由所有权人取得；既有所有权人又有用益物权人的，由用益物权人取得。当事人另有约定的，按照其约定”。依据同条第</a:t>
            </a:r>
            <a:r>
              <a:rPr lang="en-US" altLang="zh-CN" sz="1700" dirty="0">
                <a:latin typeface="+mn-ea"/>
              </a:rPr>
              <a:t>2</a:t>
            </a:r>
            <a:r>
              <a:rPr lang="zh-CN" altLang="en-US" sz="1700" dirty="0">
                <a:latin typeface="+mn-ea"/>
              </a:rPr>
              <a:t>款，就法定孳息的归属，“当事人有约定的，按照约定取得；没有约定或者约定不明确的，按照交易习惯取得。”</a:t>
            </a:r>
            <a:endParaRPr lang="zh-CN" altLang="en-US" sz="1700" dirty="0">
              <a:latin typeface="+mn-ea"/>
            </a:endParaRP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278094"/>
          </a:xfrm>
          <a:prstGeom prst="rect">
            <a:avLst/>
          </a:prstGeom>
          <a:noFill/>
        </p:spPr>
        <p:txBody>
          <a:bodyPr wrap="square">
            <a:spAutoFit/>
          </a:bodyPr>
          <a:lstStyle/>
          <a:p>
            <a:endParaRPr lang="en-US" altLang="zh-CN" sz="1700" dirty="0">
              <a:latin typeface="+mn-ea"/>
            </a:endParaRPr>
          </a:p>
          <a:p>
            <a:r>
              <a:rPr lang="zh-CN" altLang="en-US" sz="1700" dirty="0">
                <a:latin typeface="+mn-ea"/>
              </a:rPr>
              <a:t>  二、抵押权对抵押财产的天然孳息的效力</a:t>
            </a:r>
            <a:endParaRPr lang="en-US" altLang="zh-CN" sz="1700" dirty="0">
              <a:latin typeface="+mn-ea"/>
            </a:endParaRPr>
          </a:p>
          <a:p>
            <a:r>
              <a:rPr lang="zh-CN" altLang="en-US" sz="1700" dirty="0">
                <a:latin typeface="+mn-ea"/>
              </a:rPr>
              <a:t> 　　</a:t>
            </a:r>
            <a:endParaRPr lang="zh-CN" altLang="en-US" sz="1700" dirty="0">
              <a:latin typeface="+mn-ea"/>
            </a:endParaRPr>
          </a:p>
          <a:p>
            <a:r>
              <a:rPr lang="zh-CN" altLang="en-US" sz="1700" dirty="0">
                <a:latin typeface="+mn-ea"/>
              </a:rPr>
              <a:t>  虽然抵押人在其财产上设定了抵押权，但其并未因此丧失所有权，抵押人依然有权对抵押财产进行占有、使用、收益以及部分范围内的处分。故此，抵押财产的天然孳息应由抵押人收取，这既是所有人行使对物的收益权能，也是最可能的做法。在收取孳息后，抵押人当然有权处分该天然孳息，例如出卖给第三人，抵押权的效力原则上不及于天然孳息。然而，在抵押权人实行抵押权而致抵押物被扣押后，抵押权的效力就应当及于天然孳息了。因为，一方面由于抵押物被法院扣押，抵押人已无法再利用抵押物；另一方面在抵押权人要实现抵押权的时候，天然孳息如仍不为抵押权的效力所及，势必有害于抵押权人。为切实有效地保障抵押权人债权的实现，法律上有必要将抵押物扣押后所生的天然孳息纳入抵押权的效力范围。故此，本条第</a:t>
            </a:r>
            <a:r>
              <a:rPr lang="en-US" altLang="zh-CN" sz="1700" dirty="0">
                <a:latin typeface="+mn-ea"/>
              </a:rPr>
              <a:t>1</a:t>
            </a:r>
            <a:r>
              <a:rPr lang="zh-CN" altLang="en-US" sz="1700" dirty="0">
                <a:latin typeface="+mn-ea"/>
              </a:rPr>
              <a:t>款作出了明确的规定。</a:t>
            </a:r>
            <a:endParaRPr lang="zh-CN" altLang="en-US" sz="1700" dirty="0">
              <a:latin typeface="+mn-ea"/>
            </a:endParaRP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539704"/>
          </a:xfrm>
          <a:prstGeom prst="rect">
            <a:avLst/>
          </a:prstGeom>
          <a:noFill/>
        </p:spPr>
        <p:txBody>
          <a:bodyPr wrap="square">
            <a:spAutoFit/>
          </a:bodyPr>
          <a:lstStyle/>
          <a:p>
            <a:endParaRPr lang="en-US" altLang="zh-CN" sz="1700" dirty="0">
              <a:latin typeface="+mn-ea"/>
            </a:endParaRPr>
          </a:p>
          <a:p>
            <a:r>
              <a:rPr lang="zh-CN" altLang="en-US" sz="1700" dirty="0">
                <a:latin typeface="+mn-ea"/>
              </a:rPr>
              <a:t>  三、抵押权对抵押财产的法定孳息的效力</a:t>
            </a:r>
            <a:endParaRPr lang="en-US" altLang="zh-CN" sz="1700" dirty="0">
              <a:latin typeface="+mn-ea"/>
            </a:endParaRPr>
          </a:p>
          <a:p>
            <a:r>
              <a:rPr lang="zh-CN" altLang="en-US" sz="1700" dirty="0">
                <a:latin typeface="+mn-ea"/>
              </a:rPr>
              <a:t> 　　</a:t>
            </a:r>
            <a:endParaRPr lang="zh-CN" altLang="en-US" sz="1700" dirty="0">
              <a:latin typeface="+mn-ea"/>
            </a:endParaRPr>
          </a:p>
          <a:p>
            <a:r>
              <a:rPr lang="zh-CN" altLang="en-US" sz="1700" dirty="0">
                <a:latin typeface="+mn-ea"/>
              </a:rPr>
              <a:t>  与天然孳息一样，法定孳息也是抵押人对抵押物行使所有权的产物。因此，在抵押物未被扣押之前，抵押人有权收取该法定孳息。当抵押物被扣押后，抵押权的效力及于该法定孳息。但是，与天然孳息不同的是，由于法定孳息收取人的变更会影响到法定孳息的支付义务人，倘抵押权人不给予义务人以通知，将给该义务人造成不利影响。因此，本条第</a:t>
            </a:r>
            <a:r>
              <a:rPr lang="en-US" altLang="zh-CN" sz="1700" dirty="0">
                <a:latin typeface="+mn-ea"/>
              </a:rPr>
              <a:t>1</a:t>
            </a:r>
            <a:r>
              <a:rPr lang="zh-CN" altLang="en-US" sz="1700" dirty="0">
                <a:latin typeface="+mn-ea"/>
              </a:rPr>
              <a:t>款规定，如果抵押权人没有通知应当清偿法定孳息义务人的，则虽然抵押财产被依法扣押，抵押权人亦无权收取该抵押财产的法定孳息。负有清偿法定孳息之义务的人向抵押人给付法定孳息的行为仍然发生清偿的效力，抵押权人不能主张该清偿无效。故此，抵押权人对法定孳息的给付义务人所作的通知仅属对抗要件，即未通知不能对抗该义务人，该义务人所做的清偿依然有效，但是不影响抵押权人就该法定孳息的优先受偿权。明确此点，对于解决抵押权与权利质权的冲突也具有意义。</a:t>
            </a:r>
            <a:endParaRPr lang="zh-CN" altLang="en-US" sz="1700" dirty="0">
              <a:latin typeface="+mn-ea"/>
            </a:endParaRP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185214"/>
          </a:xfrm>
          <a:prstGeom prst="rect">
            <a:avLst/>
          </a:prstGeom>
          <a:noFill/>
        </p:spPr>
        <p:txBody>
          <a:bodyPr wrap="square">
            <a:spAutoFit/>
          </a:bodyPr>
          <a:lstStyle/>
          <a:p>
            <a:endParaRPr lang="en-US" altLang="zh-CN" sz="1700" dirty="0">
              <a:latin typeface="+mn-ea"/>
            </a:endParaRPr>
          </a:p>
          <a:p>
            <a:r>
              <a:rPr lang="zh-CN" altLang="en-US" sz="1700" dirty="0">
                <a:latin typeface="+mn-ea"/>
              </a:rPr>
              <a:t>  四、孳息应当先充抵收取孳息的费用</a:t>
            </a:r>
            <a:endParaRPr lang="en-US" altLang="zh-CN" sz="1700" dirty="0">
              <a:latin typeface="+mn-ea"/>
            </a:endParaRPr>
          </a:p>
          <a:p>
            <a:r>
              <a:rPr lang="zh-CN" altLang="en-US" sz="1700" dirty="0">
                <a:latin typeface="+mn-ea"/>
              </a:rPr>
              <a:t> 　　</a:t>
            </a:r>
            <a:endParaRPr lang="zh-CN" altLang="en-US" sz="1700" dirty="0">
              <a:latin typeface="+mn-ea"/>
            </a:endParaRPr>
          </a:p>
          <a:p>
            <a:r>
              <a:rPr lang="zh-CN" altLang="en-US" sz="1700" dirty="0">
                <a:latin typeface="+mn-ea"/>
              </a:rPr>
              <a:t>  收取抵押物孳息的费用，是指抵押权人以及执行法院在收取抵押物的天然孳息或法定孳息过程中支出的各种费用。由于此类费用的支出对于同一抵押物上的全体抵押权人甚至普通债权人均为有利，所以应当最为优先地得到满足。本条第</a:t>
            </a:r>
            <a:r>
              <a:rPr lang="en-US" altLang="zh-CN" sz="1700" dirty="0">
                <a:latin typeface="+mn-ea"/>
              </a:rPr>
              <a:t>2</a:t>
            </a:r>
            <a:r>
              <a:rPr lang="zh-CN" altLang="en-US" sz="1700" dirty="0">
                <a:latin typeface="+mn-ea"/>
              </a:rPr>
              <a:t>款规定，孳息应当先充抵收取孳息的费用。</a:t>
            </a:r>
            <a:endParaRPr lang="zh-CN" altLang="en-US" sz="1700" dirty="0">
              <a:latin typeface="+mn-ea"/>
            </a:endParaRP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324535"/>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第四百一十三条</a:t>
            </a:r>
            <a:r>
              <a:rPr lang="en-US" altLang="zh-CN" sz="1700" dirty="0">
                <a:latin typeface="+mn-ea"/>
              </a:rPr>
              <a:t>【</a:t>
            </a:r>
            <a:r>
              <a:rPr lang="zh-CN" altLang="en-US" sz="1700" dirty="0">
                <a:latin typeface="+mn-ea"/>
              </a:rPr>
              <a:t>抵押财产变价后的处理</a:t>
            </a:r>
            <a:r>
              <a:rPr lang="en-US" altLang="zh-CN" sz="1700" dirty="0">
                <a:latin typeface="+mn-ea"/>
              </a:rPr>
              <a:t>】</a:t>
            </a:r>
            <a:r>
              <a:rPr lang="zh-CN" altLang="en-US" sz="1700" dirty="0">
                <a:latin typeface="+mn-ea"/>
              </a:rPr>
              <a:t>抵押财产折价或者拍卖、变卖后，其价款超过债权数额的部分归抵押人所有，不足部分由债务人清偿。</a:t>
            </a:r>
            <a:endParaRPr lang="zh-CN" altLang="en-US" sz="1700" dirty="0">
              <a:latin typeface="+mn-ea"/>
            </a:endParaRPr>
          </a:p>
          <a:p>
            <a:endParaRPr lang="en-US" altLang="zh-CN" sz="1700" dirty="0">
              <a:latin typeface="+mn-ea"/>
            </a:endParaRPr>
          </a:p>
          <a:p>
            <a:r>
              <a:rPr lang="zh-CN" altLang="en-US" sz="1700" dirty="0">
                <a:latin typeface="+mn-ea"/>
              </a:rPr>
              <a:t>  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198</a:t>
            </a:r>
            <a:r>
              <a:rPr lang="zh-CN" altLang="en-US" sz="1700" dirty="0">
                <a:latin typeface="+mn-ea"/>
              </a:rPr>
              <a:t>条，没有变化。</a:t>
            </a:r>
            <a:endParaRPr lang="en-US" altLang="zh-CN" sz="1700" dirty="0">
              <a:latin typeface="+mn-ea"/>
            </a:endParaRPr>
          </a:p>
          <a:p>
            <a:endParaRPr lang="en-US" altLang="zh-CN" sz="1700" dirty="0">
              <a:latin typeface="+mn-ea"/>
            </a:endParaRPr>
          </a:p>
          <a:p>
            <a:r>
              <a:rPr lang="zh-CN" altLang="en-US" sz="1700" dirty="0">
                <a:latin typeface="+mn-ea"/>
              </a:rPr>
              <a:t>  本条是关于抵押财产变价后价款超过债权数额部分的归属的规定。</a:t>
            </a:r>
            <a:endParaRPr lang="zh-CN" altLang="en-US" sz="1700" dirty="0">
              <a:latin typeface="+mn-ea"/>
            </a:endParaRPr>
          </a:p>
          <a:p>
            <a:r>
              <a:rPr lang="zh-CN" altLang="en-US" sz="1700" dirty="0">
                <a:latin typeface="+mn-ea"/>
              </a:rPr>
              <a:t>　　</a:t>
            </a:r>
            <a:endParaRPr lang="zh-CN" altLang="en-US" sz="1700" dirty="0">
              <a:latin typeface="+mn-ea"/>
            </a:endParaRPr>
          </a:p>
          <a:p>
            <a:r>
              <a:rPr lang="zh-CN" altLang="en-US" sz="1700" dirty="0">
                <a:latin typeface="+mn-ea"/>
              </a:rPr>
              <a:t>  抵押人以财产设立抵押权，其就被担保的债务仅仅以抵押财产为限承担担保责任。故此，除非抵押人本身就是债务人，否则，当抵押财产折价或拍卖、变卖后所得的价款不能够实现债权人的全部债权，对不足的部分，抵押人不承担责任，而应当由债务人予以清偿。至于超过债权数额的部分，当然应当归抵押人所有。如果同一抵押财产上有多个抵押权的，则只有当抵押财产变价的价款超过了全部抵押权所担保的债权数额，仍有剩余的，才归属于抵押人。否则仅仅是超过第一顺位抵押权担保的债权数额的部分，还不能归抵押人所有，而应当用于实现第二顺位、第三顺位等在后顺位的抵押权人的被担保的债权。</a:t>
            </a:r>
            <a:endParaRPr lang="zh-CN" altLang="en-US" sz="1700" dirty="0">
              <a:latin typeface="+mn-ea"/>
            </a:endParaRP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06292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第四百一十四条</a:t>
            </a:r>
            <a:r>
              <a:rPr lang="en-US" altLang="zh-CN" sz="1700" dirty="0">
                <a:latin typeface="+mn-ea"/>
              </a:rPr>
              <a:t>【</a:t>
            </a:r>
            <a:r>
              <a:rPr lang="zh-CN" altLang="en-US" sz="1700" dirty="0">
                <a:latin typeface="+mn-ea"/>
              </a:rPr>
              <a:t>数个抵押权的清偿顺序</a:t>
            </a:r>
            <a:r>
              <a:rPr lang="en-US" altLang="zh-CN" sz="1700" dirty="0">
                <a:latin typeface="+mn-ea"/>
              </a:rPr>
              <a:t>】</a:t>
            </a:r>
            <a:r>
              <a:rPr lang="zh-CN" altLang="en-US" sz="1700" dirty="0">
                <a:latin typeface="+mn-ea"/>
              </a:rPr>
              <a:t>同一财产向两个以上债权人抵押的，拍卖、变卖抵押财产所得的价款依照下列规定清偿：</a:t>
            </a:r>
            <a:endParaRPr lang="zh-CN" altLang="en-US" sz="1700" dirty="0">
              <a:latin typeface="+mn-ea"/>
            </a:endParaRPr>
          </a:p>
          <a:p>
            <a:r>
              <a:rPr lang="zh-CN" altLang="en-US" sz="1700" dirty="0">
                <a:latin typeface="+mn-ea"/>
              </a:rPr>
              <a:t>  （一）抵押权已经登记的，按照登记的时间先后确定清偿顺序；</a:t>
            </a:r>
            <a:endParaRPr lang="zh-CN" altLang="en-US" sz="1700" dirty="0">
              <a:latin typeface="+mn-ea"/>
            </a:endParaRPr>
          </a:p>
          <a:p>
            <a:r>
              <a:rPr lang="zh-CN" altLang="en-US" sz="1700" dirty="0">
                <a:latin typeface="+mn-ea"/>
              </a:rPr>
              <a:t>  （二）抵押权已经登记的先于未登记的受偿；</a:t>
            </a:r>
            <a:endParaRPr lang="zh-CN" altLang="en-US" sz="1700" dirty="0">
              <a:latin typeface="+mn-ea"/>
            </a:endParaRPr>
          </a:p>
          <a:p>
            <a:r>
              <a:rPr lang="zh-CN" altLang="en-US" sz="1700" dirty="0">
                <a:latin typeface="+mn-ea"/>
              </a:rPr>
              <a:t>  （三）抵押权未登记的，按照债权比例清偿。</a:t>
            </a:r>
            <a:endParaRPr lang="zh-CN" altLang="en-US" sz="1700" dirty="0">
              <a:latin typeface="+mn-ea"/>
            </a:endParaRPr>
          </a:p>
          <a:p>
            <a:r>
              <a:rPr lang="zh-CN" altLang="en-US" sz="1700" dirty="0">
                <a:latin typeface="+mn-ea"/>
              </a:rPr>
              <a:t>  其他可以登记的担保物权，清偿顺序参照适用前款规定。</a:t>
            </a:r>
            <a:endParaRPr lang="zh-CN" altLang="en-US" sz="1700" dirty="0">
              <a:latin typeface="+mn-ea"/>
            </a:endParaRPr>
          </a:p>
          <a:p>
            <a:endParaRPr lang="en-US" altLang="zh-CN" sz="1700" dirty="0">
              <a:latin typeface="+mn-ea"/>
            </a:endParaRPr>
          </a:p>
          <a:p>
            <a:r>
              <a:rPr lang="zh-CN" altLang="en-US" sz="1700" dirty="0">
                <a:latin typeface="+mn-ea"/>
              </a:rPr>
              <a:t>  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199</a:t>
            </a:r>
            <a:r>
              <a:rPr lang="zh-CN" altLang="en-US" sz="1700" dirty="0">
                <a:latin typeface="+mn-ea"/>
              </a:rPr>
              <a:t>条，主要的变化有两处：其一，将原条文第</a:t>
            </a:r>
            <a:r>
              <a:rPr lang="en-US" altLang="zh-CN" sz="1700" dirty="0">
                <a:latin typeface="+mn-ea"/>
              </a:rPr>
              <a:t>1</a:t>
            </a:r>
            <a:r>
              <a:rPr lang="zh-CN" altLang="en-US" sz="1700" dirty="0">
                <a:latin typeface="+mn-ea"/>
              </a:rPr>
              <a:t>项中的“抵押权已经登记的，按照登记的先后顺序清偿；顺序相同的，按照债权比例清偿”，修改为“抵押权已经登记的，按照登记的时间先后确定清偿顺序”，删除了“顺序相同的，按照债权比例清偿”。这是因为，在不动产统一登记以及动产担保统一登记后，不大可能存在同一财产上多个抵押权登记的顺序相同的问题。登记机构对抵押权登记的顺序都是按照时间先后确定的，不会出现同一时间进行两个抵押权登记的可能。其二，增加了第</a:t>
            </a:r>
            <a:r>
              <a:rPr lang="en-US" altLang="zh-CN" sz="1700" dirty="0">
                <a:latin typeface="+mn-ea"/>
              </a:rPr>
              <a:t>2</a:t>
            </a:r>
            <a:r>
              <a:rPr lang="zh-CN" altLang="en-US" sz="1700" dirty="0">
                <a:latin typeface="+mn-ea"/>
              </a:rPr>
              <a:t>款规定：“其他可以登记的担保物权，清偿顺序参照适用前款规定”。</a:t>
            </a:r>
            <a:endParaRPr lang="zh-CN" altLang="en-US" sz="1700" dirty="0">
              <a:latin typeface="+mn-ea"/>
            </a:endParaRP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27809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本条是关于同一财产上多个抵押权的清偿顺序以及其他可以登记的担保物权清偿顺序的规定。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当抵押人以同一财产向两个以上债权人抵押的，就意味着同一财产上存在多个抵押权，在债务人不履行到期债务或者发生当事人约定的实现抵押权的情形时，需要通过拍卖、变卖抵押财产即变价后实现抵押权人的债权。此时，依据本条第</a:t>
            </a:r>
            <a:r>
              <a:rPr lang="en-US" altLang="zh-CN" sz="1700" dirty="0">
                <a:latin typeface="+mn-ea"/>
              </a:rPr>
              <a:t>1</a:t>
            </a:r>
            <a:r>
              <a:rPr lang="zh-CN" altLang="en-US" sz="1700" dirty="0">
                <a:latin typeface="+mn-ea"/>
              </a:rPr>
              <a:t>款的规定，各个抵押权人优先受偿的顺序应当按照有无登记以及登记时间的先后加以确定。首先，对于以登记为生效要件的抵押权而言，因为所有的抵押权都办理了登记，故此，只要按照登记簿上登记的时间先后即可确定清偿的顺序。其次，对于以登记为对抗要件的抵押权，已经登记的抵押权具有对抗效力，故此已经登记的优先于没有登记的抵押权受清偿；如果都没有登记，则不存在登记时间先后的问题，此时，基于债权平等原则，应当按照各个抵押权人的被担保的债权的比例清偿。</a:t>
            </a:r>
            <a:endParaRPr lang="zh-CN" altLang="en-US" sz="1700" dirty="0">
              <a:latin typeface="+mn-ea"/>
            </a:endParaRP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23165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第四百一十五条</a:t>
            </a:r>
            <a:r>
              <a:rPr lang="en-US" altLang="zh-CN" sz="1700" dirty="0">
                <a:latin typeface="+mn-ea"/>
              </a:rPr>
              <a:t>【</a:t>
            </a:r>
            <a:r>
              <a:rPr lang="zh-CN" altLang="en-US" sz="1700" dirty="0">
                <a:latin typeface="+mn-ea"/>
              </a:rPr>
              <a:t>抵押权与质权的清偿顺序</a:t>
            </a:r>
            <a:r>
              <a:rPr lang="en-US" altLang="zh-CN" sz="1700" dirty="0">
                <a:latin typeface="+mn-ea"/>
              </a:rPr>
              <a:t>】</a:t>
            </a:r>
            <a:r>
              <a:rPr lang="zh-CN" altLang="en-US" sz="1700" dirty="0">
                <a:latin typeface="+mn-ea"/>
              </a:rPr>
              <a:t>同一财产既设立抵押权又设立质权的，拍卖、变卖该财产所得的价款按照登记、交付的时间先后确定清偿顺序。</a:t>
            </a:r>
            <a:endParaRPr lang="zh-CN" altLang="en-US" sz="1700" dirty="0">
              <a:latin typeface="+mn-ea"/>
            </a:endParaRPr>
          </a:p>
          <a:p>
            <a:endParaRPr lang="en-US" altLang="zh-CN" sz="1700" dirty="0">
              <a:latin typeface="+mn-ea"/>
            </a:endParaRPr>
          </a:p>
          <a:p>
            <a:r>
              <a:rPr lang="zh-CN" altLang="en-US" sz="1700" dirty="0">
                <a:latin typeface="+mn-ea"/>
              </a:rPr>
              <a:t>  本条是</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新增条文。</a:t>
            </a:r>
            <a:endParaRPr lang="en-US" altLang="zh-CN" sz="1700" dirty="0">
              <a:latin typeface="+mn-ea"/>
            </a:endParaRPr>
          </a:p>
          <a:p>
            <a:endParaRPr lang="en-US" altLang="zh-CN" sz="1700" dirty="0">
              <a:latin typeface="+mn-ea"/>
            </a:endParaRPr>
          </a:p>
          <a:p>
            <a:r>
              <a:rPr lang="zh-CN" altLang="en-US" sz="1700" dirty="0">
                <a:latin typeface="+mn-ea"/>
              </a:rPr>
              <a:t>  本条是关于同一财产上既有抵押权又有质权时的清偿顺序的规定。在我国，动产既可以设立抵押权，也可以进行质押，设立动产质权，因此，在同一动产上会出现既有抵押权又有质权的情形。此时，就抵押权与质权的关系，即二者清偿顺序问题，需要加以明确。</a:t>
            </a:r>
            <a:endParaRPr lang="zh-CN" altLang="en-US" sz="1700" dirty="0">
              <a:latin typeface="+mn-ea"/>
            </a:endParaRP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754874"/>
          </a:xfrm>
          <a:prstGeom prst="rect">
            <a:avLst/>
          </a:prstGeom>
          <a:noFill/>
        </p:spPr>
        <p:txBody>
          <a:bodyPr wrap="square">
            <a:spAutoFit/>
          </a:bodyPr>
          <a:lstStyle/>
          <a:p>
            <a:endParaRPr lang="en-US" altLang="zh-CN" sz="1700" dirty="0">
              <a:latin typeface="+mn-ea"/>
            </a:endParaRPr>
          </a:p>
          <a:p>
            <a:r>
              <a:rPr lang="zh-CN" altLang="en-US" sz="1700" dirty="0">
                <a:latin typeface="+mn-ea"/>
              </a:rPr>
              <a:t>  第四百一十六条</a:t>
            </a:r>
            <a:r>
              <a:rPr lang="en-US" altLang="zh-CN" sz="1700" dirty="0">
                <a:latin typeface="+mn-ea"/>
              </a:rPr>
              <a:t>【</a:t>
            </a:r>
            <a:r>
              <a:rPr lang="zh-CN" altLang="en-US" sz="1700" dirty="0">
                <a:latin typeface="+mn-ea"/>
              </a:rPr>
              <a:t>动产购买价款抵押担保的优先权</a:t>
            </a:r>
            <a:r>
              <a:rPr lang="en-US" altLang="zh-CN" sz="1700" dirty="0">
                <a:latin typeface="+mn-ea"/>
              </a:rPr>
              <a:t>】</a:t>
            </a:r>
            <a:r>
              <a:rPr lang="zh-CN" altLang="en-US" sz="1700" dirty="0">
                <a:latin typeface="+mn-ea"/>
              </a:rPr>
              <a:t>动产抵押担保的主债权是抵押物的价款，标的物交付后十日内办理抵押登记的，该抵押权人优先于抵押物买受人的其他担保物权人受偿，但是留置权人除外。</a:t>
            </a:r>
            <a:endParaRPr lang="zh-CN" altLang="en-US" sz="1700" dirty="0">
              <a:latin typeface="+mn-ea"/>
            </a:endParaRPr>
          </a:p>
          <a:p>
            <a:endParaRPr lang="en-US" altLang="zh-CN" sz="1700" dirty="0">
              <a:latin typeface="+mn-ea"/>
            </a:endParaRPr>
          </a:p>
          <a:p>
            <a:r>
              <a:rPr lang="zh-CN" altLang="en-US" sz="1700" dirty="0">
                <a:latin typeface="+mn-ea"/>
              </a:rPr>
              <a:t>  本条是</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新增条文。</a:t>
            </a:r>
            <a:endParaRPr lang="en-US" altLang="zh-CN" sz="1700" dirty="0">
              <a:latin typeface="+mn-ea"/>
            </a:endParaRPr>
          </a:p>
          <a:p>
            <a:endParaRPr lang="en-US" altLang="zh-CN" sz="1700" dirty="0">
              <a:latin typeface="+mn-ea"/>
            </a:endParaRPr>
          </a:p>
          <a:p>
            <a:r>
              <a:rPr lang="zh-CN" altLang="en-US" sz="1700" dirty="0">
                <a:latin typeface="+mn-ea"/>
              </a:rPr>
              <a:t>  本条是关于购置款抵押权优先效力的规定。本条规定的内容可概括如下：其一，动产抵押权所担保的主债权是抵押物的价款，只有在标的物交付后</a:t>
            </a:r>
            <a:r>
              <a:rPr lang="en-US" altLang="zh-CN" sz="1700" dirty="0">
                <a:latin typeface="+mn-ea"/>
              </a:rPr>
              <a:t>10</a:t>
            </a:r>
            <a:r>
              <a:rPr lang="zh-CN" altLang="en-US" sz="1700" dirty="0">
                <a:latin typeface="+mn-ea"/>
              </a:rPr>
              <a:t>日内办理了动产抵押权登记，享有该抵押权的权利人才具有优先于抵押物买受人的其他担保物权人而受清偿的效力；其二，担保价款的动产抵押权不能优先于抵押物买受人的留置权人而受清偿。</a:t>
            </a:r>
            <a:endParaRPr lang="zh-CN" altLang="en-US" sz="1700" dirty="0">
              <a:latin typeface="+mn-ea"/>
            </a:endParaRP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539704"/>
          </a:xfrm>
          <a:prstGeom prst="rect">
            <a:avLst/>
          </a:prstGeom>
          <a:noFill/>
        </p:spPr>
        <p:txBody>
          <a:bodyPr wrap="square">
            <a:spAutoFit/>
          </a:bodyPr>
          <a:lstStyle/>
          <a:p>
            <a:endParaRPr lang="en-US" altLang="zh-CN" sz="1700" dirty="0">
              <a:latin typeface="+mn-ea"/>
            </a:endParaRPr>
          </a:p>
          <a:p>
            <a:r>
              <a:rPr lang="zh-CN" altLang="en-US" sz="1700" dirty="0">
                <a:latin typeface="+mn-ea"/>
              </a:rPr>
              <a:t>  第四百一十七条</a:t>
            </a:r>
            <a:r>
              <a:rPr lang="en-US" altLang="zh-CN" sz="1700" dirty="0">
                <a:latin typeface="+mn-ea"/>
              </a:rPr>
              <a:t>【</a:t>
            </a:r>
            <a:r>
              <a:rPr lang="zh-CN" altLang="en-US" sz="1700" dirty="0">
                <a:latin typeface="+mn-ea"/>
              </a:rPr>
              <a:t>抵押权对新增建筑物的效力</a:t>
            </a:r>
            <a:r>
              <a:rPr lang="en-US" altLang="zh-CN" sz="1700" dirty="0">
                <a:latin typeface="+mn-ea"/>
              </a:rPr>
              <a:t>】</a:t>
            </a:r>
            <a:r>
              <a:rPr lang="zh-CN" altLang="en-US" sz="1700" dirty="0">
                <a:latin typeface="+mn-ea"/>
              </a:rPr>
              <a:t>建设用地使用权抵押后，该土地上新增的建筑物不属于抵押财产。该建设用地使用权实现抵押权时，应当将该土地上新增的建筑物与建设用地使用权一并处分。但是，新增建筑物所得的价款，抵押权人无权优先受偿。</a:t>
            </a:r>
            <a:endParaRPr lang="zh-CN" altLang="en-US" sz="1700" dirty="0">
              <a:latin typeface="+mn-ea"/>
            </a:endParaRPr>
          </a:p>
          <a:p>
            <a:endParaRPr lang="en-US" altLang="zh-CN" sz="1700" dirty="0">
              <a:latin typeface="+mn-ea"/>
            </a:endParaRPr>
          </a:p>
          <a:p>
            <a:r>
              <a:rPr lang="zh-CN" altLang="en-US" sz="1700" dirty="0">
                <a:latin typeface="+mn-ea"/>
              </a:rPr>
              <a:t>  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200</a:t>
            </a:r>
            <a:r>
              <a:rPr lang="zh-CN" altLang="en-US" sz="1700" dirty="0">
                <a:latin typeface="+mn-ea"/>
              </a:rPr>
              <a:t>条，没有实质变化，仅作了个别文字和断句的修改。</a:t>
            </a:r>
            <a:endParaRPr lang="en-US" altLang="zh-CN" sz="1700" dirty="0">
              <a:latin typeface="+mn-ea"/>
            </a:endParaRPr>
          </a:p>
          <a:p>
            <a:endParaRPr lang="en-US" altLang="zh-CN" sz="1700" dirty="0">
              <a:latin typeface="+mn-ea"/>
            </a:endParaRPr>
          </a:p>
          <a:p>
            <a:r>
              <a:rPr lang="zh-CN" altLang="en-US" sz="1700" dirty="0">
                <a:latin typeface="+mn-ea"/>
              </a:rPr>
              <a:t>  本条是关于建设用地使用权抵押后，土地上新增建筑物如何处分的规定。本条规定的内容可概括如下：其一，抵押人以建设用地使用权抵押的，该土地上原有的建筑物当然也一并抵押，但是在抵押权设立后，新增的建筑物不属于抵押财产。其二，在实现建设用地使用权抵押权时，应当将建设用地使用权和土地上的建筑物（包括新增建筑物）一并处分，但是，新增建筑物变价所得的价款，抵押权人无权优先受偿。</a:t>
            </a:r>
            <a:endParaRPr lang="zh-CN" altLang="en-US" sz="1700" dirty="0">
              <a:latin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18521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一般而言，人的担保制度可使供清偿债务的财产更加扩充，使债权多一层保障，但仍然是以个人信用为担保，因此，债务不能完全履行的危险仍然存在。而物的担保制度，由于债权人享有担保物权，优先取得特定物或财产的支配价值，不仅具有债权人的地位，同时成为物权人，在其债权未受清偿时，对担保财产既有直接变价权，就所得价款又有优先于其他债权人受偿的权利，因此，担保物权实为债权之最佳担保制度。</a:t>
            </a:r>
            <a:endParaRPr lang="zh-CN" altLang="en-US" sz="1700" dirty="0">
              <a:latin typeface="+mn-ea"/>
            </a:endParaRP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586145"/>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一、建设用地使用权抵押后新增的建筑物不属于抵押财产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抵押人以尚无房屋等建筑物的土地使用权抵押后，在该土地上进行了建设，新增了房屋等建筑物。此时，因当事人抵押时仅仅是以建设用地使用权抵押，而土地上又没有建筑物，故此，无论是从房地一致原则，还是从当事人的意思表示来看，新增的建筑物都不应当属于抵押财产。抵押权人享有的只是针对建设用地使用权的抵押权，其不能以建设用地上新增加了建筑物为由，而当然将新增建筑物纳入抵押财产的范围，这对于抵押人也是明显不公平的。</a:t>
            </a:r>
            <a:endParaRPr lang="en-US" altLang="zh-CN" sz="1700" dirty="0">
              <a:latin typeface="+mn-ea"/>
            </a:endParaRPr>
          </a:p>
          <a:p>
            <a:endParaRPr lang="en-US" altLang="zh-CN" sz="1700" dirty="0">
              <a:latin typeface="+mn-ea"/>
            </a:endParaRPr>
          </a:p>
          <a:p>
            <a:r>
              <a:rPr lang="zh-CN" altLang="en-US" sz="1700" dirty="0">
                <a:latin typeface="+mn-ea"/>
              </a:rPr>
              <a:t>  为进一步明确此点，</a:t>
            </a:r>
            <a:r>
              <a:rPr lang="en-US" altLang="zh-CN" sz="1700" dirty="0">
                <a:latin typeface="+mn-ea"/>
              </a:rPr>
              <a:t>《</a:t>
            </a:r>
            <a:r>
              <a:rPr lang="zh-CN" altLang="en-US" sz="1700" dirty="0">
                <a:latin typeface="+mn-ea"/>
              </a:rPr>
              <a:t>民法典担保制度司法解释</a:t>
            </a:r>
            <a:r>
              <a:rPr lang="en-US" altLang="zh-CN" sz="1700" dirty="0">
                <a:latin typeface="+mn-ea"/>
              </a:rPr>
              <a:t>》</a:t>
            </a:r>
            <a:r>
              <a:rPr lang="zh-CN" altLang="en-US" sz="1700" dirty="0">
                <a:latin typeface="+mn-ea"/>
              </a:rPr>
              <a:t>第</a:t>
            </a:r>
            <a:r>
              <a:rPr lang="en-US" altLang="zh-CN" sz="1700" dirty="0">
                <a:latin typeface="+mn-ea"/>
              </a:rPr>
              <a:t>51</a:t>
            </a:r>
            <a:r>
              <a:rPr lang="zh-CN" altLang="en-US" sz="1700" dirty="0">
                <a:latin typeface="+mn-ea"/>
              </a:rPr>
              <a:t>条第</a:t>
            </a:r>
            <a:r>
              <a:rPr lang="en-US" altLang="zh-CN" sz="1700" dirty="0">
                <a:latin typeface="+mn-ea"/>
              </a:rPr>
              <a:t>1</a:t>
            </a:r>
            <a:r>
              <a:rPr lang="zh-CN" altLang="en-US" sz="1700" dirty="0">
                <a:latin typeface="+mn-ea"/>
              </a:rPr>
              <a:t>款、第</a:t>
            </a:r>
            <a:r>
              <a:rPr lang="en-US" altLang="zh-CN" sz="1700" dirty="0">
                <a:latin typeface="+mn-ea"/>
              </a:rPr>
              <a:t>2</a:t>
            </a:r>
            <a:r>
              <a:rPr lang="zh-CN" altLang="en-US" sz="1700" dirty="0">
                <a:latin typeface="+mn-ea"/>
              </a:rPr>
              <a:t>款规定：“当事人仅以建设用地使用权抵押，债权人主张抵押权的效力及于土地上已有的建筑物以及正在建造的建筑物已完成部分的，人民法院应予支持。债权人主张抵押权的效力及于正在建造的建筑物的续建部分以及新增建筑物的，人民法院不予支持。”“当事人以正在建造的建筑物抵押，抵押权的效力范围限于已办理抵押登记的部分。当事人按照担保合同的约定，主张抵押权的效力及于续建部分、新增建筑物以及规划中尚未建造的建筑物的，人民法院不予支持。”</a:t>
            </a:r>
            <a:endParaRPr lang="zh-CN" altLang="en-US" sz="1700" dirty="0">
              <a:latin typeface="+mn-ea"/>
            </a:endParaRP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70843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不动产登记规程</a:t>
            </a:r>
            <a:r>
              <a:rPr lang="en-US" altLang="zh-CN" sz="1700" dirty="0">
                <a:latin typeface="+mn-ea"/>
              </a:rPr>
              <a:t>》</a:t>
            </a:r>
            <a:r>
              <a:rPr lang="zh-CN" altLang="en-US" sz="1700" dirty="0">
                <a:latin typeface="+mn-ea"/>
              </a:rPr>
              <a:t>中明确规定，“属于下列情形的，不动产登记机构可对申请登记的不动产进行实地查看。实地查看应由至少两名工作人员参加，查看人员应对查看对象拍照，填写实地查看记录（不动产实地查看记录表样式见附录</a:t>
            </a:r>
            <a:r>
              <a:rPr lang="en-US" altLang="zh-CN" sz="1700" dirty="0">
                <a:latin typeface="+mn-ea"/>
              </a:rPr>
              <a:t>J</a:t>
            </a:r>
            <a:r>
              <a:rPr lang="zh-CN" altLang="en-US" sz="1700" dirty="0">
                <a:latin typeface="+mn-ea"/>
              </a:rPr>
              <a:t>）。现场照片及查看记录应归档。 </a:t>
            </a:r>
            <a:endParaRPr lang="zh-CN" altLang="en-US" sz="1700" dirty="0">
              <a:latin typeface="+mn-ea"/>
            </a:endParaRPr>
          </a:p>
          <a:p>
            <a:r>
              <a:rPr lang="en-US" altLang="zh-CN" sz="1700" dirty="0">
                <a:latin typeface="+mn-ea"/>
              </a:rPr>
              <a:t>a) </a:t>
            </a:r>
            <a:r>
              <a:rPr lang="zh-CN" altLang="en-US" sz="1700" dirty="0">
                <a:latin typeface="+mn-ea"/>
              </a:rPr>
              <a:t>在建建筑物抵押权登记，查看抵押的在建建筑物坐落及其建造情况。 </a:t>
            </a:r>
            <a:endParaRPr lang="zh-CN" altLang="en-US" sz="1700" dirty="0">
              <a:latin typeface="+mn-ea"/>
            </a:endParaRPr>
          </a:p>
          <a:p>
            <a:r>
              <a:rPr lang="en-US" altLang="zh-CN" sz="1700" dirty="0">
                <a:latin typeface="+mn-ea"/>
              </a:rPr>
              <a:t>b) </a:t>
            </a:r>
            <a:r>
              <a:rPr lang="zh-CN" altLang="en-US" sz="1700" dirty="0">
                <a:latin typeface="+mn-ea"/>
              </a:rPr>
              <a:t>因不动产灭失申请的注销登记，查看不动产灭失情况。 </a:t>
            </a:r>
            <a:endParaRPr lang="zh-CN" altLang="en-US" sz="1700" dirty="0">
              <a:latin typeface="+mn-ea"/>
            </a:endParaRPr>
          </a:p>
          <a:p>
            <a:r>
              <a:rPr lang="en-US" altLang="zh-CN" sz="1700" dirty="0">
                <a:latin typeface="+mn-ea"/>
              </a:rPr>
              <a:t>c) </a:t>
            </a:r>
            <a:r>
              <a:rPr lang="zh-CN" altLang="en-US" sz="1700" dirty="0">
                <a:latin typeface="+mn-ea"/>
              </a:rPr>
              <a:t>不动产登记机构认为需要实地查看的其他情形。“ </a:t>
            </a:r>
            <a:endParaRPr lang="zh-CN" altLang="en-US" sz="1700" dirty="0">
              <a:latin typeface="+mn-ea"/>
            </a:endParaRP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06292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二、建设用地使用权的抵押权实现时应当与土地上新增建筑物一并处分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由于我国实行房地一致的原则，虽然新增的建筑物不属于抵押财产，但是在建设用地使用权实现抵押权时，为了保持建设用地使用权和建筑物所有权的主体一致，应当将建设用地使用权与该土地上新增的建筑物一并处分，即一并折价或者拍卖、变卖。</a:t>
            </a:r>
            <a:endParaRPr lang="en-US" altLang="zh-CN" sz="1700" dirty="0">
              <a:latin typeface="+mn-ea"/>
            </a:endParaRPr>
          </a:p>
          <a:p>
            <a:endParaRPr lang="en-US" altLang="zh-CN" sz="1700" dirty="0">
              <a:latin typeface="+mn-ea"/>
            </a:endParaRPr>
          </a:p>
          <a:p>
            <a:r>
              <a:rPr lang="zh-CN" altLang="en-US" sz="1700" dirty="0">
                <a:latin typeface="+mn-ea"/>
              </a:rPr>
              <a:t>   如果抵押权人在实现抵押权时不能将抵押权设定后新增的建筑物一并处分，就会产生两种不适当的后果：其一，在房地产抵押权实现时，尤其是拍卖抵押房地产时，可能出现土地使用权与房屋异其主体的现象。这显然与我国法律确立的土地使用权与土地上的建筑物权利主体一致的原则相违背。其二，由于新增房屋必定需要占用一定范围的土地使用权，因而被抵押的土地使用权在拍卖或变卖时其市场价值必然会有所降低，甚至无人问津，抵押权人的合法权益会受到不利影响。故此，本条第</a:t>
            </a:r>
            <a:r>
              <a:rPr lang="en-US" altLang="zh-CN" sz="1700" dirty="0">
                <a:latin typeface="+mn-ea"/>
              </a:rPr>
              <a:t>2</a:t>
            </a:r>
            <a:r>
              <a:rPr lang="zh-CN" altLang="en-US" sz="1700" dirty="0">
                <a:latin typeface="+mn-ea"/>
              </a:rPr>
              <a:t>句明确规定：“该建设用地使用权实现抵押权时，应当将该土地上新增的建筑物与建设用地使用权一并处分”。</a:t>
            </a:r>
            <a:endParaRPr lang="zh-CN" altLang="en-US" sz="1700" dirty="0">
              <a:latin typeface="+mn-ea"/>
            </a:endParaRP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18521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然而，由于新增建筑物不属于抵押财产，因此抵押权人对于该新增建筑物变价所得价款也不享有优先受偿权，否则，就等于变相扩大了被抵押的不动产的价值额，给抵押人增添了额外的负担，使抵押权人获得了额外的利益。这既破坏了当事人意思自治的原则，违反了当事人双方的本意，又使当事人双方之间利益关系失衡。故此，本条第</a:t>
            </a:r>
            <a:r>
              <a:rPr lang="en-US" altLang="zh-CN" sz="1700" dirty="0">
                <a:latin typeface="+mn-ea"/>
              </a:rPr>
              <a:t>2</a:t>
            </a:r>
            <a:r>
              <a:rPr lang="zh-CN" altLang="en-US" sz="1700" dirty="0">
                <a:latin typeface="+mn-ea"/>
              </a:rPr>
              <a:t>句进一步明确“新增建筑物所得的价款，抵押权人无权优先受偿。”</a:t>
            </a:r>
            <a:endParaRPr lang="zh-CN" altLang="en-US" sz="1700" dirty="0">
              <a:latin typeface="+mn-ea"/>
            </a:endParaRP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06292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第四百一十八条</a:t>
            </a:r>
            <a:r>
              <a:rPr lang="en-US" altLang="zh-CN" sz="1700" dirty="0">
                <a:latin typeface="+mn-ea"/>
              </a:rPr>
              <a:t>【</a:t>
            </a:r>
            <a:r>
              <a:rPr lang="zh-CN" altLang="en-US" sz="1700" dirty="0">
                <a:latin typeface="+mn-ea"/>
              </a:rPr>
              <a:t>集体所有土地使用权抵押权的实行效果</a:t>
            </a:r>
            <a:r>
              <a:rPr lang="en-US" altLang="zh-CN" sz="1700" dirty="0">
                <a:latin typeface="+mn-ea"/>
              </a:rPr>
              <a:t>】</a:t>
            </a:r>
            <a:r>
              <a:rPr lang="zh-CN" altLang="en-US" sz="1700" dirty="0">
                <a:latin typeface="+mn-ea"/>
              </a:rPr>
              <a:t>以集体所有土地的使用权依法抵押的，实现抵押权后，未经法定程序，不得改变土地所有权的性质和土地用途。</a:t>
            </a:r>
            <a:endParaRPr lang="zh-CN" altLang="en-US" sz="1700" dirty="0">
              <a:latin typeface="+mn-ea"/>
            </a:endParaRPr>
          </a:p>
          <a:p>
            <a:endParaRPr lang="en-US" altLang="zh-CN" sz="1700" dirty="0">
              <a:latin typeface="+mn-ea"/>
            </a:endParaRPr>
          </a:p>
          <a:p>
            <a:r>
              <a:rPr lang="zh-CN" altLang="en-US" sz="1700" dirty="0">
                <a:latin typeface="+mn-ea"/>
              </a:rPr>
              <a:t>  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201</a:t>
            </a:r>
            <a:r>
              <a:rPr lang="zh-CN" altLang="en-US" sz="1700" dirty="0">
                <a:latin typeface="+mn-ea"/>
              </a:rPr>
              <a:t>条，将原条文列举的各类集体所有土地的使用权，简化为“以集体所有土地的使用权依法抵押的”。其他内容没有变化。</a:t>
            </a:r>
            <a:endParaRPr lang="en-US" altLang="zh-CN" sz="1700" dirty="0">
              <a:latin typeface="+mn-ea"/>
            </a:endParaRPr>
          </a:p>
          <a:p>
            <a:endParaRPr lang="en-US" altLang="zh-CN" sz="1700" dirty="0">
              <a:latin typeface="+mn-ea"/>
            </a:endParaRPr>
          </a:p>
          <a:p>
            <a:r>
              <a:rPr lang="zh-CN" altLang="en-US" sz="1700" dirty="0">
                <a:latin typeface="+mn-ea"/>
              </a:rPr>
              <a:t>  本条是关于集体所有的土地使用权抵押，实现抵押权后，不得改变土地所有权性质和土地用途的规定。依据</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土地管理法</a:t>
            </a:r>
            <a:r>
              <a:rPr lang="en-US" altLang="zh-CN" sz="1700" dirty="0">
                <a:latin typeface="+mn-ea"/>
              </a:rPr>
              <a:t>》《</a:t>
            </a:r>
            <a:r>
              <a:rPr lang="zh-CN" altLang="en-US" sz="1700" dirty="0">
                <a:latin typeface="+mn-ea"/>
              </a:rPr>
              <a:t>农村土地承包法</a:t>
            </a:r>
            <a:r>
              <a:rPr lang="en-US" altLang="zh-CN" sz="1700" dirty="0">
                <a:latin typeface="+mn-ea"/>
              </a:rPr>
              <a:t>》</a:t>
            </a:r>
            <a:r>
              <a:rPr lang="zh-CN" altLang="en-US" sz="1700" dirty="0">
                <a:latin typeface="+mn-ea"/>
              </a:rPr>
              <a:t>等法律的规定，可以设立抵押的集体所有土地的使用权主要包括：其一，农村土地经营权；其二，乡镇、村企业厂房等建筑物占用范围内的农村集体土地建设用地使用权；其三，通过出让方式取得的集体经营性建设用地使用权。这些集体所有的土地使用权抵押后，如果债务人不履行到期债务或者发生当事人约定的实现抵押权的情形的，就必然通过折价或者拍卖、变卖的方式将集体所有的土地使用权变价，从而使抵押权人优先受偿。</a:t>
            </a:r>
            <a:endParaRPr lang="zh-CN" altLang="en-US" sz="1700" dirty="0">
              <a:latin typeface="+mn-ea"/>
            </a:endParaRP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231654"/>
          </a:xfrm>
          <a:prstGeom prst="rect">
            <a:avLst/>
          </a:prstGeom>
          <a:noFill/>
        </p:spPr>
        <p:txBody>
          <a:bodyPr wrap="square">
            <a:spAutoFit/>
          </a:bodyPr>
          <a:lstStyle/>
          <a:p>
            <a:endParaRPr lang="en-US" altLang="zh-CN" sz="1700" dirty="0">
              <a:latin typeface="+mn-ea"/>
            </a:endParaRPr>
          </a:p>
          <a:p>
            <a:r>
              <a:rPr lang="zh-CN" altLang="en-US" sz="1700" dirty="0">
                <a:latin typeface="+mn-ea"/>
              </a:rPr>
              <a:t>  我国实行土地的社会主义公有制，</a:t>
            </a:r>
            <a:r>
              <a:rPr lang="en-US" altLang="zh-CN" sz="1700" dirty="0">
                <a:latin typeface="+mn-ea"/>
              </a:rPr>
              <a:t>《</a:t>
            </a:r>
            <a:r>
              <a:rPr lang="zh-CN" altLang="en-US" sz="1700" dirty="0">
                <a:latin typeface="+mn-ea"/>
              </a:rPr>
              <a:t>宪法</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和</a:t>
            </a:r>
            <a:r>
              <a:rPr lang="en-US" altLang="zh-CN" sz="1700" dirty="0">
                <a:latin typeface="+mn-ea"/>
              </a:rPr>
              <a:t>《</a:t>
            </a:r>
            <a:r>
              <a:rPr lang="zh-CN" altLang="en-US" sz="1700" dirty="0">
                <a:latin typeface="+mn-ea"/>
              </a:rPr>
              <a:t>土地管理法</a:t>
            </a:r>
            <a:r>
              <a:rPr lang="en-US" altLang="zh-CN" sz="1700" dirty="0">
                <a:latin typeface="+mn-ea"/>
              </a:rPr>
              <a:t>》</a:t>
            </a:r>
            <a:r>
              <a:rPr lang="zh-CN" altLang="en-US" sz="1700" dirty="0">
                <a:latin typeface="+mn-ea"/>
              </a:rPr>
              <a:t>都明确规定，城市的土地属于国家所有。农村和城市郊区的土地，除由法律规定属于国家所有的以外，属于农民集体所有；宅基地和自留地、自留山，属于农民集体所有。此外，为了保护、开发土地资源，合理利用土地，切实保护耕地，</a:t>
            </a:r>
            <a:r>
              <a:rPr lang="en-US" altLang="zh-CN" sz="1700" dirty="0">
                <a:latin typeface="+mn-ea"/>
              </a:rPr>
              <a:t>《</a:t>
            </a:r>
            <a:r>
              <a:rPr lang="zh-CN" altLang="en-US" sz="1700" dirty="0">
                <a:latin typeface="+mn-ea"/>
              </a:rPr>
              <a:t>土地管理法</a:t>
            </a:r>
            <a:r>
              <a:rPr lang="en-US" altLang="zh-CN" sz="1700" dirty="0">
                <a:latin typeface="+mn-ea"/>
              </a:rPr>
              <a:t>》</a:t>
            </a:r>
            <a:r>
              <a:rPr lang="zh-CN" altLang="en-US" sz="1700" dirty="0">
                <a:latin typeface="+mn-ea"/>
              </a:rPr>
              <a:t>也明确规定我国实行土地用途管制，严格限制农用地转为建设用地，控制建设用地总量，对耕地实行特殊保护。故此，本条明确规定，以集体所有的土地使用权抵押的，实现抵押权后，不得改变土地所有权的性质和土地用途。也就是说，集体土地所有权依然是集体土地所有权，土地用途是农用地的还必须是农用地，未经法定程序，不能转为建设用地。</a:t>
            </a:r>
            <a:endParaRPr lang="zh-CN" altLang="en-US" sz="1700" dirty="0">
              <a:latin typeface="+mn-ea"/>
            </a:endParaRP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第四百一十九条</a:t>
            </a:r>
            <a:r>
              <a:rPr lang="en-US" altLang="zh-CN" sz="1700" dirty="0">
                <a:latin typeface="+mn-ea"/>
              </a:rPr>
              <a:t>【</a:t>
            </a:r>
            <a:r>
              <a:rPr lang="zh-CN" altLang="en-US" sz="1700" dirty="0">
                <a:latin typeface="+mn-ea"/>
              </a:rPr>
              <a:t>抵押权存续期间</a:t>
            </a:r>
            <a:r>
              <a:rPr lang="en-US" altLang="zh-CN" sz="1700" dirty="0">
                <a:latin typeface="+mn-ea"/>
              </a:rPr>
              <a:t>】</a:t>
            </a:r>
            <a:r>
              <a:rPr lang="zh-CN" altLang="en-US" sz="1700" dirty="0">
                <a:latin typeface="+mn-ea"/>
              </a:rPr>
              <a:t>抵押权人应当在主债权诉讼时效期间行使抵押权；未行使的，人民法院不予保护。</a:t>
            </a:r>
            <a:endParaRPr lang="zh-CN" altLang="en-US" sz="1700" dirty="0">
              <a:latin typeface="+mn-ea"/>
            </a:endParaRPr>
          </a:p>
          <a:p>
            <a:endParaRPr lang="en-US" altLang="zh-CN" sz="1700" dirty="0">
              <a:latin typeface="+mn-ea"/>
            </a:endParaRPr>
          </a:p>
          <a:p>
            <a:r>
              <a:rPr lang="zh-CN" altLang="en-US" sz="1700" dirty="0">
                <a:latin typeface="+mn-ea"/>
              </a:rPr>
              <a:t>  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202</a:t>
            </a:r>
            <a:r>
              <a:rPr lang="zh-CN" altLang="en-US" sz="1700" dirty="0">
                <a:latin typeface="+mn-ea"/>
              </a:rPr>
              <a:t>条，没有变化。</a:t>
            </a:r>
            <a:endParaRPr lang="en-US" altLang="zh-CN" sz="1700" dirty="0">
              <a:latin typeface="+mn-ea"/>
            </a:endParaRPr>
          </a:p>
          <a:p>
            <a:endParaRPr lang="en-US" altLang="zh-CN" sz="1700" dirty="0">
              <a:latin typeface="+mn-ea"/>
            </a:endParaRPr>
          </a:p>
          <a:p>
            <a:r>
              <a:rPr lang="zh-CN" altLang="en-US" sz="1700" dirty="0">
                <a:latin typeface="+mn-ea"/>
              </a:rPr>
              <a:t>  本条是关于主债权诉讼时效与抵押权的关系的规定。</a:t>
            </a:r>
            <a:endParaRPr lang="en-US" altLang="zh-CN" sz="1700" dirty="0">
              <a:latin typeface="+mn-ea"/>
            </a:endParaRPr>
          </a:p>
          <a:p>
            <a:endParaRPr lang="en-US" altLang="zh-CN" sz="1700" dirty="0">
              <a:latin typeface="+mn-ea"/>
            </a:endParaRPr>
          </a:p>
          <a:p>
            <a:r>
              <a:rPr lang="zh-CN" altLang="en-US" sz="1700" dirty="0">
                <a:latin typeface="+mn-ea"/>
              </a:rPr>
              <a:t>  一、抵押权存续期间规则的演变 　　</a:t>
            </a:r>
            <a:endParaRPr lang="zh-CN" altLang="en-US" sz="1700" dirty="0">
              <a:latin typeface="+mn-ea"/>
            </a:endParaRPr>
          </a:p>
          <a:p>
            <a:r>
              <a:rPr lang="zh-CN" altLang="en-US" sz="1700" dirty="0">
                <a:latin typeface="+mn-ea"/>
              </a:rPr>
              <a:t>　　</a:t>
            </a:r>
            <a:endParaRPr lang="zh-CN" altLang="en-US" sz="1700" dirty="0">
              <a:latin typeface="+mn-ea"/>
            </a:endParaRPr>
          </a:p>
          <a:p>
            <a:r>
              <a:rPr lang="zh-CN" altLang="en-US" sz="1700" dirty="0">
                <a:latin typeface="+mn-ea"/>
              </a:rPr>
              <a:t>  最早对抵押权的存续期间作出规定的是</a:t>
            </a:r>
            <a:r>
              <a:rPr lang="en-US" altLang="zh-CN" sz="1700" dirty="0">
                <a:latin typeface="+mn-ea"/>
              </a:rPr>
              <a:t>2000</a:t>
            </a:r>
            <a:r>
              <a:rPr lang="zh-CN" altLang="en-US" sz="1700" dirty="0">
                <a:latin typeface="+mn-ea"/>
              </a:rPr>
              <a:t>年</a:t>
            </a:r>
            <a:r>
              <a:rPr lang="en-US" altLang="zh-CN" sz="1700" dirty="0">
                <a:latin typeface="+mn-ea"/>
              </a:rPr>
              <a:t>12</a:t>
            </a:r>
            <a:r>
              <a:rPr lang="zh-CN" altLang="en-US" sz="1700" dirty="0">
                <a:latin typeface="+mn-ea"/>
              </a:rPr>
              <a:t>月</a:t>
            </a:r>
            <a:r>
              <a:rPr lang="en-US" altLang="zh-CN" sz="1700" dirty="0">
                <a:latin typeface="+mn-ea"/>
              </a:rPr>
              <a:t>8</a:t>
            </a:r>
            <a:r>
              <a:rPr lang="zh-CN" altLang="en-US" sz="1700" dirty="0">
                <a:latin typeface="+mn-ea"/>
              </a:rPr>
              <a:t>日公布的</a:t>
            </a:r>
            <a:r>
              <a:rPr lang="en-US" altLang="zh-CN" sz="1700" dirty="0">
                <a:latin typeface="+mn-ea"/>
              </a:rPr>
              <a:t>《</a:t>
            </a:r>
            <a:r>
              <a:rPr lang="zh-CN" altLang="en-US" sz="1700" dirty="0">
                <a:latin typeface="+mn-ea"/>
              </a:rPr>
              <a:t>担保法司法解释</a:t>
            </a:r>
            <a:r>
              <a:rPr lang="en-US" altLang="zh-CN" sz="1700" dirty="0">
                <a:latin typeface="+mn-ea"/>
              </a:rPr>
              <a:t>》</a:t>
            </a:r>
            <a:r>
              <a:rPr lang="zh-CN" altLang="en-US" sz="1700" dirty="0">
                <a:latin typeface="+mn-ea"/>
              </a:rPr>
              <a:t>，于第</a:t>
            </a:r>
            <a:r>
              <a:rPr lang="en-US" altLang="zh-CN" sz="1700" dirty="0">
                <a:latin typeface="+mn-ea"/>
              </a:rPr>
              <a:t>12</a:t>
            </a:r>
            <a:r>
              <a:rPr lang="zh-CN" altLang="en-US" sz="1700" dirty="0">
                <a:latin typeface="+mn-ea"/>
              </a:rPr>
              <a:t>条第</a:t>
            </a:r>
            <a:r>
              <a:rPr lang="en-US" altLang="zh-CN" sz="1700" dirty="0">
                <a:latin typeface="+mn-ea"/>
              </a:rPr>
              <a:t>2</a:t>
            </a:r>
            <a:r>
              <a:rPr lang="zh-CN" altLang="en-US" sz="1700" dirty="0">
                <a:latin typeface="+mn-ea"/>
              </a:rPr>
              <a:t>款规定：“担保物权所担保的债权的诉讼时效结束后，担保权人在诉讼时效结束后的二年内行使担保物权的，人民法院应当予以支持。”从该款表述可知，</a:t>
            </a:r>
            <a:r>
              <a:rPr lang="en-US" altLang="zh-CN" sz="1700" dirty="0">
                <a:latin typeface="+mn-ea"/>
              </a:rPr>
              <a:t>《</a:t>
            </a:r>
            <a:r>
              <a:rPr lang="zh-CN" altLang="en-US" sz="1700" dirty="0">
                <a:latin typeface="+mn-ea"/>
              </a:rPr>
              <a:t>担保法司法解释</a:t>
            </a:r>
            <a:r>
              <a:rPr lang="en-US" altLang="zh-CN" sz="1700" dirty="0">
                <a:latin typeface="+mn-ea"/>
              </a:rPr>
              <a:t>》</a:t>
            </a:r>
            <a:r>
              <a:rPr lang="zh-CN" altLang="en-US" sz="1700" dirty="0">
                <a:latin typeface="+mn-ea"/>
              </a:rPr>
              <a:t>并不承认担保物权的存续受主债权时效届满的影响，而是规定了一个担保物权的法定存续期限即除斥期间，即“主债权诉讼时效期间</a:t>
            </a:r>
            <a:r>
              <a:rPr lang="en-US" altLang="zh-CN" sz="1700" dirty="0">
                <a:latin typeface="+mn-ea"/>
              </a:rPr>
              <a:t>+</a:t>
            </a:r>
            <a:r>
              <a:rPr lang="zh-CN" altLang="en-US" sz="1700" dirty="0">
                <a:latin typeface="+mn-ea"/>
              </a:rPr>
              <a:t>两年”，该期限届满后，担保物权即归于消灭。</a:t>
            </a:r>
            <a:endParaRPr lang="zh-CN" altLang="en-US" sz="1700" dirty="0">
              <a:latin typeface="+mn-ea"/>
            </a:endParaRP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493264"/>
          </a:xfrm>
          <a:prstGeom prst="rect">
            <a:avLst/>
          </a:prstGeom>
          <a:noFill/>
        </p:spPr>
        <p:txBody>
          <a:bodyPr wrap="square">
            <a:spAutoFit/>
          </a:bodyPr>
          <a:lstStyle/>
          <a:p>
            <a:endParaRPr lang="en-US" altLang="zh-CN" sz="1700" dirty="0">
              <a:latin typeface="+mn-ea"/>
            </a:endParaRPr>
          </a:p>
          <a:p>
            <a:r>
              <a:rPr lang="zh-CN" altLang="en-US" sz="1700" dirty="0">
                <a:latin typeface="+mn-ea"/>
              </a:rPr>
              <a:t>  起草</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的时候，就担保物权是否因主债权罹于时效而消灭以及应否规定担保物权的法定存续期限等问题，有很大的争议。一种观点认为，担保物权不应受到主债权罹于时效的影响。因为主债权的诉讼时效期间届满后，权利本身并不消灭，债务人只是享有时效抗辩权而已。担保物权属于从权利，从属于其担保的债权，既然主债权不消灭，则担保物权也并不因此消灭，仍得以存续。此外，担保物权是一种物权，物权不是请求权，其本身也不适用诉讼时效。故此，建议继续沿用</a:t>
            </a:r>
            <a:r>
              <a:rPr lang="en-US" altLang="zh-CN" sz="1700" dirty="0">
                <a:latin typeface="+mn-ea"/>
              </a:rPr>
              <a:t>《</a:t>
            </a:r>
            <a:r>
              <a:rPr lang="zh-CN" altLang="en-US" sz="1700" dirty="0">
                <a:latin typeface="+mn-ea"/>
              </a:rPr>
              <a:t>担保法司法解释</a:t>
            </a:r>
            <a:r>
              <a:rPr lang="en-US" altLang="zh-CN" sz="1700" dirty="0">
                <a:latin typeface="+mn-ea"/>
              </a:rPr>
              <a:t>》</a:t>
            </a:r>
            <a:r>
              <a:rPr lang="zh-CN" altLang="en-US" sz="1700" dirty="0">
                <a:latin typeface="+mn-ea"/>
              </a:rPr>
              <a:t>第</a:t>
            </a:r>
            <a:r>
              <a:rPr lang="en-US" altLang="zh-CN" sz="1700" dirty="0">
                <a:latin typeface="+mn-ea"/>
              </a:rPr>
              <a:t>12</a:t>
            </a:r>
            <a:r>
              <a:rPr lang="zh-CN" altLang="en-US" sz="1700" dirty="0">
                <a:latin typeface="+mn-ea"/>
              </a:rPr>
              <a:t>条的规定，为担保物权的存续规定一个法定的期限即可。另一种观点认为，法律最好规定，主债权诉讼时效届满后，担保物权不消灭，但担保人享有对担保权人的抗辩权，该抗辩权可以在担保权人要求实现担保物权时主张。</a:t>
            </a:r>
            <a:endParaRPr lang="zh-CN" altLang="en-US" sz="1700" dirty="0">
              <a:latin typeface="+mn-ea"/>
            </a:endParaRP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231654"/>
          </a:xfrm>
          <a:prstGeom prst="rect">
            <a:avLst/>
          </a:prstGeom>
          <a:noFill/>
        </p:spPr>
        <p:txBody>
          <a:bodyPr wrap="square">
            <a:spAutoFit/>
          </a:bodyPr>
          <a:lstStyle/>
          <a:p>
            <a:endParaRPr lang="en-US" altLang="zh-CN" sz="1700" dirty="0">
              <a:latin typeface="+mn-ea"/>
            </a:endParaRPr>
          </a:p>
          <a:p>
            <a:r>
              <a:rPr lang="zh-CN" altLang="en-US" sz="1700" dirty="0">
                <a:latin typeface="+mn-ea"/>
              </a:rPr>
              <a:t>  </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最终并未对所有的担保物权的存续期间作出规定，只是规定了主债权诉讼时效期间届满对抵押权的影响。该法第</a:t>
            </a:r>
            <a:r>
              <a:rPr lang="en-US" altLang="zh-CN" sz="1700" dirty="0">
                <a:latin typeface="+mn-ea"/>
              </a:rPr>
              <a:t>202</a:t>
            </a:r>
            <a:r>
              <a:rPr lang="zh-CN" altLang="en-US" sz="1700" dirty="0">
                <a:latin typeface="+mn-ea"/>
              </a:rPr>
              <a:t>条规定：“抵押权人应当在主债权诉讼时效期间行使抵押权；未行使的，人民法院不予保护。”该条的立法理由为：随着市场经济的快速运转，如果允许抵押权一直存续，可能会使抵押权人怠于行使抵押权，不利于发挥抵押财产的经济效用，制约经济的发展。因此，规定抵押权的存续期限，能够促使抵押权人积极行使权利，促进经济的发展。由于抵押权是主债权的从权利，因此一些国家民法和我国台湾地区“民法”将抵押权的存续期限与主债权的消灭时效或者诉讼时效挂钩的做法，值得借鉴。</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延续了</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202</a:t>
            </a:r>
            <a:r>
              <a:rPr lang="zh-CN" altLang="en-US" sz="1700" dirty="0">
                <a:latin typeface="+mn-ea"/>
              </a:rPr>
              <a:t>条的规定，没有进行任何的修改。</a:t>
            </a:r>
            <a:endParaRPr lang="zh-CN" altLang="en-US" sz="1700" dirty="0">
              <a:latin typeface="+mn-ea"/>
            </a:endParaRP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586145"/>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二、本条中“人民法院不予保护”的含义 　　　</a:t>
            </a:r>
            <a:endParaRPr lang="en-US" altLang="zh-CN" sz="1700" dirty="0">
              <a:latin typeface="+mn-ea"/>
            </a:endParaRPr>
          </a:p>
          <a:p>
            <a:r>
              <a:rPr lang="en-US" altLang="zh-CN" sz="1700" dirty="0">
                <a:latin typeface="+mn-ea"/>
              </a:rPr>
              <a:t>  《</a:t>
            </a:r>
            <a:r>
              <a:rPr lang="zh-CN" altLang="en-US" sz="1700" dirty="0">
                <a:latin typeface="+mn-ea"/>
              </a:rPr>
              <a:t>物权法</a:t>
            </a:r>
            <a:r>
              <a:rPr lang="en-US" altLang="zh-CN" sz="1700" dirty="0">
                <a:latin typeface="+mn-ea"/>
              </a:rPr>
              <a:t>》</a:t>
            </a:r>
            <a:r>
              <a:rPr lang="zh-CN" altLang="en-US" sz="1700" dirty="0">
                <a:latin typeface="+mn-ea"/>
              </a:rPr>
              <a:t>颁行后，围绕着第</a:t>
            </a:r>
            <a:r>
              <a:rPr lang="en-US" altLang="zh-CN" sz="1700" dirty="0">
                <a:latin typeface="+mn-ea"/>
              </a:rPr>
              <a:t>202</a:t>
            </a:r>
            <a:r>
              <a:rPr lang="zh-CN" altLang="en-US" sz="1700" dirty="0">
                <a:latin typeface="+mn-ea"/>
              </a:rPr>
              <a:t>条第</a:t>
            </a:r>
            <a:r>
              <a:rPr lang="en-US" altLang="zh-CN" sz="1700" dirty="0">
                <a:latin typeface="+mn-ea"/>
              </a:rPr>
              <a:t>2</a:t>
            </a:r>
            <a:r>
              <a:rPr lang="zh-CN" altLang="en-US" sz="1700" dirty="0">
                <a:latin typeface="+mn-ea"/>
              </a:rPr>
              <a:t>句中规定的“人民法院不予保护”的含义，理论界与司法实务界产生了很大的争议，存在三种不同的观点。</a:t>
            </a:r>
            <a:endParaRPr lang="zh-CN" altLang="en-US" sz="1700" dirty="0">
              <a:latin typeface="+mn-ea"/>
            </a:endParaRPr>
          </a:p>
          <a:p>
            <a:r>
              <a:rPr lang="zh-CN" altLang="en-US" sz="1700" dirty="0">
                <a:latin typeface="+mn-ea"/>
              </a:rPr>
              <a:t>  第一种观点为“胜诉权丧失说”，也称“执行力丧失说”。该说认为，过了主债权诉讼时效期间后，抵押权人丧失的是抵押权受人民法院保护的权利即胜诉权，而抵押权本身并没有消灭，如果抵押人自愿履行担保义务的，抵押权人仍可以行使抵押权。申言之，</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202</a:t>
            </a:r>
            <a:r>
              <a:rPr lang="zh-CN" altLang="en-US" sz="1700" dirty="0">
                <a:latin typeface="+mn-ea"/>
              </a:rPr>
              <a:t>条规定的是抵押权的司法保护期，而非抵押权的存续期限。因为该期间届满后，抵押权人丧失的是抵押权受人民法院保护的权利即胜诉权，抵押权本身并没有消灭，如果抵押人自愿履行担保义务的，抵押权人仍可以行使抵押权。也就是说，</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规定的抵押权的行使期间近似于抵押权的“诉讼时效”，因为与诉讼时效的法律效果一样，该司法保护期届满后抵押权并不消灭，抵押权人丧失的是抵押权受人民法院保护的权利即胜诉权。在我国法律和司法解释没有明确规定主债权诉讼时效届满抵押权消灭的情况下，必须严格遵循文义解释的原则，在“法”的框架内去理解和适用法律，不得随意扩大解释将抵押权“人民法院不予保护”理解为“抵押权消灭”。故依照物权法定主义，抵押权此际并未消灭。</a:t>
            </a:r>
            <a:endParaRPr lang="zh-CN" altLang="en-US" sz="1700" dirty="0">
              <a:latin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231654"/>
          </a:xfrm>
          <a:prstGeom prst="rect">
            <a:avLst/>
          </a:prstGeom>
          <a:noFill/>
        </p:spPr>
        <p:txBody>
          <a:bodyPr wrap="square">
            <a:spAutoFit/>
          </a:bodyPr>
          <a:lstStyle/>
          <a:p>
            <a:endParaRPr lang="en-US" altLang="zh-CN" sz="1700" dirty="0">
              <a:latin typeface="+mn-ea"/>
            </a:endParaRPr>
          </a:p>
          <a:p>
            <a:r>
              <a:rPr lang="zh-CN" altLang="en-US" sz="1700" dirty="0">
                <a:latin typeface="+mn-ea"/>
              </a:rPr>
              <a:t>  二、担保物权的优先受偿性及其例外 </a:t>
            </a:r>
            <a:endParaRPr lang="en-US" altLang="zh-CN" sz="1700" dirty="0">
              <a:latin typeface="+mn-ea"/>
            </a:endParaRPr>
          </a:p>
          <a:p>
            <a:r>
              <a:rPr lang="zh-CN" altLang="en-US" sz="1700" dirty="0">
                <a:latin typeface="+mn-ea"/>
              </a:rPr>
              <a:t>　　</a:t>
            </a:r>
            <a:endParaRPr lang="zh-CN" altLang="en-US" sz="1700" dirty="0">
              <a:latin typeface="+mn-ea"/>
            </a:endParaRPr>
          </a:p>
          <a:p>
            <a:r>
              <a:rPr lang="zh-CN" altLang="en-US" sz="1700" dirty="0">
                <a:latin typeface="+mn-ea"/>
              </a:rPr>
              <a:t>  根据本条规定，担保物权人依法享有就担保财产优先受偿的权利，但是法律另有规定的除外。担保物权人通过支配担保财产的交换价值，从而在债务人不履行债务或者发生当事人约定的实现担保物权的情形之时，就可以拍卖、变卖担保财产并从中优先受偿，从而保障其债权的实现。优先受偿性也成了担保物权的主要效力。担保物权的优先受偿性主要体现在两个方面：一是优先于无担保债权；二是有可能优先于其他物权，如后设立的担保物权。</a:t>
            </a:r>
            <a:endParaRPr lang="en-US" altLang="zh-CN" sz="1700" dirty="0">
              <a:latin typeface="+mn-ea"/>
            </a:endParaRPr>
          </a:p>
          <a:p>
            <a:endParaRPr lang="en-US" altLang="zh-CN" sz="1700" dirty="0">
              <a:latin typeface="+mn-ea"/>
            </a:endParaRPr>
          </a:p>
          <a:p>
            <a:r>
              <a:rPr lang="en-US" altLang="zh-CN" sz="1700" dirty="0">
                <a:latin typeface="+mn-ea"/>
              </a:rPr>
              <a:t>  </a:t>
            </a:r>
            <a:r>
              <a:rPr lang="zh-CN" altLang="en-US" sz="1700" dirty="0">
                <a:latin typeface="+mn-ea"/>
              </a:rPr>
              <a:t>“法律另有规定的除外”主要涉及以下情形：</a:t>
            </a:r>
            <a:endParaRPr lang="zh-CN" altLang="en-US" sz="1700" dirty="0">
              <a:latin typeface="+mn-ea"/>
            </a:endParaRPr>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324535"/>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第二种观点为“时效抗辩权发生说”，这是多数学者所赞同的学说。此说认为，对于主债权诉讼时效期间已经届满的抵押权，人民法院不予保护不等于该抵押权已经消灭，只是抵押人因此享有了主债务人的时效抗辩权。例如，王利明教授认为，所谓人民法院不予保护应当与民法通则关于诉讼时效届满的法律后果作相同的理解。也就是说，主债权时效届满，抵押权不消灭，而只是使抵押人享有了拒绝履行的抗辩权（</a:t>
            </a:r>
            <a:r>
              <a:rPr lang="en-US" altLang="zh-CN" sz="1700" dirty="0">
                <a:latin typeface="+mn-ea"/>
              </a:rPr>
              <a:t>《</a:t>
            </a:r>
            <a:r>
              <a:rPr lang="zh-CN" altLang="en-US" sz="1700" dirty="0">
                <a:latin typeface="+mn-ea"/>
              </a:rPr>
              <a:t>诉讼时效规定</a:t>
            </a:r>
            <a:r>
              <a:rPr lang="en-US" altLang="zh-CN" sz="1700" dirty="0">
                <a:latin typeface="+mn-ea"/>
              </a:rPr>
              <a:t>》</a:t>
            </a:r>
            <a:r>
              <a:rPr lang="zh-CN" altLang="en-US" sz="1700" dirty="0">
                <a:latin typeface="+mn-ea"/>
              </a:rPr>
              <a:t>（</a:t>
            </a:r>
            <a:r>
              <a:rPr lang="en-US" altLang="zh-CN" sz="1700" dirty="0">
                <a:latin typeface="+mn-ea"/>
              </a:rPr>
              <a:t>2020</a:t>
            </a:r>
            <a:r>
              <a:rPr lang="zh-CN" altLang="en-US" sz="1700" dirty="0">
                <a:latin typeface="+mn-ea"/>
              </a:rPr>
              <a:t>）第</a:t>
            </a:r>
            <a:r>
              <a:rPr lang="en-US" altLang="zh-CN" sz="1700" dirty="0">
                <a:latin typeface="+mn-ea"/>
              </a:rPr>
              <a:t>1</a:t>
            </a:r>
            <a:r>
              <a:rPr lang="zh-CN" altLang="en-US" sz="1700" dirty="0">
                <a:latin typeface="+mn-ea"/>
              </a:rPr>
              <a:t>条、第</a:t>
            </a:r>
            <a:r>
              <a:rPr lang="en-US" altLang="zh-CN" sz="1700" dirty="0">
                <a:latin typeface="+mn-ea"/>
              </a:rPr>
              <a:t>2</a:t>
            </a:r>
            <a:r>
              <a:rPr lang="zh-CN" altLang="en-US" sz="1700" dirty="0">
                <a:latin typeface="+mn-ea"/>
              </a:rPr>
              <a:t>条、第</a:t>
            </a:r>
            <a:r>
              <a:rPr lang="en-US" altLang="zh-CN" sz="1700" dirty="0">
                <a:latin typeface="+mn-ea"/>
              </a:rPr>
              <a:t>3</a:t>
            </a:r>
            <a:r>
              <a:rPr lang="zh-CN" altLang="en-US" sz="1700" dirty="0">
                <a:latin typeface="+mn-ea"/>
              </a:rPr>
              <a:t>条）。作为从权利的抵押权，其实体权利不应消灭，如果抵押人自愿履行担保义务，抵押权人仍然可以接受，从而使其权利实现。</a:t>
            </a:r>
            <a:endParaRPr lang="en-US" altLang="zh-CN" sz="1700" dirty="0">
              <a:latin typeface="+mn-ea"/>
            </a:endParaRPr>
          </a:p>
          <a:p>
            <a:endParaRPr lang="zh-CN" altLang="en-US" sz="1700" dirty="0">
              <a:latin typeface="+mn-ea"/>
            </a:endParaRPr>
          </a:p>
          <a:p>
            <a:r>
              <a:rPr lang="zh-CN" altLang="en-US" sz="1700" dirty="0">
                <a:latin typeface="+mn-ea"/>
              </a:rPr>
              <a:t>  第三种观点认为，</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202</a:t>
            </a:r>
            <a:r>
              <a:rPr lang="zh-CN" altLang="en-US" sz="1700" dirty="0">
                <a:latin typeface="+mn-ea"/>
              </a:rPr>
              <a:t>条规定的抵押权的行使期限就是抵押权的存续期限或除斥期间，而非抵押权的诉讼时效或受到公权力保护的期限，抵押权因该时间的经过而消灭。首先，如果法律上不规定抵押权的存续期限，而是允许抵押权人在任何时候都可以行使抵押权，对于抵押人来说过于苛刻。此外，抵押权人有抵押权却不行使，不仅不利于物的交易价值和担保秩序的稳定，反而可能助长抵押权人滥用因物之担保而取得的优势地位，损害债务人的利益。</a:t>
            </a:r>
            <a:endParaRPr lang="zh-CN" altLang="en-US" sz="1700" dirty="0">
              <a:latin typeface="+mn-ea"/>
            </a:endParaRP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06292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故此，法律上必须对抵押权的存续期限加以限制，以便督促抵押权人积极行使抵押权，保证社会经济秩序的稳定。其次，</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202</a:t>
            </a:r>
            <a:r>
              <a:rPr lang="zh-CN" altLang="en-US" sz="1700" dirty="0">
                <a:latin typeface="+mn-ea"/>
              </a:rPr>
              <a:t>条规定了抵押权的行使期限，在期限内怠于行使的，则抵押权人丧失人民法院公权力的保护，且抵押权的实质是对抵押物享有优先受偿权，被告对抵押物不再受到法律保护，显然不能再就抵押物优先于其他债权而受到清偿，被告享有的抵押权已不具有抵押权的实质，该抵押权的存在已没有任何意义，因此抵押人有权请求法院确认抵押权人丧失抵押权，即抵押权消灭。最后，如果认为抵押权并不消灭，只是不受公权力保护而已，则抵押物上存续这种无法行使的抵押权，不仅不利于物的效用的发挥，与</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的宗旨相悖，也损害了其他债权人的利益。司法实践中，不少法院采取了这一观点。例如，重庆市高级人民法院</a:t>
            </a:r>
            <a:r>
              <a:rPr lang="en-US" altLang="zh-CN" sz="1700" dirty="0">
                <a:latin typeface="+mn-ea"/>
              </a:rPr>
              <a:t>2009</a:t>
            </a:r>
            <a:r>
              <a:rPr lang="zh-CN" altLang="en-US" sz="1700" dirty="0">
                <a:latin typeface="+mn-ea"/>
              </a:rPr>
              <a:t>年</a:t>
            </a:r>
            <a:r>
              <a:rPr lang="en-US" altLang="zh-CN" sz="1700" dirty="0">
                <a:latin typeface="+mn-ea"/>
              </a:rPr>
              <a:t>6</a:t>
            </a:r>
            <a:r>
              <a:rPr lang="zh-CN" altLang="en-US" sz="1700" dirty="0">
                <a:latin typeface="+mn-ea"/>
              </a:rPr>
              <a:t>月发布的</a:t>
            </a:r>
            <a:r>
              <a:rPr lang="en-US" altLang="zh-CN" sz="1700" dirty="0">
                <a:latin typeface="+mn-ea"/>
              </a:rPr>
              <a:t>《</a:t>
            </a:r>
            <a:r>
              <a:rPr lang="zh-CN" altLang="en-US" sz="1700" dirty="0">
                <a:latin typeface="+mn-ea"/>
              </a:rPr>
              <a:t>审理金融债权及担保纠纷案件研讨会纪要</a:t>
            </a:r>
            <a:r>
              <a:rPr lang="en-US" altLang="zh-CN" sz="1700" dirty="0">
                <a:latin typeface="+mn-ea"/>
              </a:rPr>
              <a:t>》</a:t>
            </a:r>
            <a:r>
              <a:rPr lang="zh-CN" altLang="en-US" sz="1700" dirty="0">
                <a:latin typeface="+mn-ea"/>
              </a:rPr>
              <a:t>第二部分第</a:t>
            </a:r>
            <a:r>
              <a:rPr lang="en-US" altLang="zh-CN" sz="1700" dirty="0">
                <a:latin typeface="+mn-ea"/>
              </a:rPr>
              <a:t>3</a:t>
            </a:r>
            <a:r>
              <a:rPr lang="zh-CN" altLang="en-US" sz="1700" dirty="0">
                <a:latin typeface="+mn-ea"/>
              </a:rPr>
              <a:t>条写道，关于抵押权人在主债权诉讼时效期间届满后行使抵押权的法律后果，即</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202</a:t>
            </a:r>
            <a:r>
              <a:rPr lang="zh-CN" altLang="en-US" sz="1700" dirty="0">
                <a:latin typeface="+mn-ea"/>
              </a:rPr>
              <a:t>条“抵押权人应当在主债权诉讼时效期间行使抵押权；未行使的，人民法院不予保护”之规定的理解问题，会议认为，该规定是对抵押权存续期限的规定，超过该期限未行使抵押权的，抵押权消灭。</a:t>
            </a:r>
            <a:endParaRPr lang="zh-CN" altLang="en-US" sz="1700" dirty="0">
              <a:latin typeface="+mn-ea"/>
            </a:endParaRP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01648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再如，</a:t>
            </a:r>
            <a:r>
              <a:rPr lang="en-US" altLang="zh-CN" sz="1700" dirty="0">
                <a:latin typeface="+mn-ea"/>
              </a:rPr>
              <a:t>2017</a:t>
            </a:r>
            <a:r>
              <a:rPr lang="zh-CN" altLang="en-US" sz="1700" dirty="0">
                <a:latin typeface="+mn-ea"/>
              </a:rPr>
              <a:t>年第</a:t>
            </a:r>
            <a:r>
              <a:rPr lang="en-US" altLang="zh-CN" sz="1700" dirty="0">
                <a:latin typeface="+mn-ea"/>
              </a:rPr>
              <a:t>7</a:t>
            </a:r>
            <a:r>
              <a:rPr lang="zh-CN" altLang="en-US" sz="1700" dirty="0">
                <a:latin typeface="+mn-ea"/>
              </a:rPr>
              <a:t>期</a:t>
            </a:r>
            <a:r>
              <a:rPr lang="en-US" altLang="zh-CN" sz="1700" dirty="0">
                <a:latin typeface="+mn-ea"/>
              </a:rPr>
              <a:t>《</a:t>
            </a:r>
            <a:r>
              <a:rPr lang="zh-CN" altLang="en-US" sz="1700" dirty="0">
                <a:latin typeface="+mn-ea"/>
              </a:rPr>
              <a:t>最高人民法院公报</a:t>
            </a:r>
            <a:r>
              <a:rPr lang="en-US" altLang="zh-CN" sz="1700" dirty="0">
                <a:latin typeface="+mn-ea"/>
              </a:rPr>
              <a:t>》</a:t>
            </a:r>
            <a:r>
              <a:rPr lang="zh-CN" altLang="en-US" sz="1700" dirty="0">
                <a:latin typeface="+mn-ea"/>
              </a:rPr>
              <a:t>刊登的“王某诉李某抵押合同纠纷案”中，法院认为：在主债权已过诉讼时效的前提下，法院认为上诉人李某的抵押权已消灭，抵押人王某主张解除抵押登记的请求应予支持</a:t>
            </a:r>
            <a:r>
              <a:rPr lang="en-US" altLang="zh-CN" sz="1700" dirty="0">
                <a:latin typeface="+mn-ea"/>
              </a:rPr>
              <a:t>……</a:t>
            </a:r>
            <a:r>
              <a:rPr lang="zh-CN" altLang="en-US" sz="1700" dirty="0">
                <a:latin typeface="+mn-ea"/>
              </a:rPr>
              <a:t>应当认定在法律已设定行使期限后，抵押权人仍长期怠于行使权利时，法律对之也无特别加以保护的必要，应使抵押权消灭。具体到本案中，因上诉人李某在主债权诉讼时效期间并未向被上诉人王某主张行使抵押权，故对李某的抵押权，人民法院不予保护，该抵押权消灭，王某请求解除抵押登记的请求应予支持。</a:t>
            </a:r>
            <a:endParaRPr lang="en-US" altLang="zh-CN" sz="1700" dirty="0">
              <a:latin typeface="+mn-ea"/>
            </a:endParaRPr>
          </a:p>
          <a:p>
            <a:endParaRPr lang="zh-CN" altLang="en-US" sz="1700" dirty="0">
              <a:latin typeface="+mn-ea"/>
            </a:endParaRPr>
          </a:p>
          <a:p>
            <a:r>
              <a:rPr lang="zh-CN" altLang="en-US" sz="1700" dirty="0">
                <a:latin typeface="+mn-ea"/>
              </a:rPr>
              <a:t>  在</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编纂中，不少学者就认为，应当明确“人民法院不予保护”的含义，但是立法机关仍然延续了</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202</a:t>
            </a:r>
            <a:r>
              <a:rPr lang="zh-CN" altLang="en-US" sz="1700" dirty="0">
                <a:latin typeface="+mn-ea"/>
              </a:rPr>
              <a:t>条的规定，故此，上述争议并未因为</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的颁布而消除，依然存在。</a:t>
            </a:r>
            <a:endParaRPr lang="zh-CN" altLang="en-US" sz="1700" dirty="0">
              <a:latin typeface="+mn-ea"/>
            </a:endParaRP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49326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为了明确该问题，</a:t>
            </a:r>
            <a:r>
              <a:rPr lang="en-US" altLang="zh-CN" sz="1700" dirty="0">
                <a:latin typeface="+mn-ea"/>
              </a:rPr>
              <a:t>《</a:t>
            </a:r>
            <a:r>
              <a:rPr lang="zh-CN" altLang="en-US" sz="1700" dirty="0">
                <a:latin typeface="+mn-ea"/>
              </a:rPr>
              <a:t>民法典担保制度司法解释</a:t>
            </a:r>
            <a:r>
              <a:rPr lang="en-US" altLang="zh-CN" sz="1700" dirty="0">
                <a:latin typeface="+mn-ea"/>
              </a:rPr>
              <a:t>》</a:t>
            </a:r>
            <a:r>
              <a:rPr lang="zh-CN" altLang="en-US" sz="1700" dirty="0">
                <a:latin typeface="+mn-ea"/>
              </a:rPr>
              <a:t>第</a:t>
            </a:r>
            <a:r>
              <a:rPr lang="en-US" altLang="zh-CN" sz="1700" dirty="0">
                <a:latin typeface="+mn-ea"/>
              </a:rPr>
              <a:t>44</a:t>
            </a:r>
            <a:r>
              <a:rPr lang="zh-CN" altLang="en-US" sz="1700" dirty="0">
                <a:latin typeface="+mn-ea"/>
              </a:rPr>
              <a:t>条第</a:t>
            </a:r>
            <a:r>
              <a:rPr lang="en-US" altLang="zh-CN" sz="1700" dirty="0">
                <a:latin typeface="+mn-ea"/>
              </a:rPr>
              <a:t>1</a:t>
            </a:r>
            <a:r>
              <a:rPr lang="zh-CN" altLang="en-US" sz="1700" dirty="0">
                <a:latin typeface="+mn-ea"/>
              </a:rPr>
              <a:t>款规定：“主债权诉讼时效期间届满后，抵押权人主张行使抵押权的，人民法院不予支持；抵押人以主债权诉讼时效期间届满为由，主张不承担担保责任的，人民法院应予支持。主债权诉讼时效期间届满前，债权人仅对债务人提起诉讼，经人民法院判决或者调解后未在民事诉讼法规定的申请执行时效期间内对债务人申请强制执行，其向抵押人主张行使抵押权的，人民法院不予支持。”首先，所谓“抵押权人主张行使抵押权的，人民法院不予支持”对应着</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419</a:t>
            </a:r>
            <a:r>
              <a:rPr lang="zh-CN" altLang="en-US" sz="1700" dirty="0">
                <a:latin typeface="+mn-ea"/>
              </a:rPr>
              <a:t>条第</a:t>
            </a:r>
            <a:r>
              <a:rPr lang="en-US" altLang="zh-CN" sz="1700" dirty="0">
                <a:latin typeface="+mn-ea"/>
              </a:rPr>
              <a:t>2</a:t>
            </a:r>
            <a:r>
              <a:rPr lang="zh-CN" altLang="en-US" sz="1700" dirty="0">
                <a:latin typeface="+mn-ea"/>
              </a:rPr>
              <a:t>句即“未行使的，人民法院不予保护。”从司法解释该条的规定来看，其采取的似乎是“时效抗辩权发生说”，即抵押人可以以主债权诉讼时效届满作为抗辩，而不承担担保责任。</a:t>
            </a:r>
            <a:endParaRPr lang="zh-CN" altLang="en-US" sz="1700" dirty="0">
              <a:latin typeface="+mn-ea"/>
            </a:endParaRP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53970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同时，司法解释这一规定也没有明确，抵押人是否可以针对抵押权人提起诉讼，请求法院确认对抵押权不予保护，并由抵押权人协助办理注销登记。其次，依据司法解释该条第</a:t>
            </a:r>
            <a:r>
              <a:rPr lang="en-US" altLang="zh-CN" sz="1700" dirty="0">
                <a:latin typeface="+mn-ea"/>
              </a:rPr>
              <a:t>1</a:t>
            </a:r>
            <a:r>
              <a:rPr lang="zh-CN" altLang="en-US" sz="1700" dirty="0">
                <a:latin typeface="+mn-ea"/>
              </a:rPr>
              <a:t>款第</a:t>
            </a:r>
            <a:r>
              <a:rPr lang="en-US" altLang="zh-CN" sz="1700" dirty="0">
                <a:latin typeface="+mn-ea"/>
              </a:rPr>
              <a:t>2</a:t>
            </a:r>
            <a:r>
              <a:rPr lang="zh-CN" altLang="en-US" sz="1700" dirty="0">
                <a:latin typeface="+mn-ea"/>
              </a:rPr>
              <a:t>句之规定，主债权诉讼时效期间届满前，债权人仅对债务人提起诉讼，经人民法院判决或者调解后未在民事诉讼法规定的申请执行期间内对债务人申请强制执行，其向抵押人主张行使抵押权的，人民法院不予支持。这一规定的依据在于我国法律上有所谓的“执行时效”，即申请执行的期间。</a:t>
            </a:r>
            <a:r>
              <a:rPr lang="en-US" altLang="zh-CN" sz="1700" dirty="0">
                <a:latin typeface="+mn-ea"/>
              </a:rPr>
              <a:t>《</a:t>
            </a:r>
            <a:r>
              <a:rPr lang="zh-CN" altLang="en-US" sz="1700" dirty="0">
                <a:latin typeface="+mn-ea"/>
              </a:rPr>
              <a:t>民事诉讼法</a:t>
            </a:r>
            <a:r>
              <a:rPr lang="en-US" altLang="zh-CN" sz="1700" dirty="0">
                <a:latin typeface="+mn-ea"/>
              </a:rPr>
              <a:t>》</a:t>
            </a:r>
            <a:r>
              <a:rPr lang="zh-CN" altLang="en-US" sz="1700" dirty="0">
                <a:latin typeface="+mn-ea"/>
              </a:rPr>
              <a:t>第</a:t>
            </a:r>
            <a:r>
              <a:rPr lang="en-US" altLang="zh-CN" sz="1700" dirty="0">
                <a:latin typeface="+mn-ea"/>
              </a:rPr>
              <a:t>250</a:t>
            </a:r>
            <a:r>
              <a:rPr lang="zh-CN" altLang="en-US" sz="1700" dirty="0">
                <a:latin typeface="+mn-ea"/>
              </a:rPr>
              <a:t>条规定，申请执行的期间为两年，申请执行时效的中止、中断，适用法律有关诉讼时效中止、中断的规定。虽然债权人对债务人提起诉讼并取得了生效的法律文书但是没有申请强制执行，这就意味着债权人已经无法对债务人通过强制执行程序而实现债权了，此时，如果抵押人是债务人自身，则等于允许债权人向抵押人主张行使抵押权，就等于废除了</a:t>
            </a:r>
            <a:r>
              <a:rPr lang="en-US" altLang="zh-CN" sz="1700" dirty="0">
                <a:latin typeface="+mn-ea"/>
              </a:rPr>
              <a:t>《</a:t>
            </a:r>
            <a:r>
              <a:rPr lang="zh-CN" altLang="en-US" sz="1700" dirty="0">
                <a:latin typeface="+mn-ea"/>
              </a:rPr>
              <a:t>民事诉讼法</a:t>
            </a:r>
            <a:r>
              <a:rPr lang="en-US" altLang="zh-CN" sz="1700" dirty="0">
                <a:latin typeface="+mn-ea"/>
              </a:rPr>
              <a:t>》</a:t>
            </a:r>
            <a:r>
              <a:rPr lang="zh-CN" altLang="en-US" sz="1700" dirty="0">
                <a:latin typeface="+mn-ea"/>
              </a:rPr>
              <a:t>上的申请执行的期间规定；如果抵押人是债务人之外的第三人，则等于债权人将因为自己过错而导致无法强制执行的风险转嫁给物上保证人。</a:t>
            </a:r>
            <a:endParaRPr lang="zh-CN" altLang="en-US" sz="1700" dirty="0">
              <a:latin typeface="+mn-ea"/>
            </a:endParaRP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970044"/>
          </a:xfrm>
          <a:prstGeom prst="rect">
            <a:avLst/>
          </a:prstGeom>
          <a:noFill/>
        </p:spPr>
        <p:txBody>
          <a:bodyPr wrap="square">
            <a:spAutoFit/>
          </a:bodyPr>
          <a:lstStyle/>
          <a:p>
            <a:endParaRPr lang="en-US" altLang="zh-CN" sz="1700" dirty="0">
              <a:latin typeface="+mn-ea"/>
            </a:endParaRPr>
          </a:p>
          <a:p>
            <a:r>
              <a:rPr lang="zh-CN" altLang="en-US" sz="1700" dirty="0">
                <a:latin typeface="+mn-ea"/>
              </a:rPr>
              <a:t>  司法实践中，</a:t>
            </a:r>
            <a:r>
              <a:rPr lang="en-US" altLang="zh-CN" sz="1700" dirty="0">
                <a:latin typeface="+mn-ea"/>
              </a:rPr>
              <a:t>《</a:t>
            </a:r>
            <a:r>
              <a:rPr lang="zh-CN" altLang="en-US" sz="1700" dirty="0">
                <a:latin typeface="+mn-ea"/>
              </a:rPr>
              <a:t>民商审判会议纪要</a:t>
            </a:r>
            <a:r>
              <a:rPr lang="en-US" altLang="zh-CN" sz="1700" dirty="0">
                <a:latin typeface="+mn-ea"/>
              </a:rPr>
              <a:t>》</a:t>
            </a:r>
            <a:r>
              <a:rPr lang="zh-CN" altLang="en-US" sz="1700" dirty="0">
                <a:latin typeface="+mn-ea"/>
              </a:rPr>
              <a:t>第</a:t>
            </a:r>
            <a:r>
              <a:rPr lang="en-US" altLang="zh-CN" sz="1700" dirty="0">
                <a:latin typeface="+mn-ea"/>
              </a:rPr>
              <a:t>59</a:t>
            </a:r>
            <a:r>
              <a:rPr lang="zh-CN" altLang="en-US" sz="1700" dirty="0">
                <a:latin typeface="+mn-ea"/>
              </a:rPr>
              <a:t>条就规定：“抵押权人应当在主债权的诉讼时效期间内行使抵押权。抵押权人在主债权诉讼时效届满前未行使抵押权，抵押人在主债权诉讼时效届满后请求涂销抵押权登记的，人民法院依法予以支持。”</a:t>
            </a:r>
            <a:endParaRPr lang="en-US" altLang="zh-CN" sz="1700" dirty="0">
              <a:latin typeface="+mn-ea"/>
            </a:endParaRPr>
          </a:p>
          <a:p>
            <a:endParaRPr lang="en-US" altLang="zh-CN" sz="1700" dirty="0">
              <a:latin typeface="+mn-ea"/>
            </a:endParaRPr>
          </a:p>
          <a:p>
            <a:r>
              <a:rPr lang="zh-CN" altLang="en-US" sz="1700" dirty="0">
                <a:latin typeface="+mn-ea"/>
              </a:rPr>
              <a:t>  最高人民法院研究室</a:t>
            </a:r>
            <a:r>
              <a:rPr lang="en-US" altLang="zh-CN" sz="1700" dirty="0">
                <a:latin typeface="+mn-ea"/>
              </a:rPr>
              <a:t>《</a:t>
            </a:r>
            <a:r>
              <a:rPr lang="zh-CN" altLang="en-US" sz="1700" dirty="0">
                <a:latin typeface="+mn-ea"/>
              </a:rPr>
              <a:t>关于抵押权不受抵押登记机关规定的抵押期限影响问题的函</a:t>
            </a:r>
            <a:r>
              <a:rPr lang="en-US" altLang="zh-CN" sz="1700" dirty="0">
                <a:latin typeface="+mn-ea"/>
              </a:rPr>
              <a:t>》</a:t>
            </a:r>
            <a:r>
              <a:rPr lang="zh-CN" altLang="en-US" sz="1700" dirty="0">
                <a:latin typeface="+mn-ea"/>
              </a:rPr>
              <a:t>（该函现行有效）中明确：“依照</a:t>
            </a:r>
            <a:r>
              <a:rPr lang="en-US" altLang="zh-CN" sz="1700" dirty="0">
                <a:latin typeface="+mn-ea"/>
              </a:rPr>
              <a:t>《</a:t>
            </a:r>
            <a:r>
              <a:rPr lang="zh-CN" altLang="en-US" sz="1700" dirty="0">
                <a:latin typeface="+mn-ea"/>
              </a:rPr>
              <a:t>中华人民共和国担保法</a:t>
            </a:r>
            <a:r>
              <a:rPr lang="en-US" altLang="zh-CN" sz="1700" dirty="0">
                <a:latin typeface="+mn-ea"/>
              </a:rPr>
              <a:t>》</a:t>
            </a:r>
            <a:r>
              <a:rPr lang="zh-CN" altLang="en-US" sz="1700" dirty="0">
                <a:latin typeface="+mn-ea"/>
              </a:rPr>
              <a:t>第五十二条的规定，抵押权与其担保的债权同时存在，办理抵押物登记的部门规定的抵押期限对抵押权的效力不发生影响。”</a:t>
            </a:r>
            <a:endParaRPr lang="zh-CN" altLang="en-US" sz="1700" dirty="0">
              <a:latin typeface="+mn-ea"/>
            </a:endParaRP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23165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第四百二十条</a:t>
            </a:r>
            <a:r>
              <a:rPr lang="en-US" altLang="zh-CN" sz="1700" dirty="0">
                <a:latin typeface="+mn-ea"/>
              </a:rPr>
              <a:t>【</a:t>
            </a:r>
            <a:r>
              <a:rPr lang="zh-CN" altLang="en-US" sz="1700" dirty="0">
                <a:latin typeface="+mn-ea"/>
              </a:rPr>
              <a:t>最高额抵押权的定义</a:t>
            </a:r>
            <a:r>
              <a:rPr lang="en-US" altLang="zh-CN" sz="1700" dirty="0">
                <a:latin typeface="+mn-ea"/>
              </a:rPr>
              <a:t>】</a:t>
            </a:r>
            <a:r>
              <a:rPr lang="zh-CN" altLang="en-US" sz="1700" dirty="0">
                <a:latin typeface="+mn-ea"/>
              </a:rPr>
              <a:t>为担保债务的履行，债务人或者第三人对一定期间内将要连续发生的债权提供担保财产的，债务人不履行到期债务或者发生当事人约定的实现抵押权的情形，抵押权人有权在最高债权额限度内就该担保财产优先受偿。</a:t>
            </a:r>
            <a:endParaRPr lang="zh-CN" altLang="en-US" sz="1700" dirty="0">
              <a:latin typeface="+mn-ea"/>
            </a:endParaRPr>
          </a:p>
          <a:p>
            <a:r>
              <a:rPr lang="zh-CN" altLang="en-US" sz="1700" dirty="0">
                <a:latin typeface="+mn-ea"/>
              </a:rPr>
              <a:t>  最高额抵押权设立前已经存在的债权，经当事人同意，可以转入最高额抵押担保的债权范围。</a:t>
            </a:r>
            <a:endParaRPr lang="zh-CN" altLang="en-US" sz="1700" dirty="0">
              <a:latin typeface="+mn-ea"/>
            </a:endParaRPr>
          </a:p>
          <a:p>
            <a:endParaRPr lang="en-US" altLang="zh-CN" sz="1700" dirty="0">
              <a:latin typeface="+mn-ea"/>
            </a:endParaRPr>
          </a:p>
          <a:p>
            <a:r>
              <a:rPr lang="zh-CN" altLang="en-US" sz="1700" dirty="0">
                <a:latin typeface="+mn-ea"/>
              </a:rPr>
              <a:t>  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203</a:t>
            </a:r>
            <a:r>
              <a:rPr lang="zh-CN" altLang="en-US" sz="1700" dirty="0">
                <a:latin typeface="+mn-ea"/>
              </a:rPr>
              <a:t>条，没有变化。</a:t>
            </a:r>
            <a:endParaRPr lang="en-US" altLang="zh-CN" sz="1700" dirty="0">
              <a:latin typeface="+mn-ea"/>
            </a:endParaRPr>
          </a:p>
          <a:p>
            <a:endParaRPr lang="en-US" altLang="zh-CN" sz="1700" dirty="0">
              <a:latin typeface="+mn-ea"/>
            </a:endParaRPr>
          </a:p>
          <a:p>
            <a:r>
              <a:rPr lang="zh-CN" altLang="en-US" sz="1700" dirty="0">
                <a:latin typeface="+mn-ea"/>
              </a:rPr>
              <a:t>  本条是关于最高额抵押权的概念和将已经存在的债权纳入最高额抵押权担保的债权范围的规定。</a:t>
            </a:r>
            <a:endParaRPr lang="zh-CN" altLang="en-US" sz="1700" dirty="0">
              <a:latin typeface="+mn-ea"/>
            </a:endParaRP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01648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一、最高额抵押权的概念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最高额抵押权是指债务人或第三人与抵押权人协议在最高债权额限度内，以抵押财产对一定期间内将要连续发生的债权提供抵押担保，当债务人不履行债务或发生当事人约定的实现抵押权的情形时，抵押权人有权在最高债权额限度内就该担保财产优先受偿。例如，</a:t>
            </a:r>
            <a:r>
              <a:rPr lang="en-US" altLang="zh-CN" sz="1700" dirty="0">
                <a:latin typeface="+mn-ea"/>
              </a:rPr>
              <a:t>A</a:t>
            </a:r>
            <a:r>
              <a:rPr lang="zh-CN" altLang="en-US" sz="1700" dirty="0">
                <a:latin typeface="+mn-ea"/>
              </a:rPr>
              <a:t>公司向</a:t>
            </a:r>
            <a:r>
              <a:rPr lang="en-US" altLang="zh-CN" sz="1700" dirty="0">
                <a:latin typeface="+mn-ea"/>
              </a:rPr>
              <a:t>B</a:t>
            </a:r>
            <a:r>
              <a:rPr lang="zh-CN" altLang="en-US" sz="1700" dirty="0">
                <a:latin typeface="+mn-ea"/>
              </a:rPr>
              <a:t>银行贷款，</a:t>
            </a:r>
            <a:r>
              <a:rPr lang="en-US" altLang="zh-CN" sz="1700" dirty="0">
                <a:latin typeface="+mn-ea"/>
              </a:rPr>
              <a:t>B</a:t>
            </a:r>
            <a:r>
              <a:rPr lang="zh-CN" altLang="en-US" sz="1700" dirty="0">
                <a:latin typeface="+mn-ea"/>
              </a:rPr>
              <a:t>银行授予</a:t>
            </a:r>
            <a:r>
              <a:rPr lang="en-US" altLang="zh-CN" sz="1700" dirty="0">
                <a:latin typeface="+mn-ea"/>
              </a:rPr>
              <a:t>A</a:t>
            </a:r>
            <a:r>
              <a:rPr lang="zh-CN" altLang="en-US" sz="1700" dirty="0">
                <a:latin typeface="+mn-ea"/>
              </a:rPr>
              <a:t>公司信用额度为</a:t>
            </a:r>
            <a:r>
              <a:rPr lang="en-US" altLang="zh-CN" sz="1700" dirty="0">
                <a:latin typeface="+mn-ea"/>
              </a:rPr>
              <a:t>1</a:t>
            </a:r>
            <a:r>
              <a:rPr lang="zh-CN" altLang="en-US" sz="1700" dirty="0">
                <a:latin typeface="+mn-ea"/>
              </a:rPr>
              <a:t>亿元，在这个额度内，</a:t>
            </a:r>
            <a:r>
              <a:rPr lang="en-US" altLang="zh-CN" sz="1700" dirty="0">
                <a:latin typeface="+mn-ea"/>
              </a:rPr>
              <a:t>A</a:t>
            </a:r>
            <a:r>
              <a:rPr lang="zh-CN" altLang="en-US" sz="1700" dirty="0">
                <a:latin typeface="+mn-ea"/>
              </a:rPr>
              <a:t>公司可以根据自己的需要随借随还。</a:t>
            </a:r>
            <a:r>
              <a:rPr lang="en-US" altLang="zh-CN" sz="1700" dirty="0">
                <a:latin typeface="+mn-ea"/>
              </a:rPr>
              <a:t>A</a:t>
            </a:r>
            <a:r>
              <a:rPr lang="zh-CN" altLang="en-US" sz="1700" dirty="0">
                <a:latin typeface="+mn-ea"/>
              </a:rPr>
              <a:t>公司则以某地块的建设用地使用权设立最高担保债权额度为</a:t>
            </a:r>
            <a:r>
              <a:rPr lang="en-US" altLang="zh-CN" sz="1700" dirty="0">
                <a:latin typeface="+mn-ea"/>
              </a:rPr>
              <a:t>1</a:t>
            </a:r>
            <a:r>
              <a:rPr lang="zh-CN" altLang="en-US" sz="1700" dirty="0">
                <a:latin typeface="+mn-ea"/>
              </a:rPr>
              <a:t>亿元的抵押权，这就是最高额抵押权。再如，甲水泥公司向从事承包一项为期</a:t>
            </a:r>
            <a:r>
              <a:rPr lang="en-US" altLang="zh-CN" sz="1700" dirty="0">
                <a:latin typeface="+mn-ea"/>
              </a:rPr>
              <a:t>5</a:t>
            </a:r>
            <a:r>
              <a:rPr lang="zh-CN" altLang="en-US" sz="1700" dirty="0">
                <a:latin typeface="+mn-ea"/>
              </a:rPr>
              <a:t>年的大型工程的建筑公司乙销售水泥，双方订立了一份水泥连续供应合同，期限为</a:t>
            </a:r>
            <a:r>
              <a:rPr lang="en-US" altLang="zh-CN" sz="1700" dirty="0">
                <a:latin typeface="+mn-ea"/>
              </a:rPr>
              <a:t>5</a:t>
            </a:r>
            <a:r>
              <a:rPr lang="zh-CN" altLang="en-US" sz="1700" dirty="0">
                <a:latin typeface="+mn-ea"/>
              </a:rPr>
              <a:t>年。为担保以后乙公司从甲公司购买的各笔水泥货款的清偿，由乙公司提供一栋大楼设定抵押权于甲，其最高限额为</a:t>
            </a:r>
            <a:r>
              <a:rPr lang="en-US" altLang="zh-CN" sz="1700" dirty="0">
                <a:latin typeface="+mn-ea"/>
              </a:rPr>
              <a:t>5000</a:t>
            </a:r>
            <a:r>
              <a:rPr lang="zh-CN" altLang="en-US" sz="1700" dirty="0">
                <a:latin typeface="+mn-ea"/>
              </a:rPr>
              <a:t>万元。甲公司享有的就是最高额抵押权。</a:t>
            </a:r>
            <a:endParaRPr lang="zh-CN" altLang="en-US" sz="1700" dirty="0">
              <a:latin typeface="+mn-ea"/>
            </a:endParaRPr>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23165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二、最高额抵押权的特征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（一）最高额抵押权是为一定期间内将要连续发生的债权提供的担保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从保障债权的安全实现角度来说，最高额抵押权也是以担保债权人对于债务人的债权得以圆满实现为目的，就这一点而言，最高额抵押权与普通抵押权并无差别。但是，在担保的对象上，最高额抵押权与一般抵押权有很大的区别。最高额抵押权担保的并非是某个特定的既存的债权，而是“一定期间内将要连续发生的债权”。</a:t>
            </a:r>
            <a:endParaRPr lang="zh-CN" altLang="en-US" sz="1700" dirty="0">
              <a:latin typeface="+mn-ea"/>
            </a:endParaRP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75487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第一，最高额抵押权担保的债权是一定期间内将要连续发生的债权，这个“一定期间”的开始日与终止日（即决算期日）可以由当事人加以约定。例如，债权人</a:t>
            </a:r>
            <a:r>
              <a:rPr lang="en-US" altLang="zh-CN" sz="1700" dirty="0">
                <a:latin typeface="+mn-ea"/>
              </a:rPr>
              <a:t>A</a:t>
            </a:r>
            <a:r>
              <a:rPr lang="zh-CN" altLang="en-US" sz="1700" dirty="0">
                <a:latin typeface="+mn-ea"/>
              </a:rPr>
              <a:t>银行与债务人</a:t>
            </a:r>
            <a:r>
              <a:rPr lang="en-US" altLang="zh-CN" sz="1700" dirty="0">
                <a:latin typeface="+mn-ea"/>
              </a:rPr>
              <a:t>B</a:t>
            </a:r>
            <a:r>
              <a:rPr lang="zh-CN" altLang="en-US" sz="1700" dirty="0">
                <a:latin typeface="+mn-ea"/>
              </a:rPr>
              <a:t>企业约定从</a:t>
            </a:r>
            <a:r>
              <a:rPr lang="en-US" altLang="zh-CN" sz="1700" dirty="0">
                <a:latin typeface="+mn-ea"/>
              </a:rPr>
              <a:t>2005</a:t>
            </a:r>
            <a:r>
              <a:rPr lang="zh-CN" altLang="en-US" sz="1700" dirty="0">
                <a:latin typeface="+mn-ea"/>
              </a:rPr>
              <a:t>年</a:t>
            </a:r>
            <a:r>
              <a:rPr lang="en-US" altLang="zh-CN" sz="1700" dirty="0">
                <a:latin typeface="+mn-ea"/>
              </a:rPr>
              <a:t>1</a:t>
            </a:r>
            <a:r>
              <a:rPr lang="zh-CN" altLang="en-US" sz="1700" dirty="0">
                <a:latin typeface="+mn-ea"/>
              </a:rPr>
              <a:t>月</a:t>
            </a:r>
            <a:r>
              <a:rPr lang="en-US" altLang="zh-CN" sz="1700" dirty="0">
                <a:latin typeface="+mn-ea"/>
              </a:rPr>
              <a:t>1</a:t>
            </a:r>
            <a:r>
              <a:rPr lang="zh-CN" altLang="en-US" sz="1700" dirty="0">
                <a:latin typeface="+mn-ea"/>
              </a:rPr>
              <a:t>日至</a:t>
            </a:r>
            <a:r>
              <a:rPr lang="en-US" altLang="zh-CN" sz="1700" dirty="0">
                <a:latin typeface="+mn-ea"/>
              </a:rPr>
              <a:t>2007</a:t>
            </a:r>
            <a:r>
              <a:rPr lang="zh-CN" altLang="en-US" sz="1700" dirty="0">
                <a:latin typeface="+mn-ea"/>
              </a:rPr>
              <a:t>年</a:t>
            </a:r>
            <a:r>
              <a:rPr lang="en-US" altLang="zh-CN" sz="1700" dirty="0">
                <a:latin typeface="+mn-ea"/>
              </a:rPr>
              <a:t>1</a:t>
            </a:r>
            <a:r>
              <a:rPr lang="zh-CN" altLang="en-US" sz="1700" dirty="0">
                <a:latin typeface="+mn-ea"/>
              </a:rPr>
              <a:t>月</a:t>
            </a:r>
            <a:r>
              <a:rPr lang="en-US" altLang="zh-CN" sz="1700" dirty="0">
                <a:latin typeface="+mn-ea"/>
              </a:rPr>
              <a:t>1</a:t>
            </a:r>
            <a:r>
              <a:rPr lang="zh-CN" altLang="en-US" sz="1700" dirty="0">
                <a:latin typeface="+mn-ea"/>
              </a:rPr>
              <a:t>日向</a:t>
            </a:r>
            <a:r>
              <a:rPr lang="en-US" altLang="zh-CN" sz="1700" dirty="0">
                <a:latin typeface="+mn-ea"/>
              </a:rPr>
              <a:t>B</a:t>
            </a:r>
            <a:r>
              <a:rPr lang="zh-CN" altLang="en-US" sz="1700" dirty="0">
                <a:latin typeface="+mn-ea"/>
              </a:rPr>
              <a:t>企业发放特定数量的贷款，由</a:t>
            </a:r>
            <a:r>
              <a:rPr lang="en-US" altLang="zh-CN" sz="1700" dirty="0">
                <a:latin typeface="+mn-ea"/>
              </a:rPr>
              <a:t>C</a:t>
            </a:r>
            <a:r>
              <a:rPr lang="zh-CN" altLang="en-US" sz="1700" dirty="0">
                <a:latin typeface="+mn-ea"/>
              </a:rPr>
              <a:t>公司在最高债权额限度内提供抵押权担保。</a:t>
            </a:r>
            <a:r>
              <a:rPr lang="en-US" altLang="zh-CN" sz="1700" dirty="0">
                <a:latin typeface="+mn-ea"/>
              </a:rPr>
              <a:t>C</a:t>
            </a:r>
            <a:r>
              <a:rPr lang="zh-CN" altLang="en-US" sz="1700" dirty="0">
                <a:latin typeface="+mn-ea"/>
              </a:rPr>
              <a:t>公司担保的一定期间内连续发生的债权中的“期间”可以与上述主合同约定的贷款发放期间完全相同，也可以不同。抵押人</a:t>
            </a:r>
            <a:r>
              <a:rPr lang="en-US" altLang="zh-CN" sz="1700" dirty="0">
                <a:latin typeface="+mn-ea"/>
              </a:rPr>
              <a:t>C</a:t>
            </a:r>
            <a:r>
              <a:rPr lang="zh-CN" altLang="en-US" sz="1700" dirty="0">
                <a:latin typeface="+mn-ea"/>
              </a:rPr>
              <a:t>公司与债权人</a:t>
            </a:r>
            <a:r>
              <a:rPr lang="en-US" altLang="zh-CN" sz="1700" dirty="0">
                <a:latin typeface="+mn-ea"/>
              </a:rPr>
              <a:t>A</a:t>
            </a:r>
            <a:r>
              <a:rPr lang="zh-CN" altLang="en-US" sz="1700" dirty="0">
                <a:latin typeface="+mn-ea"/>
              </a:rPr>
              <a:t>银行可以约定仅就</a:t>
            </a:r>
            <a:r>
              <a:rPr lang="en-US" altLang="zh-CN" sz="1700" dirty="0">
                <a:latin typeface="+mn-ea"/>
              </a:rPr>
              <a:t>2005</a:t>
            </a:r>
            <a:r>
              <a:rPr lang="zh-CN" altLang="en-US" sz="1700" dirty="0">
                <a:latin typeface="+mn-ea"/>
              </a:rPr>
              <a:t>年</a:t>
            </a:r>
            <a:r>
              <a:rPr lang="en-US" altLang="zh-CN" sz="1700" dirty="0">
                <a:latin typeface="+mn-ea"/>
              </a:rPr>
              <a:t>1</a:t>
            </a:r>
            <a:r>
              <a:rPr lang="zh-CN" altLang="en-US" sz="1700" dirty="0">
                <a:latin typeface="+mn-ea"/>
              </a:rPr>
              <a:t>月</a:t>
            </a:r>
            <a:r>
              <a:rPr lang="en-US" altLang="zh-CN" sz="1700" dirty="0">
                <a:latin typeface="+mn-ea"/>
              </a:rPr>
              <a:t>1</a:t>
            </a:r>
            <a:r>
              <a:rPr lang="zh-CN" altLang="en-US" sz="1700" dirty="0">
                <a:latin typeface="+mn-ea"/>
              </a:rPr>
              <a:t>日至</a:t>
            </a:r>
            <a:r>
              <a:rPr lang="en-US" altLang="zh-CN" sz="1700" dirty="0">
                <a:latin typeface="+mn-ea"/>
              </a:rPr>
              <a:t>2006</a:t>
            </a:r>
            <a:r>
              <a:rPr lang="zh-CN" altLang="en-US" sz="1700" dirty="0">
                <a:latin typeface="+mn-ea"/>
              </a:rPr>
              <a:t>年</a:t>
            </a:r>
            <a:r>
              <a:rPr lang="en-US" altLang="zh-CN" sz="1700" dirty="0">
                <a:latin typeface="+mn-ea"/>
              </a:rPr>
              <a:t>1</a:t>
            </a:r>
            <a:r>
              <a:rPr lang="zh-CN" altLang="en-US" sz="1700" dirty="0">
                <a:latin typeface="+mn-ea"/>
              </a:rPr>
              <a:t>月</a:t>
            </a:r>
            <a:r>
              <a:rPr lang="en-US" altLang="zh-CN" sz="1700" dirty="0">
                <a:latin typeface="+mn-ea"/>
              </a:rPr>
              <a:t>1</a:t>
            </a:r>
            <a:r>
              <a:rPr lang="zh-CN" altLang="en-US" sz="1700" dirty="0">
                <a:latin typeface="+mn-ea"/>
              </a:rPr>
              <a:t>日或</a:t>
            </a:r>
            <a:r>
              <a:rPr lang="en-US" altLang="zh-CN" sz="1700" dirty="0">
                <a:latin typeface="+mn-ea"/>
              </a:rPr>
              <a:t>2005</a:t>
            </a:r>
            <a:r>
              <a:rPr lang="zh-CN" altLang="en-US" sz="1700" dirty="0">
                <a:latin typeface="+mn-ea"/>
              </a:rPr>
              <a:t>年</a:t>
            </a:r>
            <a:r>
              <a:rPr lang="en-US" altLang="zh-CN" sz="1700" dirty="0">
                <a:latin typeface="+mn-ea"/>
              </a:rPr>
              <a:t>10</a:t>
            </a:r>
            <a:r>
              <a:rPr lang="zh-CN" altLang="en-US" sz="1700" dirty="0">
                <a:latin typeface="+mn-ea"/>
              </a:rPr>
              <a:t>月</a:t>
            </a:r>
            <a:r>
              <a:rPr lang="en-US" altLang="zh-CN" sz="1700" dirty="0">
                <a:latin typeface="+mn-ea"/>
              </a:rPr>
              <a:t>1</a:t>
            </a:r>
            <a:r>
              <a:rPr lang="zh-CN" altLang="en-US" sz="1700" dirty="0">
                <a:latin typeface="+mn-ea"/>
              </a:rPr>
              <a:t>日至</a:t>
            </a:r>
            <a:r>
              <a:rPr lang="en-US" altLang="zh-CN" sz="1700" dirty="0">
                <a:latin typeface="+mn-ea"/>
              </a:rPr>
              <a:t>2006</a:t>
            </a:r>
            <a:r>
              <a:rPr lang="zh-CN" altLang="en-US" sz="1700" dirty="0">
                <a:latin typeface="+mn-ea"/>
              </a:rPr>
              <a:t>年</a:t>
            </a:r>
            <a:r>
              <a:rPr lang="en-US" altLang="zh-CN" sz="1700" dirty="0">
                <a:latin typeface="+mn-ea"/>
              </a:rPr>
              <a:t>10</a:t>
            </a:r>
            <a:r>
              <a:rPr lang="zh-CN" altLang="en-US" sz="1700" dirty="0">
                <a:latin typeface="+mn-ea"/>
              </a:rPr>
              <a:t>月</a:t>
            </a:r>
            <a:r>
              <a:rPr lang="en-US" altLang="zh-CN" sz="1700" dirty="0">
                <a:latin typeface="+mn-ea"/>
              </a:rPr>
              <a:t>1</a:t>
            </a:r>
            <a:r>
              <a:rPr lang="zh-CN" altLang="en-US" sz="1700" dirty="0">
                <a:latin typeface="+mn-ea"/>
              </a:rPr>
              <a:t>日这一段时间内，对</a:t>
            </a:r>
            <a:r>
              <a:rPr lang="en-US" altLang="zh-CN" sz="1700" dirty="0">
                <a:latin typeface="+mn-ea"/>
              </a:rPr>
              <a:t>A</a:t>
            </a:r>
            <a:r>
              <a:rPr lang="zh-CN" altLang="en-US" sz="1700" dirty="0">
                <a:latin typeface="+mn-ea"/>
              </a:rPr>
              <a:t>银行与</a:t>
            </a:r>
            <a:r>
              <a:rPr lang="en-US" altLang="zh-CN" sz="1700" dirty="0">
                <a:latin typeface="+mn-ea"/>
              </a:rPr>
              <a:t>B</a:t>
            </a:r>
            <a:r>
              <a:rPr lang="zh-CN" altLang="en-US" sz="1700" dirty="0">
                <a:latin typeface="+mn-ea"/>
              </a:rPr>
              <a:t>企业之间的贷款合同于最高债权额限度内提供抵押权担保。最高额抵押权担保的是“一定期间内将要连续发生的债权”。这一特征决定了并非该期间发生的债权，不属于抵押权担保的范围，抵押人不负担保责任。</a:t>
            </a:r>
            <a:endParaRPr lang="zh-CN" altLang="en-US" sz="1700" dirty="0">
              <a:latin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53970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第一，本法关于竞存担保物权优先顺位规则的特别规定。例如本法第</a:t>
            </a:r>
            <a:r>
              <a:rPr lang="en-US" altLang="zh-CN" sz="1700" dirty="0">
                <a:latin typeface="+mn-ea"/>
              </a:rPr>
              <a:t>414</a:t>
            </a:r>
            <a:r>
              <a:rPr lang="zh-CN" altLang="en-US" sz="1700" dirty="0">
                <a:latin typeface="+mn-ea"/>
              </a:rPr>
              <a:t>条规定：“同一财产向两个以上债权人抵押的，拍卖、变卖抵押财产所得的价款依照下列规定清偿：（一）抵押权已经登记的，按照登记的时间先后确定清偿顺序；（二）抵押权已经登记的先于未登记的受偿；（三）抵押权未登记的，按照债权比例清偿。”“其他可以登记的担保物权，清偿顺序参照适用前款规定。”这里，未登记的动产抵押权即使设立在先，也不得对后设立但已登记的动产抵押权主张优先受偿。本法第</a:t>
            </a:r>
            <a:r>
              <a:rPr lang="en-US" altLang="zh-CN" sz="1700" dirty="0">
                <a:latin typeface="+mn-ea"/>
              </a:rPr>
              <a:t>415</a:t>
            </a:r>
            <a:r>
              <a:rPr lang="zh-CN" altLang="en-US" sz="1700" dirty="0">
                <a:latin typeface="+mn-ea"/>
              </a:rPr>
              <a:t>条规定：“同一财产既设立抵押权又设立质权的，拍卖、变卖该财产所得的价款按照登记、交付的时间先后确定清偿顺序。”这里，未登记的动产抵押权即使设立在先，也不得对后设立的动产质权主张优先受偿。本法第</a:t>
            </a:r>
            <a:r>
              <a:rPr lang="en-US" altLang="zh-CN" sz="1700" dirty="0">
                <a:latin typeface="+mn-ea"/>
              </a:rPr>
              <a:t>416</a:t>
            </a:r>
            <a:r>
              <a:rPr lang="zh-CN" altLang="en-US" sz="1700" dirty="0">
                <a:latin typeface="+mn-ea"/>
              </a:rPr>
              <a:t>条规定：“动产抵押担保的主债权是抵押物的价款，标的物交付后十日内办理抵押登记的，该抵押权人优先于抵押物买受人的其他担保物权人受偿，但是留置权人除外。”这里，先设立的抵押权，不管是否登记，均不得对购买价金担保权主张优先受偿。</a:t>
            </a:r>
            <a:endParaRPr lang="zh-CN" altLang="en-US" sz="1700" dirty="0">
              <a:latin typeface="+mn-ea"/>
            </a:endParaRPr>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第二，最高额抵押权担保的是“将要连续发生的债权”，这就意味着两点：其一，在抵押权担保的债权被确定之前，该债权不是特定的。而不特定债权常常是金额不特定的或者未曾发生的债权（即将来债权），但并非所有金额不特定的债权或者将来的债权都是不特定债权。作为最高额抵押权担保对象的不特定债权具有特殊含义。一方面，不特定意味着债权本身具有变动性，即从最高额抵押权产生时至被担保的债权确定时，最高额抵押权所担保的债权是不断发生、消灭的，具有变动性、代替性。如果当事人之间的债权就是特定的，一次性的债权债务关系，完全可以采取一般抵押权予以担保，而不适用最高额抵押权担保。另一方面，不特定不等于无法特定。最高额抵押权担保的债权是一定范围内发生的、生生不息的债权。虽然债权数额并未确定，但是该债权具有被特定的方法，即它们都是基于同一基础法律关系而产生的，并非债权人与债务人之间已经发生和将要发生的一切债权债务。其二，将要连续发生的债权意味着最高额抵押权担保的债权就都是将来的债权，而不能包括债务人尚未履行的确定债权，但经当事人同意，可以将设立前的债权转入最高额抵押担保的债权范围。</a:t>
            </a:r>
            <a:endParaRPr lang="zh-CN" altLang="en-US" sz="1700" dirty="0">
              <a:latin typeface="+mn-ea"/>
            </a:endParaRP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970591"/>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（二）最高额抵押权存在最高债权额限度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所谓“最高债权额限度”，是指抵押权人基于最高额抵押权所能够优先受清偿的债权的最高限度数额。</a:t>
            </a:r>
            <a:r>
              <a:rPr lang="en-US" altLang="zh-CN" sz="1700" dirty="0">
                <a:latin typeface="+mn-ea"/>
              </a:rPr>
              <a:t>《</a:t>
            </a:r>
            <a:r>
              <a:rPr lang="zh-CN" altLang="en-US" sz="1700" dirty="0">
                <a:latin typeface="+mn-ea"/>
              </a:rPr>
              <a:t>民法典担保制度司法解释</a:t>
            </a:r>
            <a:r>
              <a:rPr lang="en-US" altLang="zh-CN" sz="1700" dirty="0">
                <a:latin typeface="+mn-ea"/>
              </a:rPr>
              <a:t>》</a:t>
            </a:r>
            <a:r>
              <a:rPr lang="zh-CN" altLang="en-US" sz="1700" dirty="0">
                <a:latin typeface="+mn-ea"/>
              </a:rPr>
              <a:t>第</a:t>
            </a:r>
            <a:r>
              <a:rPr lang="en-US" altLang="zh-CN" sz="1700" dirty="0">
                <a:latin typeface="+mn-ea"/>
              </a:rPr>
              <a:t>15</a:t>
            </a:r>
            <a:r>
              <a:rPr lang="zh-CN" altLang="en-US" sz="1700" dirty="0">
                <a:latin typeface="+mn-ea"/>
              </a:rPr>
              <a:t>条规定：“最高额担保中的最高债权额，是指包括主债权及其利息、违约金、损害赔偿金、保管担保财产的费用、实现债权或者实现担保物权的费用等在内的全部债权</a:t>
            </a:r>
            <a:r>
              <a:rPr lang="zh-CN" altLang="en-US" sz="1700" baseline="30000" dirty="0">
                <a:latin typeface="+mn-ea"/>
              </a:rPr>
              <a:t>⑩</a:t>
            </a:r>
            <a:r>
              <a:rPr lang="zh-CN" altLang="en-US" sz="1700" dirty="0">
                <a:latin typeface="+mn-ea"/>
              </a:rPr>
              <a:t>，但是当事人另有约定的除外</a:t>
            </a:r>
            <a:r>
              <a:rPr lang="zh-CN" altLang="en-US" sz="1700" baseline="30000" dirty="0">
                <a:latin typeface="+mn-ea"/>
              </a:rPr>
              <a:t>⑪</a:t>
            </a:r>
            <a:r>
              <a:rPr lang="zh-CN" altLang="en-US" sz="1700" dirty="0">
                <a:latin typeface="+mn-ea"/>
              </a:rPr>
              <a:t>。”“登记的最高债权额与当事人约定的最高债权额不一致的，人民法院应当依据登记的最高债权额确定债权人优先受偿的范围。”这里所说的是抵押权人“所能够”优先受清偿的债权的最高限度数额，而不是最高额抵押权所实际担保的债权数额，更不是债务人必须清偿的债权数额。在最高额抵押权实现之前唯一能确定的数字就是抵押人与抵押权人约定的“最高债权额限度”。</a:t>
            </a:r>
            <a:endParaRPr lang="en-US" altLang="zh-CN" sz="1700" dirty="0">
              <a:latin typeface="+mn-ea"/>
            </a:endParaRPr>
          </a:p>
          <a:p>
            <a:endParaRPr lang="en-US" altLang="zh-CN" sz="1700" dirty="0">
              <a:latin typeface="+mn-ea"/>
            </a:endParaRPr>
          </a:p>
          <a:p>
            <a:r>
              <a:rPr lang="zh-CN" altLang="en-US" sz="1500" dirty="0">
                <a:latin typeface="+mn-ea"/>
              </a:rPr>
              <a:t>  ⑩债权最高额</a:t>
            </a:r>
            <a:endParaRPr lang="en-US" altLang="zh-CN" sz="1500" dirty="0">
              <a:latin typeface="+mn-ea"/>
            </a:endParaRPr>
          </a:p>
          <a:p>
            <a:endParaRPr lang="en-US" altLang="zh-CN" sz="1500" dirty="0">
              <a:latin typeface="+mn-ea"/>
            </a:endParaRPr>
          </a:p>
          <a:p>
            <a:r>
              <a:rPr lang="zh-CN" altLang="en-US" sz="1500" dirty="0">
                <a:latin typeface="+mn-ea"/>
              </a:rPr>
              <a:t>  ⑪本金最高额</a:t>
            </a:r>
            <a:endParaRPr lang="zh-CN" altLang="en-US" sz="1500" dirty="0">
              <a:latin typeface="+mn-ea"/>
            </a:endParaRP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75487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因此，当最高额抵押权所担保的债权到期，抵押权人实现其权利时，就可能出现两种情形：要么实际发生的债权数额大于最高债权额限度，要么最高债权额限度大于实际发生的债权数额。抵押权人实现最高额抵押权时，如果实际发生的债权余额高于最高限额的，以最高限额为限，超过部分不具有优先受偿的效力；如果实际发生的债权余额低于最高限额的，以实际发生的债权余额为限对抵押物优先受偿。之所以在实际发生的债权数额大于最高债权额限度时，以最高限额为限，超过部分不具有优先受偿的效力是因为，既然最高额抵押合同的双方当事人已经明确约定了最高债权额限度，那么就应当严格遵守合同的约定而不能使债权人获得额外的利益。此外，最高额抵押权最大的特点就是有一个最高债权限额存在，如果允许实际发生的债权余额大于最高限额时，且以实际余额为准的话，最高额抵押权的存在就丧失了任何意义。</a:t>
            </a:r>
            <a:endParaRPr lang="zh-CN" altLang="en-US" sz="1700" dirty="0">
              <a:latin typeface="+mn-ea"/>
            </a:endParaRP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493264"/>
          </a:xfrm>
          <a:prstGeom prst="rect">
            <a:avLst/>
          </a:prstGeom>
          <a:noFill/>
        </p:spPr>
        <p:txBody>
          <a:bodyPr wrap="square">
            <a:spAutoFit/>
          </a:bodyPr>
          <a:lstStyle/>
          <a:p>
            <a:r>
              <a:rPr lang="zh-CN" altLang="en-US" sz="1700" dirty="0">
                <a:latin typeface="+mn-ea"/>
              </a:rPr>
              <a:t>　　</a:t>
            </a:r>
            <a:endParaRPr lang="zh-CN" altLang="en-US" sz="1700" dirty="0">
              <a:latin typeface="+mn-ea"/>
            </a:endParaRPr>
          </a:p>
          <a:p>
            <a:r>
              <a:rPr lang="zh-CN" altLang="en-US" sz="1700" dirty="0">
                <a:latin typeface="+mn-ea"/>
              </a:rPr>
              <a:t>  之所以在“实际发生的债权余额低于最高限额的，以实际发生的债权余额为限对抵押物优先受偿”，是因为实际发生的债权余额必须是在最高额抵押权确定之后才能计算出来，也就是说，此时最高额抵押权所担保的本不特定的债权已经特定了。人们将最高额抵押权称为“框子支配权”，也就是说，最高债权额限度是一个框子，在框子口被封闭之前基础法律关系产生的债权都可进到这个“安全港”。一旦口子被封闭之后，基础法律关系发生的债权只有待在外面了。所谓“口子的封闭”就是上面所说的不特定的债权被特定了。除法定的债权特定事由外，最高额抵押权所担保的不特定债权的特定都是在当事人约定的决算期限届满时发生的，既然当事人或者法律已经决定了在某一时候将口子封上，自然此后发生的任何债权就不能优先受偿了。</a:t>
            </a:r>
            <a:endParaRPr lang="zh-CN" altLang="en-US" sz="1700" dirty="0">
              <a:latin typeface="+mn-ea"/>
            </a:endParaRPr>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062924"/>
          </a:xfrm>
          <a:prstGeom prst="rect">
            <a:avLst/>
          </a:prstGeom>
          <a:noFill/>
        </p:spPr>
        <p:txBody>
          <a:bodyPr wrap="square">
            <a:spAutoFit/>
          </a:bodyPr>
          <a:lstStyle/>
          <a:p>
            <a:r>
              <a:rPr lang="zh-CN" altLang="en-US" sz="1700" dirty="0">
                <a:latin typeface="+mn-ea"/>
              </a:rPr>
              <a:t>　　</a:t>
            </a:r>
            <a:endParaRPr lang="zh-CN" altLang="en-US" sz="1700" dirty="0">
              <a:latin typeface="+mn-ea"/>
            </a:endParaRPr>
          </a:p>
          <a:p>
            <a:r>
              <a:rPr lang="zh-CN" altLang="en-US" sz="1700" dirty="0">
                <a:latin typeface="+mn-ea"/>
              </a:rPr>
              <a:t>  三、将已经存在的债权纳入最高额抵押担保的债权范围</a:t>
            </a:r>
            <a:endParaRPr lang="en-US" altLang="zh-CN" sz="1700" dirty="0">
              <a:latin typeface="+mn-ea"/>
            </a:endParaRPr>
          </a:p>
          <a:p>
            <a:r>
              <a:rPr lang="zh-CN" altLang="en-US" sz="1700" dirty="0">
                <a:latin typeface="+mn-ea"/>
              </a:rPr>
              <a:t> 　　</a:t>
            </a:r>
            <a:endParaRPr lang="zh-CN" altLang="en-US" sz="1700" dirty="0">
              <a:latin typeface="+mn-ea"/>
            </a:endParaRPr>
          </a:p>
          <a:p>
            <a:r>
              <a:rPr lang="zh-CN" altLang="en-US" sz="1700" dirty="0">
                <a:latin typeface="+mn-ea"/>
              </a:rPr>
              <a:t>  最高额抵押权的本质特征不在于其所担保的债权是将来的债权，而是其担保的债权是一定期间内连续发生的不特定债权，且存在最高债权额限度。只要当事人没有意见，即便是在最高额抵押权设定之前已经确定的债权也可以纳入该抵押权担保的范围，所以法律上没有必要限制。故此，本条第</a:t>
            </a:r>
            <a:r>
              <a:rPr lang="en-US" altLang="zh-CN" sz="1700" dirty="0">
                <a:latin typeface="+mn-ea"/>
              </a:rPr>
              <a:t>2</a:t>
            </a:r>
            <a:r>
              <a:rPr lang="zh-CN" altLang="en-US" sz="1700" dirty="0">
                <a:latin typeface="+mn-ea"/>
              </a:rPr>
              <a:t>款明确规定，最高额抵押权设立前已经存在的债权，经当事人同意，可以转入最高额抵押担保的债权范围。</a:t>
            </a:r>
            <a:endParaRPr lang="en-US" altLang="zh-CN" sz="1700" dirty="0">
              <a:latin typeface="+mn-ea"/>
            </a:endParaRPr>
          </a:p>
          <a:p>
            <a:endParaRPr lang="en-US" altLang="zh-CN" sz="1700" dirty="0">
              <a:latin typeface="+mn-ea"/>
            </a:endParaRPr>
          </a:p>
          <a:p>
            <a:r>
              <a:rPr lang="zh-CN" altLang="en-US" sz="1700" dirty="0">
                <a:latin typeface="+mn-ea"/>
              </a:rPr>
              <a:t>  在以往的司法实践，一些法院对此曾发生过误解。例如，在“中国农业银行湖北省潜江市支行诉幸福集团电力公司、幸福集团铝材厂、湖北幸福实业股份有限公司及幸福集团公司借款合同纠纷上诉案”中，一审法院认为：“最高额抵押权所担保的是将来一定期间内连续发生的债权。原则上任何债权都可以设定抵押权，但并不是所有的债权都可以设定最高额抵押权，只有连续交易而签订的相同种类的合同所发生的将来的不特定债权，才可以设定最高额抵押。</a:t>
            </a:r>
            <a:endParaRPr lang="zh-CN" altLang="en-US" sz="1700" dirty="0">
              <a:latin typeface="+mn-ea"/>
            </a:endParaRP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754874"/>
          </a:xfrm>
          <a:prstGeom prst="rect">
            <a:avLst/>
          </a:prstGeom>
          <a:noFill/>
        </p:spPr>
        <p:txBody>
          <a:bodyPr wrap="square">
            <a:spAutoFit/>
          </a:bodyPr>
          <a:lstStyle/>
          <a:p>
            <a:r>
              <a:rPr lang="zh-CN" altLang="en-US" sz="1700" dirty="0">
                <a:latin typeface="+mn-ea"/>
              </a:rPr>
              <a:t>　　</a:t>
            </a:r>
            <a:endParaRPr lang="zh-CN" altLang="en-US" sz="1700" dirty="0">
              <a:latin typeface="+mn-ea"/>
            </a:endParaRPr>
          </a:p>
          <a:p>
            <a:r>
              <a:rPr lang="zh-CN" altLang="en-US" sz="1700" dirty="0">
                <a:latin typeface="+mn-ea"/>
              </a:rPr>
              <a:t>  而在本案中，潜江支行在</a:t>
            </a:r>
            <a:r>
              <a:rPr lang="en-US" altLang="zh-CN" sz="1700" dirty="0">
                <a:latin typeface="+mn-ea"/>
              </a:rPr>
              <a:t>1997</a:t>
            </a:r>
            <a:r>
              <a:rPr lang="zh-CN" altLang="en-US" sz="1700" dirty="0">
                <a:latin typeface="+mn-ea"/>
              </a:rPr>
              <a:t>年</a:t>
            </a:r>
            <a:r>
              <a:rPr lang="en-US" altLang="zh-CN" sz="1700" dirty="0">
                <a:latin typeface="+mn-ea"/>
              </a:rPr>
              <a:t>12</a:t>
            </a:r>
            <a:r>
              <a:rPr lang="zh-CN" altLang="en-US" sz="1700" dirty="0">
                <a:latin typeface="+mn-ea"/>
              </a:rPr>
              <a:t>月</a:t>
            </a:r>
            <a:r>
              <a:rPr lang="en-US" altLang="zh-CN" sz="1700" dirty="0">
                <a:latin typeface="+mn-ea"/>
              </a:rPr>
              <a:t>16</a:t>
            </a:r>
            <a:r>
              <a:rPr lang="zh-CN" altLang="en-US" sz="1700" dirty="0">
                <a:latin typeface="+mn-ea"/>
              </a:rPr>
              <a:t>日分别与幸福集团、电力公司、股份公司、铝材厂签订四份</a:t>
            </a:r>
            <a:r>
              <a:rPr lang="en-US" altLang="zh-CN" sz="1700" dirty="0">
                <a:latin typeface="+mn-ea"/>
              </a:rPr>
              <a:t>《</a:t>
            </a:r>
            <a:r>
              <a:rPr lang="zh-CN" altLang="en-US" sz="1700" dirty="0">
                <a:latin typeface="+mn-ea"/>
              </a:rPr>
              <a:t>最高额抵押担保借款合同</a:t>
            </a:r>
            <a:r>
              <a:rPr lang="en-US" altLang="zh-CN" sz="1700" dirty="0">
                <a:latin typeface="+mn-ea"/>
              </a:rPr>
              <a:t>》</a:t>
            </a:r>
            <a:r>
              <a:rPr lang="zh-CN" altLang="en-US" sz="1700" dirty="0">
                <a:latin typeface="+mn-ea"/>
              </a:rPr>
              <a:t>时，所涉借款已经发放，潜江支行对幸福集团的债权早已形成。可见，在签订最高额抵押合同时，潜江支行的债权既不是将来发生的债权，也不是不特定的债权，不具备最高额抵押所必须具备的要件。因此，本案最高额抵押合同不发生效力。电力公司、股份公司、铝材厂不承担担保责任。”显然，这种观点是错误的。故此，本案二审法院最高人民法院的判决明确指出：“最高额抵押所担保的债务既可以是已经发生的，也可以是没有发生的。最高额抵押的生效与被担保的债务是否发生无关。原审判决以本案</a:t>
            </a:r>
            <a:r>
              <a:rPr lang="en-US" altLang="zh-CN" sz="1700" dirty="0">
                <a:latin typeface="+mn-ea"/>
              </a:rPr>
              <a:t>《</a:t>
            </a:r>
            <a:r>
              <a:rPr lang="zh-CN" altLang="en-US" sz="1700" dirty="0">
                <a:latin typeface="+mn-ea"/>
              </a:rPr>
              <a:t>最高额抵押担保借款合同</a:t>
            </a:r>
            <a:r>
              <a:rPr lang="en-US" altLang="zh-CN" sz="1700" dirty="0">
                <a:latin typeface="+mn-ea"/>
              </a:rPr>
              <a:t>》</a:t>
            </a:r>
            <a:r>
              <a:rPr lang="zh-CN" altLang="en-US" sz="1700" dirty="0">
                <a:latin typeface="+mn-ea"/>
              </a:rPr>
              <a:t>所涉借款已‘经发放、不符合最高额抵押的法律特征’，为由判令该最高额抵押合同不发生法律效力属适用法律有误，本院予以纠正。”</a:t>
            </a:r>
            <a:endParaRPr lang="zh-CN" altLang="en-US" sz="1700" dirty="0">
              <a:latin typeface="+mn-ea"/>
            </a:endParaRP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446824"/>
          </a:xfrm>
          <a:prstGeom prst="rect">
            <a:avLst/>
          </a:prstGeom>
          <a:noFill/>
        </p:spPr>
        <p:txBody>
          <a:bodyPr wrap="square">
            <a:spAutoFit/>
          </a:bodyPr>
          <a:lstStyle/>
          <a:p>
            <a:r>
              <a:rPr lang="zh-CN" altLang="en-US" sz="1700" dirty="0">
                <a:latin typeface="+mn-ea"/>
              </a:rPr>
              <a:t>　　</a:t>
            </a:r>
            <a:endParaRPr lang="zh-CN" altLang="en-US" sz="1700" dirty="0">
              <a:latin typeface="+mn-ea"/>
            </a:endParaRPr>
          </a:p>
          <a:p>
            <a:r>
              <a:rPr lang="zh-CN" altLang="en-US" sz="1700" dirty="0">
                <a:latin typeface="+mn-ea"/>
              </a:rPr>
              <a:t>  实践中，当事人要将最高额抵押权设立前已经存在的债权转入最高额抵押担保的债权范围的情形有三种：其一，申请最高额抵押权的设立登记时，就将已存在的债权转入最高额抵押担保的债权范围；其二，最高额抵押权已经设立并办理登记后，当事人合意将已存在的债权转入最高额抵押权担保的债权范围；其三，最高额抵押权担保的债权已经确定，当事人在申请最高额抵押权确定登记时要求将最高额抵押权设立之前已经存在的债权转入最高额抵押权担保的债权范围。</a:t>
            </a:r>
            <a:endParaRPr lang="zh-CN" altLang="en-US" sz="1700" dirty="0">
              <a:latin typeface="+mn-ea"/>
            </a:endParaRPr>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44682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第四百二十一条</a:t>
            </a:r>
            <a:r>
              <a:rPr lang="en-US" altLang="zh-CN" sz="1700" dirty="0">
                <a:latin typeface="+mn-ea"/>
              </a:rPr>
              <a:t>【</a:t>
            </a:r>
            <a:r>
              <a:rPr lang="zh-CN" altLang="en-US" sz="1700" dirty="0">
                <a:latin typeface="+mn-ea"/>
              </a:rPr>
              <a:t>最高额抵押权担保的债权转让</a:t>
            </a:r>
            <a:r>
              <a:rPr lang="en-US" altLang="zh-CN" sz="1700" dirty="0">
                <a:latin typeface="+mn-ea"/>
              </a:rPr>
              <a:t>】</a:t>
            </a:r>
            <a:r>
              <a:rPr lang="zh-CN" altLang="en-US" sz="1700" dirty="0">
                <a:latin typeface="+mn-ea"/>
              </a:rPr>
              <a:t>最高额抵押担保的债权确定前，部分债权转让的，最高额抵押权不得转让，但是当事人另有约定的除外。</a:t>
            </a:r>
            <a:endParaRPr lang="zh-CN" altLang="en-US" sz="1700" dirty="0">
              <a:latin typeface="+mn-ea"/>
            </a:endParaRPr>
          </a:p>
          <a:p>
            <a:endParaRPr lang="en-US" altLang="zh-CN" sz="1700" dirty="0">
              <a:latin typeface="+mn-ea"/>
            </a:endParaRPr>
          </a:p>
          <a:p>
            <a:r>
              <a:rPr lang="zh-CN" altLang="en-US" sz="1700" dirty="0">
                <a:latin typeface="+mn-ea"/>
              </a:rPr>
              <a:t>  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204</a:t>
            </a:r>
            <a:r>
              <a:rPr lang="zh-CN" altLang="en-US" sz="1700" dirty="0">
                <a:latin typeface="+mn-ea"/>
              </a:rPr>
              <a:t>条，仅作了个别文字修改，内容没有变化。</a:t>
            </a:r>
            <a:endParaRPr lang="en-US" altLang="zh-CN" sz="1700" dirty="0">
              <a:latin typeface="+mn-ea"/>
            </a:endParaRPr>
          </a:p>
          <a:p>
            <a:endParaRPr lang="en-US" altLang="zh-CN" sz="1700" dirty="0">
              <a:latin typeface="+mn-ea"/>
            </a:endParaRPr>
          </a:p>
          <a:p>
            <a:r>
              <a:rPr lang="zh-CN" altLang="en-US" sz="1700" dirty="0">
                <a:latin typeface="+mn-ea"/>
              </a:rPr>
              <a:t>  本条是关于最高额抵押权转让的规定。</a:t>
            </a:r>
            <a:endParaRPr lang="zh-CN" altLang="en-US" sz="1700" dirty="0">
              <a:latin typeface="+mn-ea"/>
            </a:endParaRPr>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324535"/>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一、部分债权转让的，最高额抵押权不得转让</a:t>
            </a:r>
            <a:endParaRPr lang="en-US" altLang="zh-CN" sz="1700" dirty="0">
              <a:latin typeface="+mn-ea"/>
            </a:endParaRPr>
          </a:p>
          <a:p>
            <a:r>
              <a:rPr lang="zh-CN" altLang="en-US" sz="1700" dirty="0">
                <a:latin typeface="+mn-ea"/>
              </a:rPr>
              <a:t> 　　</a:t>
            </a:r>
            <a:endParaRPr lang="zh-CN" altLang="en-US" sz="1700" dirty="0">
              <a:latin typeface="+mn-ea"/>
            </a:endParaRPr>
          </a:p>
          <a:p>
            <a:r>
              <a:rPr lang="zh-CN" altLang="en-US" sz="1700" dirty="0">
                <a:latin typeface="+mn-ea"/>
              </a:rPr>
              <a:t>  对于本条应当作如下理解：首先，在最高额抵押权担保的债权确定后，因最高额抵押权成为普通抵押权，依据</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424</a:t>
            </a:r>
            <a:r>
              <a:rPr lang="zh-CN" altLang="en-US" sz="1700" dirty="0">
                <a:latin typeface="+mn-ea"/>
              </a:rPr>
              <a:t>条：“最高额抵押权除适用本节规定外，适用本章第一节的有关规定。”所以债权可以转让，同时在当事人没有相反约定的情况下，抵押权也可以转让。这完全是抵押权转移从属性上的体现。</a:t>
            </a:r>
            <a:endParaRPr lang="zh-CN" altLang="en-US" sz="1700" dirty="0">
              <a:latin typeface="+mn-ea"/>
            </a:endParaRPr>
          </a:p>
          <a:p>
            <a:r>
              <a:rPr lang="zh-CN" altLang="en-US" sz="1700" dirty="0">
                <a:latin typeface="+mn-ea"/>
              </a:rPr>
              <a:t>  其次，在最高额抵押权担保的债权确定之前，因债权未被确定，处于变动不居的状态，可以消灭也可以产生，因此部分债权转让自然也没有问题。但是，由于最高额抵押权并不从属于一定期间将要连续发生的债权中的某个债权，而是从属于导致债权连续发生的基础性法律关系，即从属于“总约”而非“个约”。所以，除非当事人特别约定的情况下，否则部分债权的转让，并不导致最高额抵押权转让。此外，我国法律上也不承认最高额抵押权本身可以单独转让。但是，最高额抵押权人可以转让部分债权给第三人，同时与受让人约定，被转让的部分债权依然受最高额抵押权的担保。如此一来，原本只是属于一人所有的最高额抵押成为二人共有，实际上发生了最高额抵押权部分转让的效果。</a:t>
            </a:r>
            <a:endParaRPr lang="zh-CN" altLang="en-US" sz="1700" dirty="0">
              <a:latin typeface="+mn-ea"/>
            </a:endParaRP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endParaRPr lang="en-US" altLang="zh-CN" sz="1700" dirty="0">
              <a:latin typeface="+mn-ea"/>
            </a:endParaRPr>
          </a:p>
          <a:p>
            <a:r>
              <a:rPr lang="zh-CN" altLang="en-US" sz="1700" dirty="0">
                <a:latin typeface="+mn-ea"/>
              </a:rPr>
              <a:t>  最后，如果最高额抵押权人将其在基础法律关系中的权利义务一并转让给第三人，此时基于最高额抵押权的从属性，其也随之转让。例如，</a:t>
            </a:r>
            <a:r>
              <a:rPr lang="en-US" altLang="zh-CN" sz="1700" dirty="0">
                <a:latin typeface="+mn-ea"/>
              </a:rPr>
              <a:t>A</a:t>
            </a:r>
            <a:r>
              <a:rPr lang="zh-CN" altLang="en-US" sz="1700" dirty="0">
                <a:latin typeface="+mn-ea"/>
              </a:rPr>
              <a:t>银行与</a:t>
            </a:r>
            <a:r>
              <a:rPr lang="en-US" altLang="zh-CN" sz="1700" dirty="0">
                <a:latin typeface="+mn-ea"/>
              </a:rPr>
              <a:t>B</a:t>
            </a:r>
            <a:r>
              <a:rPr lang="zh-CN" altLang="en-US" sz="1700" dirty="0">
                <a:latin typeface="+mn-ea"/>
              </a:rPr>
              <a:t>企业签订一份授信协议，约定：</a:t>
            </a:r>
            <a:r>
              <a:rPr lang="en-US" altLang="zh-CN" sz="1700" dirty="0">
                <a:latin typeface="+mn-ea"/>
              </a:rPr>
              <a:t>A</a:t>
            </a:r>
            <a:r>
              <a:rPr lang="zh-CN" altLang="en-US" sz="1700" dirty="0">
                <a:latin typeface="+mn-ea"/>
              </a:rPr>
              <a:t>银行在</a:t>
            </a:r>
            <a:r>
              <a:rPr lang="en-US" altLang="zh-CN" sz="1700" dirty="0">
                <a:latin typeface="+mn-ea"/>
              </a:rPr>
              <a:t>2008</a:t>
            </a:r>
            <a:r>
              <a:rPr lang="zh-CN" altLang="en-US" sz="1700" dirty="0">
                <a:latin typeface="+mn-ea"/>
              </a:rPr>
              <a:t>年</a:t>
            </a:r>
            <a:r>
              <a:rPr lang="en-US" altLang="zh-CN" sz="1700" dirty="0">
                <a:latin typeface="+mn-ea"/>
              </a:rPr>
              <a:t>1</a:t>
            </a:r>
            <a:r>
              <a:rPr lang="zh-CN" altLang="en-US" sz="1700" dirty="0">
                <a:latin typeface="+mn-ea"/>
              </a:rPr>
              <a:t>月</a:t>
            </a:r>
            <a:r>
              <a:rPr lang="en-US" altLang="zh-CN" sz="1700" dirty="0">
                <a:latin typeface="+mn-ea"/>
              </a:rPr>
              <a:t>2</a:t>
            </a:r>
            <a:r>
              <a:rPr lang="zh-CN" altLang="en-US" sz="1700" dirty="0">
                <a:latin typeface="+mn-ea"/>
              </a:rPr>
              <a:t>日至</a:t>
            </a:r>
            <a:r>
              <a:rPr lang="en-US" altLang="zh-CN" sz="1700" dirty="0">
                <a:latin typeface="+mn-ea"/>
              </a:rPr>
              <a:t>2010</a:t>
            </a:r>
            <a:r>
              <a:rPr lang="zh-CN" altLang="en-US" sz="1700" dirty="0">
                <a:latin typeface="+mn-ea"/>
              </a:rPr>
              <a:t>年</a:t>
            </a:r>
            <a:r>
              <a:rPr lang="en-US" altLang="zh-CN" sz="1700" dirty="0">
                <a:latin typeface="+mn-ea"/>
              </a:rPr>
              <a:t>1</a:t>
            </a:r>
            <a:r>
              <a:rPr lang="zh-CN" altLang="en-US" sz="1700" dirty="0">
                <a:latin typeface="+mn-ea"/>
              </a:rPr>
              <a:t>月</a:t>
            </a:r>
            <a:r>
              <a:rPr lang="en-US" altLang="zh-CN" sz="1700" dirty="0">
                <a:latin typeface="+mn-ea"/>
              </a:rPr>
              <a:t>2</a:t>
            </a:r>
            <a:r>
              <a:rPr lang="zh-CN" altLang="en-US" sz="1700" dirty="0">
                <a:latin typeface="+mn-ea"/>
              </a:rPr>
              <a:t>日这两年的时间内，向</a:t>
            </a:r>
            <a:r>
              <a:rPr lang="en-US" altLang="zh-CN" sz="1700" dirty="0">
                <a:latin typeface="+mn-ea"/>
              </a:rPr>
              <a:t>B</a:t>
            </a:r>
            <a:r>
              <a:rPr lang="zh-CN" altLang="en-US" sz="1700" dirty="0">
                <a:latin typeface="+mn-ea"/>
              </a:rPr>
              <a:t>企业提供最高不超过</a:t>
            </a:r>
            <a:r>
              <a:rPr lang="en-US" altLang="zh-CN" sz="1700" dirty="0">
                <a:latin typeface="+mn-ea"/>
              </a:rPr>
              <a:t>5000</a:t>
            </a:r>
            <a:r>
              <a:rPr lang="zh-CN" altLang="en-US" sz="1700" dirty="0">
                <a:latin typeface="+mn-ea"/>
              </a:rPr>
              <a:t>万元人民币的贷款。该授信协议就是导致一定期间内将要连续发生债权的基础法律关系。如果</a:t>
            </a:r>
            <a:r>
              <a:rPr lang="en-US" altLang="zh-CN" sz="1700" dirty="0">
                <a:latin typeface="+mn-ea"/>
              </a:rPr>
              <a:t>A</a:t>
            </a:r>
            <a:r>
              <a:rPr lang="zh-CN" altLang="en-US" sz="1700" dirty="0">
                <a:latin typeface="+mn-ea"/>
              </a:rPr>
              <a:t>银行、</a:t>
            </a:r>
            <a:r>
              <a:rPr lang="en-US" altLang="zh-CN" sz="1700" dirty="0">
                <a:latin typeface="+mn-ea"/>
              </a:rPr>
              <a:t>B</a:t>
            </a:r>
            <a:r>
              <a:rPr lang="zh-CN" altLang="en-US" sz="1700" dirty="0">
                <a:latin typeface="+mn-ea"/>
              </a:rPr>
              <a:t>企业与</a:t>
            </a:r>
            <a:r>
              <a:rPr lang="en-US" altLang="zh-CN" sz="1700" dirty="0">
                <a:latin typeface="+mn-ea"/>
              </a:rPr>
              <a:t>C</a:t>
            </a:r>
            <a:r>
              <a:rPr lang="zh-CN" altLang="en-US" sz="1700" dirty="0">
                <a:latin typeface="+mn-ea"/>
              </a:rPr>
              <a:t>银行于</a:t>
            </a:r>
            <a:r>
              <a:rPr lang="en-US" altLang="zh-CN" sz="1700" dirty="0">
                <a:latin typeface="+mn-ea"/>
              </a:rPr>
              <a:t>2009</a:t>
            </a:r>
            <a:r>
              <a:rPr lang="zh-CN" altLang="en-US" sz="1700" dirty="0">
                <a:latin typeface="+mn-ea"/>
              </a:rPr>
              <a:t>年</a:t>
            </a:r>
            <a:r>
              <a:rPr lang="en-US" altLang="zh-CN" sz="1700" dirty="0">
                <a:latin typeface="+mn-ea"/>
              </a:rPr>
              <a:t>7</a:t>
            </a:r>
            <a:r>
              <a:rPr lang="zh-CN" altLang="en-US" sz="1700" dirty="0">
                <a:latin typeface="+mn-ea"/>
              </a:rPr>
              <a:t>月</a:t>
            </a:r>
            <a:r>
              <a:rPr lang="en-US" altLang="zh-CN" sz="1700" dirty="0">
                <a:latin typeface="+mn-ea"/>
              </a:rPr>
              <a:t>1</a:t>
            </a:r>
            <a:r>
              <a:rPr lang="zh-CN" altLang="en-US" sz="1700" dirty="0">
                <a:latin typeface="+mn-ea"/>
              </a:rPr>
              <a:t>日经协商同意，</a:t>
            </a:r>
            <a:r>
              <a:rPr lang="en-US" altLang="zh-CN" sz="1700" dirty="0">
                <a:latin typeface="+mn-ea"/>
              </a:rPr>
              <a:t>A</a:t>
            </a:r>
            <a:r>
              <a:rPr lang="zh-CN" altLang="en-US" sz="1700" dirty="0">
                <a:latin typeface="+mn-ea"/>
              </a:rPr>
              <a:t>银行将与</a:t>
            </a:r>
            <a:r>
              <a:rPr lang="en-US" altLang="zh-CN" sz="1700" dirty="0">
                <a:latin typeface="+mn-ea"/>
              </a:rPr>
              <a:t>B</a:t>
            </a:r>
            <a:r>
              <a:rPr lang="zh-CN" altLang="en-US" sz="1700" dirty="0">
                <a:latin typeface="+mn-ea"/>
              </a:rPr>
              <a:t>企业签订的授信协议中的全部权利义务转让给</a:t>
            </a:r>
            <a:r>
              <a:rPr lang="en-US" altLang="zh-CN" sz="1700" dirty="0">
                <a:latin typeface="+mn-ea"/>
              </a:rPr>
              <a:t>C</a:t>
            </a:r>
            <a:r>
              <a:rPr lang="zh-CN" altLang="en-US" sz="1700" dirty="0">
                <a:latin typeface="+mn-ea"/>
              </a:rPr>
              <a:t>银行。显然，</a:t>
            </a:r>
            <a:r>
              <a:rPr lang="en-US" altLang="zh-CN" sz="1700" dirty="0">
                <a:latin typeface="+mn-ea"/>
              </a:rPr>
              <a:t>A</a:t>
            </a:r>
            <a:r>
              <a:rPr lang="zh-CN" altLang="en-US" sz="1700" dirty="0">
                <a:latin typeface="+mn-ea"/>
              </a:rPr>
              <a:t>银行的最高额抵押权也会随同转让给</a:t>
            </a:r>
            <a:r>
              <a:rPr lang="en-US" altLang="zh-CN" sz="1700" dirty="0">
                <a:latin typeface="+mn-ea"/>
              </a:rPr>
              <a:t>C</a:t>
            </a:r>
            <a:r>
              <a:rPr lang="zh-CN" altLang="en-US" sz="1700" dirty="0">
                <a:latin typeface="+mn-ea"/>
              </a:rPr>
              <a:t>银行。也就是说，此时由于抵押权人已经将其在基础法律关系中享有的全部权利义务转让给第三人了，最高额抵押权当然也转移。当事人应当申请最高额抵押权转移登记。</a:t>
            </a:r>
            <a:endParaRPr lang="en-US" altLang="zh-CN" sz="1700" dirty="0">
              <a:latin typeface="+mn-ea"/>
            </a:endParaRPr>
          </a:p>
          <a:p>
            <a:endParaRPr lang="zh-CN" altLang="en-US" sz="1700" dirty="0">
              <a:latin typeface="+mn-ea"/>
            </a:endParaRPr>
          </a:p>
          <a:p>
            <a:r>
              <a:rPr lang="zh-CN" altLang="en-US" sz="1700" dirty="0">
                <a:latin typeface="+mn-ea"/>
              </a:rPr>
              <a:t>  二、债权转让中涉及最高额抵押权转让的情形</a:t>
            </a:r>
            <a:endParaRPr lang="en-US" altLang="zh-CN" sz="1700" dirty="0">
              <a:latin typeface="+mn-ea"/>
            </a:endParaRPr>
          </a:p>
          <a:p>
            <a:r>
              <a:rPr lang="zh-CN" altLang="en-US" sz="1700" dirty="0">
                <a:latin typeface="+mn-ea"/>
              </a:rPr>
              <a:t> 　　</a:t>
            </a:r>
            <a:endParaRPr lang="zh-CN" altLang="en-US" sz="1700" dirty="0">
              <a:latin typeface="+mn-ea"/>
            </a:endParaRPr>
          </a:p>
          <a:p>
            <a:r>
              <a:rPr lang="zh-CN" altLang="en-US" sz="1700" dirty="0">
                <a:latin typeface="+mn-ea"/>
              </a:rPr>
              <a:t>  由于我国法律上最高额抵押权不能被单独地予以部分或全部转让，故此，最高额抵押权可能的转让情形都与债权的转让相关。归纳起来，主要就是以下四种情形：</a:t>
            </a:r>
            <a:endParaRPr lang="zh-CN" altLang="en-US" sz="1700" dirty="0">
              <a:latin typeface="+mn-e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第二，本法关于标的财产承租人的优先购买权的特别规定。本法第</a:t>
            </a:r>
            <a:r>
              <a:rPr lang="en-US" altLang="zh-CN" sz="1700" dirty="0">
                <a:latin typeface="+mn-ea"/>
              </a:rPr>
              <a:t>405</a:t>
            </a:r>
            <a:r>
              <a:rPr lang="zh-CN" altLang="en-US" sz="1700" dirty="0">
                <a:latin typeface="+mn-ea"/>
              </a:rPr>
              <a:t>条规定：“抵押权设立前抵押财产已出租并转移占有的，原租赁关系不受该抵押权的影响。”这就意味着即使抵押权人实现其抵押权，就标的财产进行变价，标的财产之上的租赁负担仍然存续，第三取得人所取得的是负有租赁负担的所有权。在抵押权人以折价方式取得标的财产的所有权之时，亦无不然。但第</a:t>
            </a:r>
            <a:r>
              <a:rPr lang="en-US" altLang="zh-CN" sz="1700" dirty="0">
                <a:latin typeface="+mn-ea"/>
              </a:rPr>
              <a:t>726</a:t>
            </a:r>
            <a:r>
              <a:rPr lang="zh-CN" altLang="en-US" sz="1700" dirty="0">
                <a:latin typeface="+mn-ea"/>
              </a:rPr>
              <a:t>条规定：“出租人出卖租赁房屋的，应当在出卖之前的合理期限内通知承租人，承租人享有以同等条件优先购买的权利；但是，房屋共有人行使优先购买权或者出租人将房屋出卖给近亲属的除外。”“出租人履行通知义务后，承租人在十五日内未明确表示购买的，视为承租人放弃优先购买权。”这一规定具有独立功能和保护目的，其所保护的对象是承租人的优先购买权，即特别保护承租人获取租赁物所有权的一种机会。如此，当抵押权人通过折价方式实现其抵押权时，即与承租人优先购买权发生冲突。鉴于抵押权的价值权属性，而优先购买权则直指抵押物的所有权，尤其是考虑到本法对承租人优先购买权的特别保护，在解释上可以认为，承租人的优先购买权应优于抵押权。</a:t>
            </a:r>
            <a:endParaRPr lang="zh-CN" altLang="en-US" sz="1700" dirty="0">
              <a:latin typeface="+mn-ea"/>
            </a:endParaRPr>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493264"/>
          </a:xfrm>
          <a:prstGeom prst="rect">
            <a:avLst/>
          </a:prstGeom>
          <a:noFill/>
        </p:spPr>
        <p:txBody>
          <a:bodyPr wrap="square">
            <a:spAutoFit/>
          </a:bodyPr>
          <a:lstStyle/>
          <a:p>
            <a:endParaRPr lang="en-US" altLang="zh-CN" sz="1700" dirty="0">
              <a:latin typeface="+mn-ea"/>
            </a:endParaRPr>
          </a:p>
          <a:p>
            <a:r>
              <a:rPr lang="zh-CN" altLang="en-US" sz="1700" dirty="0">
                <a:latin typeface="+mn-ea"/>
              </a:rPr>
              <a:t>  </a:t>
            </a:r>
            <a:r>
              <a:rPr lang="en-US" altLang="zh-CN" sz="1700" dirty="0">
                <a:latin typeface="+mn-ea"/>
              </a:rPr>
              <a:t>1.</a:t>
            </a:r>
            <a:r>
              <a:rPr lang="zh-CN" altLang="en-US" sz="1700" dirty="0">
                <a:latin typeface="+mn-ea"/>
              </a:rPr>
              <a:t>最高额抵押权人转让部分债权给第三人，同时与受让人约定，被转让的部分债权依然受最高额抵押权的担保。本来，只要基础法律关系没有转让，最高额抵押权原则上就不会转让。该基础法律关系引发的具体的某个或某几个债权的转让，通常都只是意味着这些被转让的债权已经脱离了最高额抵押权的担保范围，最高额抵押权不因此而转移。但是，如果当事人特别约定，已被转让的债权仍受到最高额抵押权的担保，则意味着受让债权之人与原最高额抵押权人共有最高额抵押权，二者属于准共有的关系。这种情形下，实际上发生了最高额抵押权的部分转让。对此，</a:t>
            </a:r>
            <a:r>
              <a:rPr lang="en-US" altLang="zh-CN" sz="1700" dirty="0">
                <a:latin typeface="+mn-ea"/>
              </a:rPr>
              <a:t>《</a:t>
            </a:r>
            <a:r>
              <a:rPr lang="zh-CN" altLang="en-US" sz="1700" dirty="0">
                <a:latin typeface="+mn-ea"/>
              </a:rPr>
              <a:t>不动产登记暂行条例实施细则</a:t>
            </a:r>
            <a:r>
              <a:rPr lang="en-US" altLang="zh-CN" sz="1700" dirty="0">
                <a:latin typeface="+mn-ea"/>
              </a:rPr>
              <a:t>》</a:t>
            </a:r>
            <a:r>
              <a:rPr lang="zh-CN" altLang="en-US" sz="1700" dirty="0">
                <a:latin typeface="+mn-ea"/>
              </a:rPr>
              <a:t>第</a:t>
            </a:r>
            <a:r>
              <a:rPr lang="en-US" altLang="zh-CN" sz="1700" dirty="0">
                <a:latin typeface="+mn-ea"/>
              </a:rPr>
              <a:t>74</a:t>
            </a:r>
            <a:r>
              <a:rPr lang="zh-CN" altLang="en-US" sz="1700" dirty="0">
                <a:latin typeface="+mn-ea"/>
              </a:rPr>
              <a:t>条第</a:t>
            </a:r>
            <a:r>
              <a:rPr lang="en-US" altLang="zh-CN" sz="1700" dirty="0">
                <a:latin typeface="+mn-ea"/>
              </a:rPr>
              <a:t>2</a:t>
            </a:r>
            <a:r>
              <a:rPr lang="zh-CN" altLang="en-US" sz="1700" dirty="0">
                <a:latin typeface="+mn-ea"/>
              </a:rPr>
              <a:t>款第</a:t>
            </a:r>
            <a:r>
              <a:rPr lang="en-US" altLang="zh-CN" sz="1700" dirty="0">
                <a:latin typeface="+mn-ea"/>
              </a:rPr>
              <a:t>1</a:t>
            </a:r>
            <a:r>
              <a:rPr lang="zh-CN" altLang="en-US" sz="1700" dirty="0">
                <a:latin typeface="+mn-ea"/>
              </a:rPr>
              <a:t>项规定：“当事人约定原抵押权人与受让人共同享有最高额抵押权的，应当申请最高额抵押权的转移登记。”</a:t>
            </a:r>
            <a:endParaRPr lang="zh-CN" altLang="en-US" sz="1700" dirty="0">
              <a:latin typeface="+mn-ea"/>
            </a:endParaRPr>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231654"/>
          </a:xfrm>
          <a:prstGeom prst="rect">
            <a:avLst/>
          </a:prstGeom>
          <a:noFill/>
        </p:spPr>
        <p:txBody>
          <a:bodyPr wrap="square">
            <a:spAutoFit/>
          </a:bodyPr>
          <a:lstStyle/>
          <a:p>
            <a:endParaRPr lang="en-US" altLang="zh-CN" sz="1700" dirty="0">
              <a:latin typeface="+mn-ea"/>
            </a:endParaRPr>
          </a:p>
          <a:p>
            <a:r>
              <a:rPr lang="zh-CN" altLang="en-US" sz="1700" dirty="0">
                <a:latin typeface="+mn-ea"/>
              </a:rPr>
              <a:t>  </a:t>
            </a:r>
            <a:r>
              <a:rPr lang="en-US" altLang="zh-CN" sz="1700" dirty="0">
                <a:latin typeface="+mn-ea"/>
              </a:rPr>
              <a:t>2.</a:t>
            </a:r>
            <a:r>
              <a:rPr lang="zh-CN" altLang="en-US" sz="1700" dirty="0">
                <a:latin typeface="+mn-ea"/>
              </a:rPr>
              <a:t>最高额抵押权人转让部分债权，同时转让人与受让人、抵押人共同约定，受让人享有一般抵押权，而最高额抵押权人就扣减已转移的债权数额后继续享有最高额抵押权。此时，受让人取得了一般抵押权，而原最高额抵押权人依然保留最高额抵押权，但该最高额抵押权担保的债权数额发生了变化。故此，</a:t>
            </a:r>
            <a:r>
              <a:rPr lang="en-US" altLang="zh-CN" sz="1700" dirty="0">
                <a:latin typeface="+mn-ea"/>
              </a:rPr>
              <a:t>《</a:t>
            </a:r>
            <a:r>
              <a:rPr lang="zh-CN" altLang="en-US" sz="1700" dirty="0">
                <a:latin typeface="+mn-ea"/>
              </a:rPr>
              <a:t>不动产登记暂行条例实施细则</a:t>
            </a:r>
            <a:r>
              <a:rPr lang="en-US" altLang="zh-CN" sz="1700" dirty="0">
                <a:latin typeface="+mn-ea"/>
              </a:rPr>
              <a:t>》</a:t>
            </a:r>
            <a:r>
              <a:rPr lang="zh-CN" altLang="en-US" sz="1700" dirty="0">
                <a:latin typeface="+mn-ea"/>
              </a:rPr>
              <a:t>第</a:t>
            </a:r>
            <a:r>
              <a:rPr lang="en-US" altLang="zh-CN" sz="1700" dirty="0">
                <a:latin typeface="+mn-ea"/>
              </a:rPr>
              <a:t>74</a:t>
            </a:r>
            <a:r>
              <a:rPr lang="zh-CN" altLang="en-US" sz="1700" dirty="0">
                <a:latin typeface="+mn-ea"/>
              </a:rPr>
              <a:t>条第</a:t>
            </a:r>
            <a:r>
              <a:rPr lang="en-US" altLang="zh-CN" sz="1700" dirty="0">
                <a:latin typeface="+mn-ea"/>
              </a:rPr>
              <a:t>2</a:t>
            </a:r>
            <a:r>
              <a:rPr lang="zh-CN" altLang="en-US" sz="1700" dirty="0">
                <a:latin typeface="+mn-ea"/>
              </a:rPr>
              <a:t>款第</a:t>
            </a:r>
            <a:r>
              <a:rPr lang="en-US" altLang="zh-CN" sz="1700" dirty="0">
                <a:latin typeface="+mn-ea"/>
              </a:rPr>
              <a:t>2</a:t>
            </a:r>
            <a:r>
              <a:rPr lang="zh-CN" altLang="en-US" sz="1700" dirty="0">
                <a:latin typeface="+mn-ea"/>
              </a:rPr>
              <a:t>项规定：“当事人约定受让人享有一般抵押权、原抵押权人就扣减已转移的债权数额后继续享有最高额抵押权的，应当申请一般抵押权的首次登记以及最高额抵押权的变更登记。”其中，一般抵押权的首次登记，应当由受让人与抵押人共同申请，而最高额抵押权的变更登记则由原最高额抵押权人与抵押人共同申请。</a:t>
            </a:r>
            <a:endParaRPr lang="zh-CN" altLang="en-US" sz="1700" dirty="0">
              <a:latin typeface="+mn-ea"/>
            </a:endParaRP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493264"/>
          </a:xfrm>
          <a:prstGeom prst="rect">
            <a:avLst/>
          </a:prstGeom>
          <a:noFill/>
        </p:spPr>
        <p:txBody>
          <a:bodyPr wrap="square">
            <a:spAutoFit/>
          </a:bodyPr>
          <a:lstStyle/>
          <a:p>
            <a:endParaRPr lang="en-US" altLang="zh-CN" sz="1700" dirty="0">
              <a:latin typeface="+mn-ea"/>
            </a:endParaRPr>
          </a:p>
          <a:p>
            <a:r>
              <a:rPr lang="zh-CN" altLang="en-US" sz="1700" dirty="0">
                <a:latin typeface="+mn-ea"/>
              </a:rPr>
              <a:t>  </a:t>
            </a:r>
            <a:r>
              <a:rPr lang="en-US" altLang="zh-CN" sz="1700" dirty="0">
                <a:latin typeface="+mn-ea"/>
              </a:rPr>
              <a:t>3.</a:t>
            </a:r>
            <a:r>
              <a:rPr lang="zh-CN" altLang="en-US" sz="1700" dirty="0">
                <a:latin typeface="+mn-ea"/>
              </a:rPr>
              <a:t>最高额抵押权人转让部分债权，同时与受让人约定，最高额抵押权随同该被转让的债权而转让。如果发生这种情形，最高额抵押权已经不再是担保“一定期间内将要发生的债权”，而只是担保特定的债权即被转让的部分债权。由于受让人取得的最高额抵押权只是担保特定的债权，而新的债权已经不可能再发生，符合</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423</a:t>
            </a:r>
            <a:r>
              <a:rPr lang="zh-CN" altLang="en-US" sz="1700" dirty="0">
                <a:latin typeface="+mn-ea"/>
              </a:rPr>
              <a:t>条第</a:t>
            </a:r>
            <a:r>
              <a:rPr lang="en-US" altLang="zh-CN" sz="1700" dirty="0">
                <a:latin typeface="+mn-ea"/>
              </a:rPr>
              <a:t>3</a:t>
            </a:r>
            <a:r>
              <a:rPr lang="zh-CN" altLang="en-US" sz="1700" dirty="0">
                <a:latin typeface="+mn-ea"/>
              </a:rPr>
              <a:t>项规定的最高额抵押权担保的债权的确定事由，故此，最高额抵押权人应当先与抵押人共同申请最高额抵押权的确定登记，然后由一般抵押权人（即原最高额抵押权人）与受让人共同申请一般抵押权的转移登记。</a:t>
            </a:r>
            <a:r>
              <a:rPr lang="en-US" altLang="zh-CN" sz="1700" dirty="0">
                <a:latin typeface="+mn-ea"/>
              </a:rPr>
              <a:t>《</a:t>
            </a:r>
            <a:r>
              <a:rPr lang="zh-CN" altLang="en-US" sz="1700" dirty="0">
                <a:latin typeface="+mn-ea"/>
              </a:rPr>
              <a:t>不动产登记暂行条例实施细则</a:t>
            </a:r>
            <a:r>
              <a:rPr lang="en-US" altLang="zh-CN" sz="1700" dirty="0">
                <a:latin typeface="+mn-ea"/>
              </a:rPr>
              <a:t>》</a:t>
            </a:r>
            <a:r>
              <a:rPr lang="zh-CN" altLang="en-US" sz="1700" dirty="0">
                <a:latin typeface="+mn-ea"/>
              </a:rPr>
              <a:t>第</a:t>
            </a:r>
            <a:r>
              <a:rPr lang="en-US" altLang="zh-CN" sz="1700" dirty="0">
                <a:latin typeface="+mn-ea"/>
              </a:rPr>
              <a:t>74</a:t>
            </a:r>
            <a:r>
              <a:rPr lang="zh-CN" altLang="en-US" sz="1700" dirty="0">
                <a:latin typeface="+mn-ea"/>
              </a:rPr>
              <a:t>条第</a:t>
            </a:r>
            <a:r>
              <a:rPr lang="en-US" altLang="zh-CN" sz="1700" dirty="0">
                <a:latin typeface="+mn-ea"/>
              </a:rPr>
              <a:t>2</a:t>
            </a:r>
            <a:r>
              <a:rPr lang="zh-CN" altLang="en-US" sz="1700" dirty="0">
                <a:latin typeface="+mn-ea"/>
              </a:rPr>
              <a:t>款第</a:t>
            </a:r>
            <a:r>
              <a:rPr lang="en-US" altLang="zh-CN" sz="1700" dirty="0">
                <a:latin typeface="+mn-ea"/>
              </a:rPr>
              <a:t>3</a:t>
            </a:r>
            <a:r>
              <a:rPr lang="zh-CN" altLang="en-US" sz="1700" dirty="0">
                <a:latin typeface="+mn-ea"/>
              </a:rPr>
              <a:t>项对此有明确的规定：“当事人约定原抵押权人不再享有最高额抵押权的，应当一并申请最高额抵押权确定登记以及一般抵押权转移登记。”</a:t>
            </a:r>
            <a:endParaRPr lang="zh-CN" altLang="en-US" sz="1700" dirty="0">
              <a:latin typeface="+mn-ea"/>
            </a:endParaRPr>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708434"/>
          </a:xfrm>
          <a:prstGeom prst="rect">
            <a:avLst/>
          </a:prstGeom>
          <a:noFill/>
        </p:spPr>
        <p:txBody>
          <a:bodyPr wrap="square">
            <a:spAutoFit/>
          </a:bodyPr>
          <a:lstStyle/>
          <a:p>
            <a:endParaRPr lang="en-US" altLang="zh-CN" sz="1700" dirty="0">
              <a:latin typeface="+mn-ea"/>
            </a:endParaRPr>
          </a:p>
          <a:p>
            <a:r>
              <a:rPr lang="zh-CN" altLang="en-US" sz="1700" dirty="0">
                <a:latin typeface="+mn-ea"/>
              </a:rPr>
              <a:t>  </a:t>
            </a:r>
            <a:r>
              <a:rPr lang="en-US" altLang="zh-CN" sz="1700" dirty="0">
                <a:latin typeface="+mn-ea"/>
              </a:rPr>
              <a:t>4.</a:t>
            </a:r>
            <a:r>
              <a:rPr lang="zh-CN" altLang="en-US" sz="1700" dirty="0">
                <a:latin typeface="+mn-ea"/>
              </a:rPr>
              <a:t>最高额抵押权担保的债权尚未确定时，最高额抵押权人将其在基础性法律关系中享有的权利与义务全部转让给受让人。此时，由于最高额抵押权所从属的基础性法律关系发生了转移，最高额抵押权也全部转让给受让人。此种最高额抵押权的转移登记可以参照</a:t>
            </a:r>
            <a:r>
              <a:rPr lang="en-US" altLang="zh-CN" sz="1700" dirty="0">
                <a:latin typeface="+mn-ea"/>
              </a:rPr>
              <a:t>《</a:t>
            </a:r>
            <a:r>
              <a:rPr lang="zh-CN" altLang="en-US" sz="1700" dirty="0">
                <a:latin typeface="+mn-ea"/>
              </a:rPr>
              <a:t>不动产登记暂行条例实施细则</a:t>
            </a:r>
            <a:r>
              <a:rPr lang="en-US" altLang="zh-CN" sz="1700" dirty="0">
                <a:latin typeface="+mn-ea"/>
              </a:rPr>
              <a:t>》</a:t>
            </a:r>
            <a:r>
              <a:rPr lang="zh-CN" altLang="en-US" sz="1700" dirty="0">
                <a:latin typeface="+mn-ea"/>
              </a:rPr>
              <a:t>第</a:t>
            </a:r>
            <a:r>
              <a:rPr lang="en-US" altLang="zh-CN" sz="1700" dirty="0">
                <a:latin typeface="+mn-ea"/>
              </a:rPr>
              <a:t>69</a:t>
            </a:r>
            <a:r>
              <a:rPr lang="zh-CN" altLang="en-US" sz="1700" dirty="0">
                <a:latin typeface="+mn-ea"/>
              </a:rPr>
              <a:t>条的规定处理。需要注意的是，依据</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555</a:t>
            </a:r>
            <a:r>
              <a:rPr lang="zh-CN" altLang="en-US" sz="1700" dirty="0">
                <a:latin typeface="+mn-ea"/>
              </a:rPr>
              <a:t>条，当事人一方经对方同意，可以将自己在合同中的权利和义务一并转让给第三人。因此，最高额抵押权人将其全部的权利义务转让他人的，应当得到债务人的同意。</a:t>
            </a:r>
            <a:endParaRPr lang="zh-CN" altLang="en-US" sz="1700" dirty="0">
              <a:latin typeface="+mn-ea"/>
            </a:endParaRPr>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01648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第四百二十二条</a:t>
            </a:r>
            <a:r>
              <a:rPr lang="en-US" altLang="zh-CN" sz="1700" dirty="0">
                <a:latin typeface="+mn-ea"/>
              </a:rPr>
              <a:t>【</a:t>
            </a:r>
            <a:r>
              <a:rPr lang="zh-CN" altLang="en-US" sz="1700" dirty="0">
                <a:latin typeface="+mn-ea"/>
              </a:rPr>
              <a:t>最高额抵押合同条款变更 </a:t>
            </a:r>
            <a:r>
              <a:rPr lang="en-US" altLang="zh-CN" sz="1700" dirty="0">
                <a:latin typeface="+mn-ea"/>
              </a:rPr>
              <a:t>】</a:t>
            </a:r>
            <a:r>
              <a:rPr lang="zh-CN" altLang="en-US" sz="1700" dirty="0">
                <a:latin typeface="+mn-ea"/>
              </a:rPr>
              <a:t>最高额抵押担保的债权确定前，抵押权人与抵押人可以通过协议变更债权确定的期间、债权范围以及最高债权额。但是，变更的内容不得对其他抵押权人产生不利影响。</a:t>
            </a:r>
            <a:endParaRPr lang="zh-CN" altLang="en-US" sz="1700" dirty="0">
              <a:latin typeface="+mn-ea"/>
            </a:endParaRPr>
          </a:p>
          <a:p>
            <a:endParaRPr lang="en-US" altLang="zh-CN" sz="1700" dirty="0">
              <a:latin typeface="+mn-ea"/>
            </a:endParaRPr>
          </a:p>
          <a:p>
            <a:r>
              <a:rPr lang="zh-CN" altLang="en-US" sz="1700" dirty="0">
                <a:latin typeface="+mn-ea"/>
              </a:rPr>
              <a:t>  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205</a:t>
            </a:r>
            <a:r>
              <a:rPr lang="zh-CN" altLang="en-US" sz="1700" dirty="0">
                <a:latin typeface="+mn-ea"/>
              </a:rPr>
              <a:t>条，仅作了个别文字、标点符号的修改，内容没有变化。</a:t>
            </a:r>
            <a:endParaRPr lang="en-US" altLang="zh-CN" sz="1700" dirty="0">
              <a:latin typeface="+mn-ea"/>
            </a:endParaRPr>
          </a:p>
          <a:p>
            <a:endParaRPr lang="en-US" altLang="zh-CN" sz="1700" dirty="0">
              <a:latin typeface="+mn-ea"/>
            </a:endParaRPr>
          </a:p>
          <a:p>
            <a:r>
              <a:rPr lang="zh-CN" altLang="en-US" sz="1700" dirty="0">
                <a:latin typeface="+mn-ea"/>
              </a:rPr>
              <a:t>  本条是关于最高额抵押权变更的规定。最高额抵押权的变更包括很多情形，如抵押人、抵押权人的姓名或者名称变更，债权范围变更，最高债权额变更，债权确定的期间变更以及抵押权顺位变更等。就与一般抵押权变更相同的地方，无需赘述。本条主要就是规定最高额抵押权中比较特殊的变更情形，即对债权确定的期间、债权范围以及最高债权额的变更。</a:t>
            </a:r>
            <a:endParaRPr lang="zh-CN" altLang="en-US" sz="1700" dirty="0">
              <a:latin typeface="+mn-ea"/>
            </a:endParaRPr>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586145"/>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一、债权确定的期间的变更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所谓“债权确定的期间”也称“决算期”，即抵押人与抵押权人约定的确定最高额抵押权担保的债权的期间。抵押人与抵押权人变更确定债权的期间有两种情形，或将该期间的终止期日提前，或将终止期日推后。</a:t>
            </a:r>
            <a:endParaRPr lang="en-US" altLang="zh-CN" sz="1700" dirty="0">
              <a:latin typeface="+mn-ea"/>
            </a:endParaRPr>
          </a:p>
          <a:p>
            <a:endParaRPr lang="en-US" altLang="zh-CN" sz="1700" dirty="0">
              <a:latin typeface="+mn-ea"/>
            </a:endParaRPr>
          </a:p>
          <a:p>
            <a:r>
              <a:rPr lang="zh-CN" altLang="en-US" sz="1700" dirty="0">
                <a:latin typeface="+mn-ea"/>
              </a:rPr>
              <a:t>  例如，一栋大楼价值</a:t>
            </a:r>
            <a:r>
              <a:rPr lang="en-US" altLang="zh-CN" sz="1700" dirty="0">
                <a:latin typeface="+mn-ea"/>
              </a:rPr>
              <a:t>3000</a:t>
            </a:r>
            <a:r>
              <a:rPr lang="zh-CN" altLang="en-US" sz="1700" dirty="0">
                <a:latin typeface="+mn-ea"/>
              </a:rPr>
              <a:t>万元，抵押人甲与债权人乙于</a:t>
            </a:r>
            <a:r>
              <a:rPr lang="en-US" altLang="zh-CN" sz="1700" dirty="0">
                <a:latin typeface="+mn-ea"/>
              </a:rPr>
              <a:t>1999</a:t>
            </a:r>
            <a:r>
              <a:rPr lang="zh-CN" altLang="en-US" sz="1700" dirty="0">
                <a:latin typeface="+mn-ea"/>
              </a:rPr>
              <a:t>年</a:t>
            </a:r>
            <a:r>
              <a:rPr lang="en-US" altLang="zh-CN" sz="1700" dirty="0">
                <a:latin typeface="+mn-ea"/>
              </a:rPr>
              <a:t>10</a:t>
            </a:r>
            <a:r>
              <a:rPr lang="zh-CN" altLang="en-US" sz="1700" dirty="0">
                <a:latin typeface="+mn-ea"/>
              </a:rPr>
              <a:t>月</a:t>
            </a:r>
            <a:r>
              <a:rPr lang="en-US" altLang="zh-CN" sz="1700" dirty="0">
                <a:latin typeface="+mn-ea"/>
              </a:rPr>
              <a:t>20</a:t>
            </a:r>
            <a:r>
              <a:rPr lang="zh-CN" altLang="en-US" sz="1700" dirty="0">
                <a:latin typeface="+mn-ea"/>
              </a:rPr>
              <a:t>日设定了一个最高债权额限度为</a:t>
            </a:r>
            <a:r>
              <a:rPr lang="en-US" altLang="zh-CN" sz="1700" dirty="0">
                <a:latin typeface="+mn-ea"/>
              </a:rPr>
              <a:t>2500</a:t>
            </a:r>
            <a:r>
              <a:rPr lang="zh-CN" altLang="en-US" sz="1700" dirty="0">
                <a:latin typeface="+mn-ea"/>
              </a:rPr>
              <a:t>万元的最高额抵押权，双方约定决算期为</a:t>
            </a:r>
            <a:r>
              <a:rPr lang="en-US" altLang="zh-CN" sz="1700" dirty="0">
                <a:latin typeface="+mn-ea"/>
              </a:rPr>
              <a:t>2000</a:t>
            </a:r>
            <a:r>
              <a:rPr lang="zh-CN" altLang="en-US" sz="1700" dirty="0">
                <a:latin typeface="+mn-ea"/>
              </a:rPr>
              <a:t>年</a:t>
            </a:r>
            <a:r>
              <a:rPr lang="en-US" altLang="zh-CN" sz="1700" dirty="0">
                <a:latin typeface="+mn-ea"/>
              </a:rPr>
              <a:t>10</a:t>
            </a:r>
            <a:r>
              <a:rPr lang="zh-CN" altLang="en-US" sz="1700" dirty="0">
                <a:latin typeface="+mn-ea"/>
              </a:rPr>
              <a:t>月</a:t>
            </a:r>
            <a:r>
              <a:rPr lang="en-US" altLang="zh-CN" sz="1700" dirty="0">
                <a:latin typeface="+mn-ea"/>
              </a:rPr>
              <a:t>20</a:t>
            </a:r>
            <a:r>
              <a:rPr lang="zh-CN" altLang="en-US" sz="1700" dirty="0">
                <a:latin typeface="+mn-ea"/>
              </a:rPr>
              <a:t>日（债权清偿期为同一天）；在</a:t>
            </a:r>
            <a:r>
              <a:rPr lang="en-US" altLang="zh-CN" sz="1700" dirty="0">
                <a:latin typeface="+mn-ea"/>
              </a:rPr>
              <a:t>1999</a:t>
            </a:r>
            <a:r>
              <a:rPr lang="zh-CN" altLang="en-US" sz="1700" dirty="0">
                <a:latin typeface="+mn-ea"/>
              </a:rPr>
              <a:t>年</a:t>
            </a:r>
            <a:r>
              <a:rPr lang="en-US" altLang="zh-CN" sz="1700" dirty="0">
                <a:latin typeface="+mn-ea"/>
              </a:rPr>
              <a:t>12</a:t>
            </a:r>
            <a:r>
              <a:rPr lang="zh-CN" altLang="en-US" sz="1700" dirty="0">
                <a:latin typeface="+mn-ea"/>
              </a:rPr>
              <a:t>月</a:t>
            </a:r>
            <a:r>
              <a:rPr lang="en-US" altLang="zh-CN" sz="1700" dirty="0">
                <a:latin typeface="+mn-ea"/>
              </a:rPr>
              <a:t>25</a:t>
            </a:r>
            <a:r>
              <a:rPr lang="zh-CN" altLang="en-US" sz="1700" dirty="0">
                <a:latin typeface="+mn-ea"/>
              </a:rPr>
              <a:t>日，甲又以抵押物剩余的</a:t>
            </a:r>
            <a:r>
              <a:rPr lang="en-US" altLang="zh-CN" sz="1700" dirty="0">
                <a:latin typeface="+mn-ea"/>
              </a:rPr>
              <a:t>500</a:t>
            </a:r>
            <a:r>
              <a:rPr lang="zh-CN" altLang="en-US" sz="1700" dirty="0">
                <a:latin typeface="+mn-ea"/>
              </a:rPr>
              <a:t>万元价值与另一个债权人丙设定一个最高额抵押权，该抵押权的决算期是</a:t>
            </a:r>
            <a:r>
              <a:rPr lang="en-US" altLang="zh-CN" sz="1700" dirty="0">
                <a:latin typeface="+mn-ea"/>
              </a:rPr>
              <a:t>2000</a:t>
            </a:r>
            <a:r>
              <a:rPr lang="zh-CN" altLang="en-US" sz="1700" dirty="0">
                <a:latin typeface="+mn-ea"/>
              </a:rPr>
              <a:t>年</a:t>
            </a:r>
            <a:r>
              <a:rPr lang="en-US" altLang="zh-CN" sz="1700" dirty="0">
                <a:latin typeface="+mn-ea"/>
              </a:rPr>
              <a:t>11</a:t>
            </a:r>
            <a:r>
              <a:rPr lang="zh-CN" altLang="en-US" sz="1700" dirty="0">
                <a:latin typeface="+mn-ea"/>
              </a:rPr>
              <a:t>月</a:t>
            </a:r>
            <a:r>
              <a:rPr lang="en-US" altLang="zh-CN" sz="1700" dirty="0">
                <a:latin typeface="+mn-ea"/>
              </a:rPr>
              <a:t>9</a:t>
            </a:r>
            <a:r>
              <a:rPr lang="zh-CN" altLang="en-US" sz="1700" dirty="0">
                <a:latin typeface="+mn-ea"/>
              </a:rPr>
              <a:t>日（债权清偿期为同一天）。到了</a:t>
            </a:r>
            <a:r>
              <a:rPr lang="en-US" altLang="zh-CN" sz="1700" dirty="0">
                <a:latin typeface="+mn-ea"/>
              </a:rPr>
              <a:t>2000</a:t>
            </a:r>
            <a:r>
              <a:rPr lang="zh-CN" altLang="en-US" sz="1700" dirty="0">
                <a:latin typeface="+mn-ea"/>
              </a:rPr>
              <a:t>年</a:t>
            </a:r>
            <a:r>
              <a:rPr lang="en-US" altLang="zh-CN" sz="1700" dirty="0">
                <a:latin typeface="+mn-ea"/>
              </a:rPr>
              <a:t>9</a:t>
            </a:r>
            <a:r>
              <a:rPr lang="zh-CN" altLang="en-US" sz="1700" dirty="0">
                <a:latin typeface="+mn-ea"/>
              </a:rPr>
              <a:t>月</a:t>
            </a:r>
            <a:r>
              <a:rPr lang="en-US" altLang="zh-CN" sz="1700" dirty="0">
                <a:latin typeface="+mn-ea"/>
              </a:rPr>
              <a:t>1</a:t>
            </a:r>
            <a:r>
              <a:rPr lang="zh-CN" altLang="en-US" sz="1700" dirty="0">
                <a:latin typeface="+mn-ea"/>
              </a:rPr>
              <a:t>日时，甲与乙觉得合作愉快或出于其他的原因，经协商决定将决算期推迟到</a:t>
            </a:r>
            <a:r>
              <a:rPr lang="en-US" altLang="zh-CN" sz="1700" dirty="0">
                <a:latin typeface="+mn-ea"/>
              </a:rPr>
              <a:t>2000</a:t>
            </a:r>
            <a:r>
              <a:rPr lang="zh-CN" altLang="en-US" sz="1700" dirty="0">
                <a:latin typeface="+mn-ea"/>
              </a:rPr>
              <a:t>年</a:t>
            </a:r>
            <a:r>
              <a:rPr lang="en-US" altLang="zh-CN" sz="1700" dirty="0">
                <a:latin typeface="+mn-ea"/>
              </a:rPr>
              <a:t>11</a:t>
            </a:r>
            <a:r>
              <a:rPr lang="zh-CN" altLang="en-US" sz="1700" dirty="0">
                <a:latin typeface="+mn-ea"/>
              </a:rPr>
              <a:t>月</a:t>
            </a:r>
            <a:r>
              <a:rPr lang="en-US" altLang="zh-CN" sz="1700" dirty="0">
                <a:latin typeface="+mn-ea"/>
              </a:rPr>
              <a:t>20</a:t>
            </a:r>
            <a:r>
              <a:rPr lang="zh-CN" altLang="en-US" sz="1700" dirty="0">
                <a:latin typeface="+mn-ea"/>
              </a:rPr>
              <a:t>日，且就该变更进行了登记。然而，在</a:t>
            </a:r>
            <a:r>
              <a:rPr lang="en-US" altLang="zh-CN" sz="1700" dirty="0">
                <a:latin typeface="+mn-ea"/>
              </a:rPr>
              <a:t>2000</a:t>
            </a:r>
            <a:r>
              <a:rPr lang="zh-CN" altLang="en-US" sz="1700" dirty="0">
                <a:latin typeface="+mn-ea"/>
              </a:rPr>
              <a:t>年</a:t>
            </a:r>
            <a:r>
              <a:rPr lang="en-US" altLang="zh-CN" sz="1700" dirty="0">
                <a:latin typeface="+mn-ea"/>
              </a:rPr>
              <a:t>10</a:t>
            </a:r>
            <a:r>
              <a:rPr lang="zh-CN" altLang="en-US" sz="1700" dirty="0">
                <a:latin typeface="+mn-ea"/>
              </a:rPr>
              <a:t>月</a:t>
            </a:r>
            <a:r>
              <a:rPr lang="en-US" altLang="zh-CN" sz="1700" dirty="0">
                <a:latin typeface="+mn-ea"/>
              </a:rPr>
              <a:t>20</a:t>
            </a:r>
            <a:r>
              <a:rPr lang="zh-CN" altLang="en-US" sz="1700" dirty="0">
                <a:latin typeface="+mn-ea"/>
              </a:rPr>
              <a:t>日，由于房地产市场价格下跌，原价值</a:t>
            </a:r>
            <a:r>
              <a:rPr lang="en-US" altLang="zh-CN" sz="1700" dirty="0">
                <a:latin typeface="+mn-ea"/>
              </a:rPr>
              <a:t>3000</a:t>
            </a:r>
            <a:r>
              <a:rPr lang="zh-CN" altLang="en-US" sz="1700" dirty="0">
                <a:latin typeface="+mn-ea"/>
              </a:rPr>
              <a:t>万元的大楼只值</a:t>
            </a:r>
            <a:r>
              <a:rPr lang="en-US" altLang="zh-CN" sz="1700" dirty="0">
                <a:latin typeface="+mn-ea"/>
              </a:rPr>
              <a:t>2000</a:t>
            </a:r>
            <a:r>
              <a:rPr lang="zh-CN" altLang="en-US" sz="1700" dirty="0">
                <a:latin typeface="+mn-ea"/>
              </a:rPr>
              <a:t>万元，此时甲与乙的债权总额达到</a:t>
            </a:r>
            <a:r>
              <a:rPr lang="en-US" altLang="zh-CN" sz="1700" dirty="0">
                <a:latin typeface="+mn-ea"/>
              </a:rPr>
              <a:t>1500</a:t>
            </a:r>
            <a:r>
              <a:rPr lang="zh-CN" altLang="en-US" sz="1700" dirty="0">
                <a:latin typeface="+mn-ea"/>
              </a:rPr>
              <a:t>万元，本来如果此日为决算日的话，则乙只能就</a:t>
            </a:r>
            <a:r>
              <a:rPr lang="en-US" altLang="zh-CN" sz="1700" dirty="0">
                <a:latin typeface="+mn-ea"/>
              </a:rPr>
              <a:t>1500</a:t>
            </a:r>
            <a:r>
              <a:rPr lang="zh-CN" altLang="en-US" sz="1700" dirty="0">
                <a:latin typeface="+mn-ea"/>
              </a:rPr>
              <a:t>万元享有优先受偿权，然而由于双方推迟了决算期导致在变更后的决算期即</a:t>
            </a:r>
            <a:r>
              <a:rPr lang="en-US" altLang="zh-CN" sz="1700" dirty="0">
                <a:latin typeface="+mn-ea"/>
              </a:rPr>
              <a:t>2000</a:t>
            </a:r>
            <a:r>
              <a:rPr lang="zh-CN" altLang="en-US" sz="1700" dirty="0">
                <a:latin typeface="+mn-ea"/>
              </a:rPr>
              <a:t>年</a:t>
            </a:r>
            <a:r>
              <a:rPr lang="en-US" altLang="zh-CN" sz="1700" dirty="0">
                <a:latin typeface="+mn-ea"/>
              </a:rPr>
              <a:t>11</a:t>
            </a:r>
            <a:r>
              <a:rPr lang="zh-CN" altLang="en-US" sz="1700" dirty="0">
                <a:latin typeface="+mn-ea"/>
              </a:rPr>
              <a:t>月</a:t>
            </a:r>
            <a:r>
              <a:rPr lang="en-US" altLang="zh-CN" sz="1700" dirty="0">
                <a:latin typeface="+mn-ea"/>
              </a:rPr>
              <a:t>20</a:t>
            </a:r>
            <a:r>
              <a:rPr lang="zh-CN" altLang="en-US" sz="1700" dirty="0">
                <a:latin typeface="+mn-ea"/>
              </a:rPr>
              <a:t>到来的时候，甲与乙之间的债权总额增加到</a:t>
            </a:r>
            <a:r>
              <a:rPr lang="en-US" altLang="zh-CN" sz="1700" dirty="0">
                <a:latin typeface="+mn-ea"/>
              </a:rPr>
              <a:t>2000</a:t>
            </a:r>
            <a:r>
              <a:rPr lang="zh-CN" altLang="en-US" sz="1700" dirty="0">
                <a:latin typeface="+mn-ea"/>
              </a:rPr>
              <a:t>万元。</a:t>
            </a:r>
            <a:endParaRPr lang="zh-CN" altLang="en-US" sz="1700" dirty="0">
              <a:latin typeface="+mn-ea"/>
            </a:endParaRPr>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依据</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规定的抵押权实现的规则，即便顺序在后的抵押担保债权的清偿期先于顺位在先的抵押担保债权的，实现抵押权时，顺位在后的抵押担保债权也只能就抵押物价值超出顺位在先的抵押担保债权的部分受偿。将该规则适用本案中，则后一个最高额抵押权人丙无法就抵押物的任何一分钱享有优先受偿权。顺位在先的最高额抵押权人变更决算期就将抵押物的价值因市场因素而下跌的风险全部推到顺位在后的抵押权人丙的头上，这显然是不公平的。在普通抵押权中，由于顺位在后的抵押权所担保的债权数额是确定的，那么第三人接受抵押人就抵押物剩余价值设定的抵押权时，就可以该抵押物上顺位在先的抵押权为依据，对因抵押物价值的市场波动而可能对自己的抵押权实现造成的风险进行合理的预期。如果他预期错误也只能责怪自己判断能力低，但是，在最高额抵押权中，如果允许顺位在先的抵押权人可以与抵押人随意变更决算期，却要顺位在后的抵押权人承受由在先最高额抵押权人的任意而造成的风险，这无疑是不公正的。同样，将决算期提前也可能出现顺位在先的抵押权人转移风险危害顺位在后的抵押权人利益的不公正的情形。</a:t>
            </a:r>
            <a:endParaRPr lang="zh-CN" altLang="en-US" sz="1700" dirty="0">
              <a:latin typeface="+mn-ea"/>
            </a:endParaRPr>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324535"/>
          </a:xfrm>
          <a:prstGeom prst="rect">
            <a:avLst/>
          </a:prstGeom>
          <a:noFill/>
        </p:spPr>
        <p:txBody>
          <a:bodyPr wrap="square">
            <a:spAutoFit/>
          </a:bodyPr>
          <a:lstStyle/>
          <a:p>
            <a:endParaRPr lang="en-US" altLang="zh-CN" sz="1700" dirty="0">
              <a:latin typeface="+mn-ea"/>
            </a:endParaRPr>
          </a:p>
          <a:p>
            <a:r>
              <a:rPr lang="zh-CN" altLang="en-US" sz="1700" dirty="0">
                <a:latin typeface="+mn-ea"/>
              </a:rPr>
              <a:t>  因此，本条规定，最高额抵押担保的债权确定前，抵押权人与抵押人通过协议变更债权确定的期间的，其变更的内容不得对其他抵押权人产生不利影响。这里的“其他抵押权人”显然是指同一抵押财产上的后顺位抵押权人。而所谓“不得对其他抵押权人产生不利影响”，意味着如果此种债权确定期间的变更已经产生了对其他抵押权人的不利影响，则同一抵押财产上顺位在后的抵押权人不受该影响，变更的当事人以此种变更对抗顺位在后的抵押权人的，法院不予以支持。</a:t>
            </a:r>
            <a:endParaRPr lang="en-US" altLang="zh-CN" sz="1700" dirty="0">
              <a:latin typeface="+mn-ea"/>
            </a:endParaRPr>
          </a:p>
          <a:p>
            <a:endParaRPr lang="zh-CN" altLang="en-US" sz="1700" dirty="0">
              <a:latin typeface="+mn-ea"/>
            </a:endParaRPr>
          </a:p>
          <a:p>
            <a:r>
              <a:rPr lang="zh-CN" altLang="en-US" sz="1700" dirty="0">
                <a:latin typeface="+mn-ea"/>
              </a:rPr>
              <a:t>  二、债权范围的变更 　　</a:t>
            </a:r>
            <a:endParaRPr lang="zh-CN" altLang="en-US" sz="1700" dirty="0">
              <a:latin typeface="+mn-ea"/>
            </a:endParaRPr>
          </a:p>
          <a:p>
            <a:r>
              <a:rPr lang="zh-CN" altLang="en-US" sz="1700" dirty="0">
                <a:latin typeface="+mn-ea"/>
              </a:rPr>
              <a:t>  本条中的“债权范围”就是指最高额抵押权担保的债权范围。由于最高额抵押权属于担保物权，因而最高额抵押权担保的范围也应当先由当事人约定，没有约定时才依据法律确定。此外，最高额抵押权除适用</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物权编第</a:t>
            </a:r>
            <a:r>
              <a:rPr lang="en-US" altLang="zh-CN" sz="1700" dirty="0">
                <a:latin typeface="+mn-ea"/>
              </a:rPr>
              <a:t>17</a:t>
            </a:r>
            <a:r>
              <a:rPr lang="zh-CN" altLang="en-US" sz="1700" dirty="0">
                <a:latin typeface="+mn-ea"/>
              </a:rPr>
              <a:t>章第</a:t>
            </a:r>
            <a:r>
              <a:rPr lang="en-US" altLang="zh-CN" sz="1700" dirty="0">
                <a:latin typeface="+mn-ea"/>
              </a:rPr>
              <a:t>2</a:t>
            </a:r>
            <a:r>
              <a:rPr lang="zh-CN" altLang="en-US" sz="1700" dirty="0">
                <a:latin typeface="+mn-ea"/>
              </a:rPr>
              <a:t>节的规定外，还适用第</a:t>
            </a:r>
            <a:r>
              <a:rPr lang="en-US" altLang="zh-CN" sz="1700" dirty="0">
                <a:latin typeface="+mn-ea"/>
              </a:rPr>
              <a:t>17</a:t>
            </a:r>
            <a:r>
              <a:rPr lang="zh-CN" altLang="en-US" sz="1700" dirty="0">
                <a:latin typeface="+mn-ea"/>
              </a:rPr>
              <a:t>章第</a:t>
            </a:r>
            <a:r>
              <a:rPr lang="en-US" altLang="zh-CN" sz="1700" dirty="0">
                <a:latin typeface="+mn-ea"/>
              </a:rPr>
              <a:t>1</a:t>
            </a:r>
            <a:r>
              <a:rPr lang="zh-CN" altLang="en-US" sz="1700" dirty="0">
                <a:latin typeface="+mn-ea"/>
              </a:rPr>
              <a:t>节“一般抵押权”的规定。依据</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409</a:t>
            </a:r>
            <a:r>
              <a:rPr lang="zh-CN" altLang="en-US" sz="1700" dirty="0">
                <a:latin typeface="+mn-ea"/>
              </a:rPr>
              <a:t>条第</a:t>
            </a:r>
            <a:r>
              <a:rPr lang="en-US" altLang="zh-CN" sz="1700" dirty="0">
                <a:latin typeface="+mn-ea"/>
              </a:rPr>
              <a:t>1</a:t>
            </a:r>
            <a:r>
              <a:rPr lang="zh-CN" altLang="en-US" sz="1700" dirty="0">
                <a:latin typeface="+mn-ea"/>
              </a:rPr>
              <a:t>款，抵押权人与抵押人可以协议变更被担保的债权数额等内容，但抵押权的变更，未经其他抵押权人书面同意，不得对其他抵押权人产生不利影响。本条再次强调最高额抵押权人与抵押人变更债权范围不得对其他抵押权人产生不利影响。</a:t>
            </a:r>
            <a:endParaRPr lang="zh-CN" altLang="en-US" sz="1700" dirty="0">
              <a:latin typeface="+mn-ea"/>
            </a:endParaRPr>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539704"/>
          </a:xfrm>
          <a:prstGeom prst="rect">
            <a:avLst/>
          </a:prstGeom>
          <a:noFill/>
        </p:spPr>
        <p:txBody>
          <a:bodyPr wrap="square">
            <a:spAutoFit/>
          </a:bodyPr>
          <a:lstStyle/>
          <a:p>
            <a:endParaRPr lang="en-US" altLang="zh-CN" sz="1700" dirty="0">
              <a:latin typeface="+mn-ea"/>
            </a:endParaRPr>
          </a:p>
          <a:p>
            <a:r>
              <a:rPr lang="zh-CN" altLang="en-US" sz="1700" dirty="0">
                <a:latin typeface="+mn-ea"/>
              </a:rPr>
              <a:t>  三、最高债权额的变更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最高额抵押权人与抵押人变更最高债权额限度，也有两种情形：将最高债权额限度增加或者将最高债权额限度减少。毫无疑问，最高额抵押权将最高债权额限度减少对同一抵押财产上后顺位抵押权人与普通债权人的利益只有好处没有危害，但是如果增加最高债权额限度则必将会对后顺位抵押权人甚至抵押人的普通债权人的利益造成损害。举例说明如下：一栋大楼价值</a:t>
            </a:r>
            <a:r>
              <a:rPr lang="en-US" altLang="zh-CN" sz="1700" dirty="0">
                <a:latin typeface="+mn-ea"/>
              </a:rPr>
              <a:t>5000</a:t>
            </a:r>
            <a:r>
              <a:rPr lang="zh-CN" altLang="en-US" sz="1700" dirty="0">
                <a:latin typeface="+mn-ea"/>
              </a:rPr>
              <a:t>万元，抵押人甲与债权人乙先就该大楼登记设定了最高债权额限度为</a:t>
            </a:r>
            <a:r>
              <a:rPr lang="en-US" altLang="zh-CN" sz="1700" dirty="0">
                <a:latin typeface="+mn-ea"/>
              </a:rPr>
              <a:t>3000</a:t>
            </a:r>
            <a:r>
              <a:rPr lang="zh-CN" altLang="en-US" sz="1700" dirty="0">
                <a:latin typeface="+mn-ea"/>
              </a:rPr>
              <a:t>万元的一个最高额抵押权，其后甲又与丙就该大楼剩余的</a:t>
            </a:r>
            <a:r>
              <a:rPr lang="en-US" altLang="zh-CN" sz="1700" dirty="0">
                <a:latin typeface="+mn-ea"/>
              </a:rPr>
              <a:t>2000</a:t>
            </a:r>
            <a:r>
              <a:rPr lang="zh-CN" altLang="en-US" sz="1700" dirty="0">
                <a:latin typeface="+mn-ea"/>
              </a:rPr>
              <a:t>万元设定了一个普通抵押权，据以担保甲向丙借贷的</a:t>
            </a:r>
            <a:r>
              <a:rPr lang="en-US" altLang="zh-CN" sz="1700" dirty="0">
                <a:latin typeface="+mn-ea"/>
              </a:rPr>
              <a:t>1800</a:t>
            </a:r>
            <a:r>
              <a:rPr lang="zh-CN" altLang="en-US" sz="1700" dirty="0">
                <a:latin typeface="+mn-ea"/>
              </a:rPr>
              <a:t>万元。不久乙估计与甲之间将来的债权额可能会达到</a:t>
            </a:r>
            <a:r>
              <a:rPr lang="en-US" altLang="zh-CN" sz="1700" dirty="0">
                <a:latin typeface="+mn-ea"/>
              </a:rPr>
              <a:t>4000</a:t>
            </a:r>
            <a:r>
              <a:rPr lang="zh-CN" altLang="en-US" sz="1700" dirty="0">
                <a:latin typeface="+mn-ea"/>
              </a:rPr>
              <a:t>万元，于是与甲协商将最高债权额限度变更为</a:t>
            </a:r>
            <a:r>
              <a:rPr lang="en-US" altLang="zh-CN" sz="1700" dirty="0">
                <a:latin typeface="+mn-ea"/>
              </a:rPr>
              <a:t>4000</a:t>
            </a:r>
            <a:r>
              <a:rPr lang="zh-CN" altLang="en-US" sz="1700" dirty="0">
                <a:latin typeface="+mn-ea"/>
              </a:rPr>
              <a:t>万元，且进行了变更登记。甲与乙最高额抵押合同的决算期届至时实际债权额为</a:t>
            </a:r>
            <a:r>
              <a:rPr lang="en-US" altLang="zh-CN" sz="1700" dirty="0">
                <a:latin typeface="+mn-ea"/>
              </a:rPr>
              <a:t>3900</a:t>
            </a:r>
            <a:r>
              <a:rPr lang="zh-CN" altLang="en-US" sz="1700" dirty="0">
                <a:latin typeface="+mn-ea"/>
              </a:rPr>
              <a:t>万元。当清偿期届满时，甲无法偿还乙的</a:t>
            </a:r>
            <a:r>
              <a:rPr lang="en-US" altLang="zh-CN" sz="1700" dirty="0">
                <a:latin typeface="+mn-ea"/>
              </a:rPr>
              <a:t>3900</a:t>
            </a:r>
            <a:r>
              <a:rPr lang="zh-CN" altLang="en-US" sz="1700" dirty="0">
                <a:latin typeface="+mn-ea"/>
              </a:rPr>
              <a:t>万元，而此时丙对甲的</a:t>
            </a:r>
            <a:r>
              <a:rPr lang="en-US" altLang="zh-CN" sz="1700" dirty="0">
                <a:latin typeface="+mn-ea"/>
              </a:rPr>
              <a:t>1800</a:t>
            </a:r>
            <a:r>
              <a:rPr lang="zh-CN" altLang="en-US" sz="1700" dirty="0">
                <a:latin typeface="+mn-ea"/>
              </a:rPr>
              <a:t>万元债权也已到期。</a:t>
            </a:r>
            <a:endParaRPr lang="zh-CN" altLang="en-US" sz="1700" dirty="0">
              <a:latin typeface="+mn-ea"/>
            </a:endParaRPr>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446824"/>
          </a:xfrm>
          <a:prstGeom prst="rect">
            <a:avLst/>
          </a:prstGeom>
          <a:noFill/>
        </p:spPr>
        <p:txBody>
          <a:bodyPr wrap="square">
            <a:spAutoFit/>
          </a:bodyPr>
          <a:lstStyle/>
          <a:p>
            <a:endParaRPr lang="en-US" altLang="zh-CN" sz="1700" dirty="0">
              <a:latin typeface="+mn-ea"/>
            </a:endParaRPr>
          </a:p>
          <a:p>
            <a:r>
              <a:rPr lang="zh-CN" altLang="en-US" sz="1700" dirty="0">
                <a:latin typeface="+mn-ea"/>
              </a:rPr>
              <a:t>  甲与乙之间就最高债权额限度的变更因登记在先而可以对抗顺位在后的抵押权人丙，这样一来，当拍卖被抵押的大楼时，乙的</a:t>
            </a:r>
            <a:r>
              <a:rPr lang="en-US" altLang="zh-CN" sz="1700" dirty="0">
                <a:latin typeface="+mn-ea"/>
              </a:rPr>
              <a:t>3900</a:t>
            </a:r>
            <a:r>
              <a:rPr lang="zh-CN" altLang="en-US" sz="1700" dirty="0">
                <a:latin typeface="+mn-ea"/>
              </a:rPr>
              <a:t>万元债权都能获得满足，而丙只能满足</a:t>
            </a:r>
            <a:r>
              <a:rPr lang="en-US" altLang="zh-CN" sz="1700" dirty="0">
                <a:latin typeface="+mn-ea"/>
              </a:rPr>
              <a:t>1100</a:t>
            </a:r>
            <a:r>
              <a:rPr lang="zh-CN" altLang="en-US" sz="1700" dirty="0">
                <a:latin typeface="+mn-ea"/>
              </a:rPr>
              <a:t>万元债权，显然后顺位抵押权人丙的利益因前顺位最高额抵押权人乙与抵押人甲之间对最高限额条款的变更而遭受了</a:t>
            </a:r>
            <a:r>
              <a:rPr lang="en-US" altLang="zh-CN" sz="1700" dirty="0">
                <a:latin typeface="+mn-ea"/>
              </a:rPr>
              <a:t>700</a:t>
            </a:r>
            <a:r>
              <a:rPr lang="zh-CN" altLang="en-US" sz="1700" dirty="0">
                <a:latin typeface="+mn-ea"/>
              </a:rPr>
              <a:t>万元损害。所以本条规定，最高额抵押担保的债权确定前，抵押权人与抵押人可以通过协议变更最高债权额，但变更的内容不得对其他抵押权人产生不利影响。</a:t>
            </a:r>
            <a:endParaRPr lang="zh-CN" altLang="en-US" sz="1700" dirty="0">
              <a:latin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27809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第三，本法合同编关于建设工程价款优先受偿权的特别规定。本法第</a:t>
            </a:r>
            <a:r>
              <a:rPr lang="en-US" altLang="zh-CN" sz="1700" dirty="0">
                <a:latin typeface="+mn-ea"/>
              </a:rPr>
              <a:t>807</a:t>
            </a:r>
            <a:r>
              <a:rPr lang="zh-CN" altLang="en-US" sz="1700" dirty="0">
                <a:latin typeface="+mn-ea"/>
              </a:rPr>
              <a:t>条规定：“发包人未按照约定支付价款的，承包人可以催告发包人在合理期限内支付价款。发包人逾期不支付的，除根据建设工程的性质不宜折价、拍卖外，承包人可以与发包人协议将该工程折价，也可以请求人民法院将该工程依法拍卖。建设工程的价款就该工程折价或者拍卖的价款优先受偿。”在在建工程抵押权与建设工程价款优先受偿权相冲突之时，为了平衡建筑工程承包人和发包人的关系，制约发包人拖欠承包人工程款的行为，保障建筑工人的劳动收入，维护消费者和劳动者等社会弱势群体的利益，在</a:t>
            </a:r>
            <a:r>
              <a:rPr lang="en-US" altLang="zh-CN" sz="1700" dirty="0">
                <a:latin typeface="+mn-ea"/>
              </a:rPr>
              <a:t>2020</a:t>
            </a:r>
            <a:r>
              <a:rPr lang="zh-CN" altLang="en-US" sz="1700" dirty="0">
                <a:latin typeface="+mn-ea"/>
              </a:rPr>
              <a:t>年</a:t>
            </a:r>
            <a:r>
              <a:rPr lang="en-US" altLang="zh-CN" sz="1700" dirty="0">
                <a:latin typeface="+mn-ea"/>
              </a:rPr>
              <a:t>12</a:t>
            </a:r>
            <a:r>
              <a:rPr lang="zh-CN" altLang="en-US" sz="1700" dirty="0">
                <a:latin typeface="+mn-ea"/>
              </a:rPr>
              <a:t>月</a:t>
            </a:r>
            <a:r>
              <a:rPr lang="en-US" altLang="zh-CN" sz="1700" dirty="0">
                <a:latin typeface="+mn-ea"/>
              </a:rPr>
              <a:t>29</a:t>
            </a:r>
            <a:r>
              <a:rPr lang="zh-CN" altLang="en-US" sz="1700" dirty="0">
                <a:latin typeface="+mn-ea"/>
              </a:rPr>
              <a:t>日公布的</a:t>
            </a:r>
            <a:r>
              <a:rPr lang="en-US" altLang="zh-CN" sz="1700" dirty="0">
                <a:latin typeface="+mn-ea"/>
              </a:rPr>
              <a:t>《</a:t>
            </a:r>
            <a:r>
              <a:rPr lang="zh-CN" altLang="en-US" sz="1700" dirty="0">
                <a:latin typeface="+mn-ea"/>
              </a:rPr>
              <a:t>最高人民法院关于审理建设工程施工合同纠纷案件适用法律问题的解释（一） </a:t>
            </a:r>
            <a:r>
              <a:rPr lang="en-US" altLang="zh-CN" sz="1700" dirty="0">
                <a:latin typeface="+mn-ea"/>
              </a:rPr>
              <a:t>》</a:t>
            </a:r>
            <a:r>
              <a:rPr lang="zh-CN" altLang="en-US" sz="1700" dirty="0">
                <a:latin typeface="+mn-ea"/>
              </a:rPr>
              <a:t>中明确规定：“承包人根据民法典第八百零七条规定享有的建设工程价款优先受偿权优于抵押权和其他债权。”但这里的“抵押权”应仅限于在建工程部分，不包括建设用地使用权抵押权。就建设用地使用权而言，承包人并未垫资或付出劳务。</a:t>
            </a:r>
            <a:endParaRPr lang="zh-CN" altLang="en-US" sz="1700" dirty="0">
              <a:latin typeface="+mn-ea"/>
            </a:endParaRPr>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第四百二十三条</a:t>
            </a:r>
            <a:r>
              <a:rPr lang="en-US" altLang="zh-CN" sz="1700" dirty="0">
                <a:latin typeface="+mn-ea"/>
              </a:rPr>
              <a:t>【</a:t>
            </a:r>
            <a:r>
              <a:rPr lang="zh-CN" altLang="en-US" sz="1700" dirty="0">
                <a:latin typeface="+mn-ea"/>
              </a:rPr>
              <a:t>最高额抵押权所担保的债权确定</a:t>
            </a:r>
            <a:r>
              <a:rPr lang="en-US" altLang="zh-CN" sz="1700" dirty="0">
                <a:latin typeface="+mn-ea"/>
              </a:rPr>
              <a:t>】</a:t>
            </a:r>
            <a:r>
              <a:rPr lang="zh-CN" altLang="en-US" sz="1700" dirty="0">
                <a:latin typeface="+mn-ea"/>
              </a:rPr>
              <a:t>有下列情形之一的，抵押权人的债权确定：</a:t>
            </a:r>
            <a:endParaRPr lang="zh-CN" altLang="en-US" sz="1700" dirty="0">
              <a:latin typeface="+mn-ea"/>
            </a:endParaRPr>
          </a:p>
          <a:p>
            <a:r>
              <a:rPr lang="zh-CN" altLang="en-US" sz="1700" dirty="0">
                <a:latin typeface="+mn-ea"/>
              </a:rPr>
              <a:t>  （一）约定的债权确定期间届满；</a:t>
            </a:r>
            <a:endParaRPr lang="zh-CN" altLang="en-US" sz="1700" dirty="0">
              <a:latin typeface="+mn-ea"/>
            </a:endParaRPr>
          </a:p>
          <a:p>
            <a:r>
              <a:rPr lang="zh-CN" altLang="en-US" sz="1700" dirty="0">
                <a:latin typeface="+mn-ea"/>
              </a:rPr>
              <a:t>  （二）没有约定债权确定期间或者约定不明确，抵押权人或者抵押人自最高额抵押权设立之日起满二年后请求确定债权；</a:t>
            </a:r>
            <a:endParaRPr lang="zh-CN" altLang="en-US" sz="1700" dirty="0">
              <a:latin typeface="+mn-ea"/>
            </a:endParaRPr>
          </a:p>
          <a:p>
            <a:r>
              <a:rPr lang="zh-CN" altLang="en-US" sz="1700" dirty="0">
                <a:latin typeface="+mn-ea"/>
              </a:rPr>
              <a:t>  （三）新的债权不可能发生；</a:t>
            </a:r>
            <a:endParaRPr lang="zh-CN" altLang="en-US" sz="1700" dirty="0">
              <a:latin typeface="+mn-ea"/>
            </a:endParaRPr>
          </a:p>
          <a:p>
            <a:r>
              <a:rPr lang="zh-CN" altLang="en-US" sz="1700" dirty="0">
                <a:latin typeface="+mn-ea"/>
              </a:rPr>
              <a:t>  （四）抵押权人知道或者应当知道抵押财产被查封、扣押；</a:t>
            </a:r>
            <a:endParaRPr lang="zh-CN" altLang="en-US" sz="1700" dirty="0">
              <a:latin typeface="+mn-ea"/>
            </a:endParaRPr>
          </a:p>
          <a:p>
            <a:r>
              <a:rPr lang="zh-CN" altLang="en-US" sz="1700" dirty="0">
                <a:latin typeface="+mn-ea"/>
              </a:rPr>
              <a:t>  （五）债务人、抵押人被宣告破产或者解散；</a:t>
            </a:r>
            <a:endParaRPr lang="zh-CN" altLang="en-US" sz="1700" dirty="0">
              <a:latin typeface="+mn-ea"/>
            </a:endParaRPr>
          </a:p>
          <a:p>
            <a:r>
              <a:rPr lang="zh-CN" altLang="en-US" sz="1700" dirty="0">
                <a:latin typeface="+mn-ea"/>
              </a:rPr>
              <a:t>  （六）法律规定债权确定的其他情形。</a:t>
            </a:r>
            <a:endParaRPr lang="zh-CN" altLang="en-US" sz="1700" dirty="0">
              <a:latin typeface="+mn-ea"/>
            </a:endParaRPr>
          </a:p>
          <a:p>
            <a:endParaRPr lang="en-US" altLang="zh-CN" sz="1700" dirty="0">
              <a:latin typeface="+mn-ea"/>
            </a:endParaRPr>
          </a:p>
          <a:p>
            <a:r>
              <a:rPr lang="zh-CN" altLang="en-US" sz="1700" dirty="0">
                <a:latin typeface="+mn-ea"/>
              </a:rPr>
              <a:t>  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206</a:t>
            </a:r>
            <a:r>
              <a:rPr lang="zh-CN" altLang="en-US" sz="1700" dirty="0">
                <a:latin typeface="+mn-ea"/>
              </a:rPr>
              <a:t>条，主要的修改有两处：其一，将原条文第</a:t>
            </a:r>
            <a:r>
              <a:rPr lang="en-US" altLang="zh-CN" sz="1700" dirty="0">
                <a:latin typeface="+mn-ea"/>
              </a:rPr>
              <a:t>4</a:t>
            </a:r>
            <a:r>
              <a:rPr lang="zh-CN" altLang="en-US" sz="1700" dirty="0">
                <a:latin typeface="+mn-ea"/>
              </a:rPr>
              <a:t>项“抵押财产被查封、扣押”修改为“抵押权人知道或者应当知道抵押财产被查封、扣押”；其二，将原条文第</a:t>
            </a:r>
            <a:r>
              <a:rPr lang="en-US" altLang="zh-CN" sz="1700" dirty="0">
                <a:latin typeface="+mn-ea"/>
              </a:rPr>
              <a:t>5</a:t>
            </a:r>
            <a:r>
              <a:rPr lang="zh-CN" altLang="en-US" sz="1700" dirty="0">
                <a:latin typeface="+mn-ea"/>
              </a:rPr>
              <a:t>项的“债务人、抵押人被宣告破产或者被撤销”修改为“债务人、抵押人被宣告破产或者解散”。</a:t>
            </a:r>
            <a:endParaRPr lang="en-US" altLang="zh-CN" sz="1700" dirty="0">
              <a:latin typeface="+mn-ea"/>
            </a:endParaRPr>
          </a:p>
          <a:p>
            <a:endParaRPr lang="en-US" altLang="zh-CN" sz="1700" dirty="0">
              <a:latin typeface="+mn-ea"/>
            </a:endParaRPr>
          </a:p>
          <a:p>
            <a:r>
              <a:rPr lang="zh-CN" altLang="en-US" sz="1700" dirty="0">
                <a:latin typeface="+mn-ea"/>
              </a:rPr>
              <a:t> 本条是关于最高额抵押权担保的债权的确定的规定。</a:t>
            </a:r>
            <a:endParaRPr lang="zh-CN" altLang="en-US" sz="1700" dirty="0">
              <a:latin typeface="+mn-ea"/>
            </a:endParaRPr>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53970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一、债权确定的意义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最高额抵押权担保的债权的确定，是指最高额抵押权所担保的一定范围内的不特定债权，因一定事由的发生而归于具体特定。之所以要确定债权，理由有二：其一，优先受偿的债权及金额的确定的必要。最高额抵押权担保的债权为一定范围内的不特定债权，在债权确定前，此项受担保的不特定债权一直保持流动性，生生不息，以实现当事人投资获利之目的。然而，在这一目的无法顺利实现或者已经顺利完成，或者遭遇挫折的时候，就应当使最高额抵押权担保的债权得以确定，从而使抵押权人得就抵押权标的物加以变价并优先受偿，以便实现最高额抵押权担保债权实现的基本功能。毕竟，最高额抵押权是为了担保债权的优先受偿而存在。如果担保的债权不确定，债权人就无法实现抵押权。其二，保护利害关系人利益的需要。如果最高额抵押权所担保的债权不确定，最高额抵押权无法实现，而这对于同一抵押财产上后顺位的抵押权人以及抵押人的普通债权人，都显然是非常不利的。</a:t>
            </a:r>
            <a:endParaRPr lang="zh-CN" altLang="en-US" sz="1700" dirty="0">
              <a:latin typeface="+mn-ea"/>
            </a:endParaRPr>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06292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二、最高额抵押权担保的债权的确定事由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依据本条之规定，最高额抵押权所担保的债权的确定事由有以下几项：</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1.</a:t>
            </a:r>
            <a:r>
              <a:rPr lang="zh-CN" altLang="en-US" sz="1700" dirty="0">
                <a:latin typeface="+mn-ea"/>
              </a:rPr>
              <a:t>约定的确定债权期间届满。约定的确定债权的期间届满，即决算期届至，此时最高额抵押权担保的债权应当确定。当事人可以在合同中明确约定确定债权的期间，如约定被担保债权的发生期限为</a:t>
            </a:r>
            <a:r>
              <a:rPr lang="en-US" altLang="zh-CN" sz="1700" dirty="0">
                <a:latin typeface="+mn-ea"/>
              </a:rPr>
              <a:t>2015</a:t>
            </a:r>
            <a:r>
              <a:rPr lang="zh-CN" altLang="en-US" sz="1700" dirty="0">
                <a:latin typeface="+mn-ea"/>
              </a:rPr>
              <a:t>年</a:t>
            </a:r>
            <a:r>
              <a:rPr lang="en-US" altLang="zh-CN" sz="1700" dirty="0">
                <a:latin typeface="+mn-ea"/>
              </a:rPr>
              <a:t>12</a:t>
            </a:r>
            <a:r>
              <a:rPr lang="zh-CN" altLang="en-US" sz="1700" dirty="0">
                <a:latin typeface="+mn-ea"/>
              </a:rPr>
              <a:t>月</a:t>
            </a:r>
            <a:r>
              <a:rPr lang="en-US" altLang="zh-CN" sz="1700" dirty="0">
                <a:latin typeface="+mn-ea"/>
              </a:rPr>
              <a:t>30</a:t>
            </a:r>
            <a:r>
              <a:rPr lang="zh-CN" altLang="en-US" sz="1700" dirty="0">
                <a:latin typeface="+mn-ea"/>
              </a:rPr>
              <a:t>日至</a:t>
            </a:r>
            <a:r>
              <a:rPr lang="en-US" altLang="zh-CN" sz="1700" dirty="0">
                <a:latin typeface="+mn-ea"/>
              </a:rPr>
              <a:t>2018</a:t>
            </a:r>
            <a:r>
              <a:rPr lang="zh-CN" altLang="en-US" sz="1700" dirty="0">
                <a:latin typeface="+mn-ea"/>
              </a:rPr>
              <a:t>年</a:t>
            </a:r>
            <a:r>
              <a:rPr lang="en-US" altLang="zh-CN" sz="1700" dirty="0">
                <a:latin typeface="+mn-ea"/>
              </a:rPr>
              <a:t>12</a:t>
            </a:r>
            <a:r>
              <a:rPr lang="zh-CN" altLang="en-US" sz="1700" dirty="0">
                <a:latin typeface="+mn-ea"/>
              </a:rPr>
              <a:t>月</a:t>
            </a:r>
            <a:r>
              <a:rPr lang="en-US" altLang="zh-CN" sz="1700" dirty="0">
                <a:latin typeface="+mn-ea"/>
              </a:rPr>
              <a:t>30</a:t>
            </a:r>
            <a:r>
              <a:rPr lang="zh-CN" altLang="en-US" sz="1700" dirty="0">
                <a:latin typeface="+mn-ea"/>
              </a:rPr>
              <a:t>日，因此，一旦超过该期限，则当事人之间的债权将不再受最高额抵押担保，债权被确定。关于当事人约定的债权确定期间，比较法上有最长期限的限制。例如，日本规定最长不得超过</a:t>
            </a:r>
            <a:r>
              <a:rPr lang="en-US" altLang="zh-CN" sz="1700" dirty="0">
                <a:latin typeface="+mn-ea"/>
              </a:rPr>
              <a:t>5</a:t>
            </a:r>
            <a:r>
              <a:rPr lang="zh-CN" altLang="en-US" sz="1700" dirty="0">
                <a:latin typeface="+mn-ea"/>
              </a:rPr>
              <a:t>年（</a:t>
            </a:r>
            <a:r>
              <a:rPr lang="en-US" altLang="zh-CN" sz="1700" dirty="0">
                <a:latin typeface="+mn-ea"/>
              </a:rPr>
              <a:t>《</a:t>
            </a:r>
            <a:r>
              <a:rPr lang="zh-CN" altLang="en-US" sz="1700" dirty="0">
                <a:latin typeface="+mn-ea"/>
              </a:rPr>
              <a:t>日本民法典</a:t>
            </a:r>
            <a:r>
              <a:rPr lang="en-US" altLang="zh-CN" sz="1700" dirty="0">
                <a:latin typeface="+mn-ea"/>
              </a:rPr>
              <a:t>》</a:t>
            </a:r>
            <a:r>
              <a:rPr lang="zh-CN" altLang="en-US" sz="1700" dirty="0">
                <a:latin typeface="+mn-ea"/>
              </a:rPr>
              <a:t>第</a:t>
            </a:r>
            <a:r>
              <a:rPr lang="en-US" altLang="zh-CN" sz="1700" dirty="0">
                <a:latin typeface="+mn-ea"/>
              </a:rPr>
              <a:t>398</a:t>
            </a:r>
            <a:r>
              <a:rPr lang="zh-CN" altLang="en-US" sz="1700" dirty="0">
                <a:latin typeface="+mn-ea"/>
              </a:rPr>
              <a:t>条之六）。我国台湾地区“民法”第</a:t>
            </a:r>
            <a:r>
              <a:rPr lang="en-US" altLang="zh-CN" sz="1700" dirty="0">
                <a:latin typeface="+mn-ea"/>
              </a:rPr>
              <a:t>881</a:t>
            </a:r>
            <a:r>
              <a:rPr lang="zh-CN" altLang="en-US" sz="1700" dirty="0">
                <a:latin typeface="+mn-ea"/>
              </a:rPr>
              <a:t>条之四第</a:t>
            </a:r>
            <a:r>
              <a:rPr lang="en-US" altLang="zh-CN" sz="1700" dirty="0">
                <a:latin typeface="+mn-ea"/>
              </a:rPr>
              <a:t>2</a:t>
            </a:r>
            <a:r>
              <a:rPr lang="zh-CN" altLang="en-US" sz="1700" dirty="0">
                <a:latin typeface="+mn-ea"/>
              </a:rPr>
              <a:t>款规定，当事人约定的债权确定之期日，自抵押权设定时起，不得逾</a:t>
            </a:r>
            <a:r>
              <a:rPr lang="en-US" altLang="zh-CN" sz="1700" dirty="0">
                <a:latin typeface="+mn-ea"/>
              </a:rPr>
              <a:t>30</a:t>
            </a:r>
            <a:r>
              <a:rPr lang="zh-CN" altLang="en-US" sz="1700" dirty="0">
                <a:latin typeface="+mn-ea"/>
              </a:rPr>
              <a:t>年。逾</a:t>
            </a:r>
            <a:r>
              <a:rPr lang="en-US" altLang="zh-CN" sz="1700" dirty="0">
                <a:latin typeface="+mn-ea"/>
              </a:rPr>
              <a:t>30</a:t>
            </a:r>
            <a:r>
              <a:rPr lang="zh-CN" altLang="en-US" sz="1700" dirty="0">
                <a:latin typeface="+mn-ea"/>
              </a:rPr>
              <a:t>年者，缩短为</a:t>
            </a:r>
            <a:r>
              <a:rPr lang="en-US" altLang="zh-CN" sz="1700" dirty="0">
                <a:latin typeface="+mn-ea"/>
              </a:rPr>
              <a:t>30</a:t>
            </a:r>
            <a:r>
              <a:rPr lang="zh-CN" altLang="en-US" sz="1700" dirty="0">
                <a:latin typeface="+mn-ea"/>
              </a:rPr>
              <a:t>年。但是，同条第</a:t>
            </a:r>
            <a:r>
              <a:rPr lang="en-US" altLang="zh-CN" sz="1700" dirty="0">
                <a:latin typeface="+mn-ea"/>
              </a:rPr>
              <a:t>3</a:t>
            </a:r>
            <a:r>
              <a:rPr lang="zh-CN" altLang="en-US" sz="1700" dirty="0">
                <a:latin typeface="+mn-ea"/>
              </a:rPr>
              <a:t>款又规定，前项期限，当事人得更新之。”也就是说，实际上债权确定期限完全可以通过当事人的更新而超过</a:t>
            </a:r>
            <a:r>
              <a:rPr lang="en-US" altLang="zh-CN" sz="1700" dirty="0">
                <a:latin typeface="+mn-ea"/>
              </a:rPr>
              <a:t>30</a:t>
            </a:r>
            <a:r>
              <a:rPr lang="zh-CN" altLang="en-US" sz="1700" dirty="0">
                <a:latin typeface="+mn-ea"/>
              </a:rPr>
              <a:t>年的限制。</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对当事人约定的债权确定期限没有最长不得超过多少年的规定。</a:t>
            </a:r>
            <a:endParaRPr lang="zh-CN" altLang="en-US" sz="1700" dirty="0">
              <a:latin typeface="+mn-ea"/>
            </a:endParaRPr>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不过，由于最高额抵押权的债权确定期限不得超过基础性法律关系的期限，而银行等金融机构贷款的期限一般都有最长期限的限制。例如，</a:t>
            </a:r>
            <a:r>
              <a:rPr lang="en-US" altLang="zh-CN" sz="1700" dirty="0">
                <a:latin typeface="+mn-ea"/>
              </a:rPr>
              <a:t>《</a:t>
            </a:r>
            <a:r>
              <a:rPr lang="zh-CN" altLang="en-US" sz="1700" dirty="0">
                <a:latin typeface="+mn-ea"/>
              </a:rPr>
              <a:t>贷款通则</a:t>
            </a:r>
            <a:r>
              <a:rPr lang="en-US" altLang="zh-CN" sz="1700" dirty="0">
                <a:latin typeface="+mn-ea"/>
              </a:rPr>
              <a:t>》</a:t>
            </a:r>
            <a:r>
              <a:rPr lang="zh-CN" altLang="en-US" sz="1700" dirty="0">
                <a:latin typeface="+mn-ea"/>
              </a:rPr>
              <a:t>第</a:t>
            </a:r>
            <a:r>
              <a:rPr lang="en-US" altLang="zh-CN" sz="1700" dirty="0">
                <a:latin typeface="+mn-ea"/>
              </a:rPr>
              <a:t>11</a:t>
            </a:r>
            <a:r>
              <a:rPr lang="zh-CN" altLang="en-US" sz="1700" dirty="0">
                <a:latin typeface="+mn-ea"/>
              </a:rPr>
              <a:t>条第</a:t>
            </a:r>
            <a:r>
              <a:rPr lang="en-US" altLang="zh-CN" sz="1700" dirty="0">
                <a:latin typeface="+mn-ea"/>
              </a:rPr>
              <a:t>2</a:t>
            </a:r>
            <a:r>
              <a:rPr lang="zh-CN" altLang="en-US" sz="1700" dirty="0">
                <a:latin typeface="+mn-ea"/>
              </a:rPr>
              <a:t>、</a:t>
            </a:r>
            <a:r>
              <a:rPr lang="en-US" altLang="zh-CN" sz="1700" dirty="0">
                <a:latin typeface="+mn-ea"/>
              </a:rPr>
              <a:t>3</a:t>
            </a:r>
            <a:r>
              <a:rPr lang="zh-CN" altLang="en-US" sz="1700" dirty="0">
                <a:latin typeface="+mn-ea"/>
              </a:rPr>
              <a:t>款规定：“自营贷款期限最长一般不得超过</a:t>
            </a:r>
            <a:r>
              <a:rPr lang="en-US" altLang="zh-CN" sz="1700" dirty="0">
                <a:latin typeface="+mn-ea"/>
              </a:rPr>
              <a:t>10</a:t>
            </a:r>
            <a:r>
              <a:rPr lang="zh-CN" altLang="en-US" sz="1700" dirty="0">
                <a:latin typeface="+mn-ea"/>
              </a:rPr>
              <a:t>年，超过</a:t>
            </a:r>
            <a:r>
              <a:rPr lang="en-US" altLang="zh-CN" sz="1700" dirty="0">
                <a:latin typeface="+mn-ea"/>
              </a:rPr>
              <a:t>10</a:t>
            </a:r>
            <a:r>
              <a:rPr lang="zh-CN" altLang="en-US" sz="1700" dirty="0">
                <a:latin typeface="+mn-ea"/>
              </a:rPr>
              <a:t>年应当报中国人民银行备案。票据贴现的贴现期限最长不得超过</a:t>
            </a:r>
            <a:r>
              <a:rPr lang="en-US" altLang="zh-CN" sz="1700" dirty="0">
                <a:latin typeface="+mn-ea"/>
              </a:rPr>
              <a:t>6</a:t>
            </a:r>
            <a:r>
              <a:rPr lang="zh-CN" altLang="en-US" sz="1700" dirty="0">
                <a:latin typeface="+mn-ea"/>
              </a:rPr>
              <a:t>个月，贴现期限为从贴现之日起到票据到期日止。”实践中，个人住房贷款最长的期限一般不超过</a:t>
            </a:r>
            <a:r>
              <a:rPr lang="en-US" altLang="zh-CN" sz="1700" dirty="0">
                <a:latin typeface="+mn-ea"/>
              </a:rPr>
              <a:t>30</a:t>
            </a:r>
            <a:r>
              <a:rPr lang="zh-CN" altLang="en-US" sz="1700" dirty="0">
                <a:latin typeface="+mn-ea"/>
              </a:rPr>
              <a:t>年。故此，债权确定期限实际上也是有限制的。</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2.</a:t>
            </a:r>
            <a:r>
              <a:rPr lang="zh-CN" altLang="en-US" sz="1700" dirty="0">
                <a:latin typeface="+mn-ea"/>
              </a:rPr>
              <a:t>没有约定确定债权期间或者约定不明确的，抵押权人或者抵押人自最高额抵押权设立之日起满</a:t>
            </a:r>
            <a:r>
              <a:rPr lang="en-US" altLang="zh-CN" sz="1700" dirty="0">
                <a:latin typeface="+mn-ea"/>
              </a:rPr>
              <a:t>2</a:t>
            </a:r>
            <a:r>
              <a:rPr lang="zh-CN" altLang="en-US" sz="1700" dirty="0">
                <a:latin typeface="+mn-ea"/>
              </a:rPr>
              <a:t>年后可请求确定债权。这主要是考虑到，实践中当事人有时没有约定决算期或者有约定却又不明确，如果任由该最高额抵押权持续下去，只要主债务人仍在继续从债权人处得到融资，抵押人就不能摆脱担保责任，如此就可能会长期约束债务人之外的抵押人，立法上需要提供相应的保护措施。而本条第</a:t>
            </a:r>
            <a:r>
              <a:rPr lang="en-US" altLang="zh-CN" sz="1700" dirty="0">
                <a:latin typeface="+mn-ea"/>
              </a:rPr>
              <a:t>2</a:t>
            </a:r>
            <a:r>
              <a:rPr lang="zh-CN" altLang="en-US" sz="1700" dirty="0">
                <a:latin typeface="+mn-ea"/>
              </a:rPr>
              <a:t>项就是这种措施。所谓自最高额抵押权设立之日起满</a:t>
            </a:r>
            <a:r>
              <a:rPr lang="en-US" altLang="zh-CN" sz="1700" dirty="0">
                <a:latin typeface="+mn-ea"/>
              </a:rPr>
              <a:t>2</a:t>
            </a:r>
            <a:r>
              <a:rPr lang="zh-CN" altLang="en-US" sz="1700" dirty="0">
                <a:latin typeface="+mn-ea"/>
              </a:rPr>
              <a:t>年，这个“</a:t>
            </a:r>
            <a:r>
              <a:rPr lang="en-US" altLang="zh-CN" sz="1700" dirty="0">
                <a:latin typeface="+mn-ea"/>
              </a:rPr>
              <a:t>2</a:t>
            </a:r>
            <a:r>
              <a:rPr lang="zh-CN" altLang="en-US" sz="1700" dirty="0">
                <a:latin typeface="+mn-ea"/>
              </a:rPr>
              <a:t>年”是一个固定期间，不存在中止、中断的问题，其起算点是最高额抵押权设立之日。</a:t>
            </a:r>
            <a:endParaRPr lang="zh-CN" altLang="en-US" sz="1700" dirty="0">
              <a:latin typeface="+mn-ea"/>
            </a:endParaRPr>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53970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a:t>
            </a:r>
            <a:r>
              <a:rPr lang="en-US" altLang="zh-CN" sz="1700" dirty="0">
                <a:latin typeface="+mn-ea"/>
              </a:rPr>
              <a:t>3.</a:t>
            </a:r>
            <a:r>
              <a:rPr lang="zh-CN" altLang="en-US" sz="1700" dirty="0">
                <a:latin typeface="+mn-ea"/>
              </a:rPr>
              <a:t>新的债权不可能发生。主要包括两种情形：其一，债务人与债权人之间的基础法律关系已经消灭，不可能发生新的债权。例如，银行与借款签订了一定期间的授信协议，并发放了数笔贷款，其中有一笔贷款到期，而借款人未按照约定偿还本息。于是，最高额抵押权人解除了与借款人之间的借款关系，并要求实现抵押权。此时，债权将被确定。因为新的债权不可能再发生了。其二，当事人在合同中约定，债权人有权单方面宣布主合同项下的全部债务提前到期，此时，即便债权人单方面宣布全部债务到期之时仍在当事人约定的债权发生期限之内，但由于债权人的此种单方面宣布所有债务提前到期，意味着新的债权不可能再发生了，债务人必须偿还全部债务，故此债权也被确定。</a:t>
            </a:r>
            <a:endParaRPr lang="en-US" altLang="zh-CN" sz="1700" dirty="0">
              <a:latin typeface="+mn-ea"/>
            </a:endParaRPr>
          </a:p>
          <a:p>
            <a:endParaRPr lang="zh-CN" altLang="en-US" sz="1700" dirty="0">
              <a:latin typeface="+mn-ea"/>
            </a:endParaRPr>
          </a:p>
          <a:p>
            <a:r>
              <a:rPr lang="zh-CN" altLang="en-US" sz="1700" dirty="0">
                <a:latin typeface="+mn-ea"/>
              </a:rPr>
              <a:t>  </a:t>
            </a:r>
            <a:r>
              <a:rPr lang="en-US" altLang="zh-CN" sz="1700" dirty="0">
                <a:latin typeface="+mn-ea"/>
              </a:rPr>
              <a:t>4.</a:t>
            </a:r>
            <a:r>
              <a:rPr lang="zh-CN" altLang="en-US" sz="1700" dirty="0">
                <a:latin typeface="+mn-ea"/>
              </a:rPr>
              <a:t>抵押权人知道或者应当知道抵押财产被查封、扣押。此处所谓的抵押财产被查封、扣押，是指最高额抵押权中抵押人提供的抵押财产因其他抵押权人或债务人向人民法院申请强制执行或财产保全措施而被查封或扣押。</a:t>
            </a:r>
            <a:endParaRPr lang="zh-CN" altLang="en-US" sz="1700" dirty="0">
              <a:latin typeface="+mn-ea"/>
            </a:endParaRPr>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27809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之所以此时债权必须特定，理由在于：首先，当查封或扣押抵押财产是基于财产保全目的时，如果债权仍不确定，就会出现抵押人与最高额抵押权人串通，故意在抵押物被查封后连续制造虚假的债权，或者即便没有恶意串通却因新债权发生，而损害保全申请人的权益的可能性。这样一来，财产保全的目的就完全落空了。其次，当抵押财产是因为抵押人的其他债权人向法院申请的强制执行措施而被查封或扣押时，债权也必须特定。因为查封或扣押的目的是保证对财产的顺利换价，实现债权的清偿。查封或扣押只是一种临时性的措施，是为了进一步的拍卖或变卖做准备的。通过查封、扣押等措施，可以将查封、扣押的财产与被执行人的其他财产分开，从而告知社会公众不要就查封物进行交易，具有维护交易安全的作用。因此，债权必须特定。既然在抵押物被查封、扣押时，最高额抵押权人的优先受偿权不受影响，而如果不明确最高额抵押权人优先受偿的范围，对于最高额抵押权人也是不利的。</a:t>
            </a:r>
            <a:endParaRPr lang="zh-CN" altLang="en-US" sz="1700" dirty="0">
              <a:latin typeface="+mn-ea"/>
            </a:endParaRPr>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75487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对于抵押财产被查封、扣押时，债权被确定的时间点，</a:t>
            </a:r>
            <a:r>
              <a:rPr lang="en-US" altLang="zh-CN" sz="1700" dirty="0">
                <a:latin typeface="+mn-ea"/>
              </a:rPr>
              <a:t>《</a:t>
            </a:r>
            <a:r>
              <a:rPr lang="zh-CN" altLang="en-US" sz="1700" dirty="0">
                <a:latin typeface="+mn-ea"/>
              </a:rPr>
              <a:t>查封、扣押、冻结财产规定</a:t>
            </a:r>
            <a:r>
              <a:rPr lang="en-US" altLang="zh-CN" sz="1700" dirty="0">
                <a:latin typeface="+mn-ea"/>
              </a:rPr>
              <a:t>》</a:t>
            </a:r>
            <a:r>
              <a:rPr lang="zh-CN" altLang="en-US" sz="1700" dirty="0">
                <a:latin typeface="+mn-ea"/>
              </a:rPr>
              <a:t>（</a:t>
            </a:r>
            <a:r>
              <a:rPr lang="en-US" altLang="zh-CN" sz="1700" dirty="0">
                <a:latin typeface="+mn-ea"/>
              </a:rPr>
              <a:t>2020</a:t>
            </a:r>
            <a:r>
              <a:rPr lang="zh-CN" altLang="en-US" sz="1700" dirty="0">
                <a:latin typeface="+mn-ea"/>
              </a:rPr>
              <a:t>）第</a:t>
            </a:r>
            <a:r>
              <a:rPr lang="en-US" altLang="zh-CN" sz="1700" dirty="0">
                <a:latin typeface="+mn-ea"/>
              </a:rPr>
              <a:t>25</a:t>
            </a:r>
            <a:r>
              <a:rPr lang="zh-CN" altLang="en-US" sz="1700" dirty="0">
                <a:latin typeface="+mn-ea"/>
              </a:rPr>
              <a:t>条作出了更详细的规定：“人民法院查封、扣押被执行人设定最高额抵押权的抵押物的，应当通知抵押权人。抵押权人受抵押担保的债权数额自收到人民法院通知时起不再增加。”“人民法院虽然没有通知抵押权人，但有证据证明抵押权人知道或者应当知道查封、扣押事实的，受抵押担保的债权数额从其知道或者应当知道该事实时起不再增加。”如果人民法院在查封或扣押抵押财产时没有通知最高额抵押权人，且最高额抵押权人也不知道并且不应当知道查封、扣押的事实，那么债权并不特定。故此，应当明确在抵押财产被查封或扣押时只有抵押权人知道或者应当知道这一事实的情况下，最高额抵押权的债权才确定，否则即便有查封或扣押发生，债权也不确定。</a:t>
            </a:r>
            <a:endParaRPr lang="zh-CN" altLang="en-US" sz="1700" dirty="0">
              <a:latin typeface="+mn-ea"/>
            </a:endParaRPr>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75487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例如，在最高人民法院审理过的一个案件中，当事人争议的一个问题就是，最高额抵押的财产在</a:t>
            </a:r>
            <a:r>
              <a:rPr lang="en-US" altLang="zh-CN" sz="1700" dirty="0">
                <a:latin typeface="+mn-ea"/>
              </a:rPr>
              <a:t>2016</a:t>
            </a:r>
            <a:r>
              <a:rPr lang="zh-CN" altLang="en-US" sz="1700" dirty="0">
                <a:latin typeface="+mn-ea"/>
              </a:rPr>
              <a:t>年</a:t>
            </a:r>
            <a:r>
              <a:rPr lang="en-US" altLang="zh-CN" sz="1700" dirty="0">
                <a:latin typeface="+mn-ea"/>
              </a:rPr>
              <a:t>7</a:t>
            </a:r>
            <a:r>
              <a:rPr lang="zh-CN" altLang="en-US" sz="1700" dirty="0">
                <a:latin typeface="+mn-ea"/>
              </a:rPr>
              <a:t>月</a:t>
            </a:r>
            <a:r>
              <a:rPr lang="en-US" altLang="zh-CN" sz="1700" dirty="0">
                <a:latin typeface="+mn-ea"/>
              </a:rPr>
              <a:t>28</a:t>
            </a:r>
            <a:r>
              <a:rPr lang="zh-CN" altLang="en-US" sz="1700" dirty="0">
                <a:latin typeface="+mn-ea"/>
              </a:rPr>
              <a:t>日被甘肃省高级人民法院查封，浦发银行兰州分行与三峰公司于</a:t>
            </a:r>
            <a:r>
              <a:rPr lang="en-US" altLang="zh-CN" sz="1700" dirty="0">
                <a:latin typeface="+mn-ea"/>
              </a:rPr>
              <a:t>2016</a:t>
            </a:r>
            <a:r>
              <a:rPr lang="zh-CN" altLang="en-US" sz="1700" dirty="0">
                <a:latin typeface="+mn-ea"/>
              </a:rPr>
              <a:t>年</a:t>
            </a:r>
            <a:r>
              <a:rPr lang="en-US" altLang="zh-CN" sz="1700" dirty="0">
                <a:latin typeface="+mn-ea"/>
              </a:rPr>
              <a:t>8</a:t>
            </a:r>
            <a:r>
              <a:rPr lang="zh-CN" altLang="en-US" sz="1700" dirty="0">
                <a:latin typeface="+mn-ea"/>
              </a:rPr>
              <a:t>月</a:t>
            </a:r>
            <a:r>
              <a:rPr lang="en-US" altLang="zh-CN" sz="1700" dirty="0">
                <a:latin typeface="+mn-ea"/>
              </a:rPr>
              <a:t>30</a:t>
            </a:r>
            <a:r>
              <a:rPr lang="zh-CN" altLang="en-US" sz="1700" dirty="0">
                <a:latin typeface="+mn-ea"/>
              </a:rPr>
              <a:t>日及</a:t>
            </a:r>
            <a:r>
              <a:rPr lang="en-US" altLang="zh-CN" sz="1700" dirty="0">
                <a:latin typeface="+mn-ea"/>
              </a:rPr>
              <a:t>2016</a:t>
            </a:r>
            <a:r>
              <a:rPr lang="zh-CN" altLang="en-US" sz="1700" dirty="0">
                <a:latin typeface="+mn-ea"/>
              </a:rPr>
              <a:t>年</a:t>
            </a:r>
            <a:r>
              <a:rPr lang="en-US" altLang="zh-CN" sz="1700" dirty="0">
                <a:latin typeface="+mn-ea"/>
              </a:rPr>
              <a:t>11</a:t>
            </a:r>
            <a:r>
              <a:rPr lang="zh-CN" altLang="en-US" sz="1700" dirty="0">
                <a:latin typeface="+mn-ea"/>
              </a:rPr>
              <a:t>月</a:t>
            </a:r>
            <a:r>
              <a:rPr lang="en-US" altLang="zh-CN" sz="1700" dirty="0">
                <a:latin typeface="+mn-ea"/>
              </a:rPr>
              <a:t>2</a:t>
            </a:r>
            <a:r>
              <a:rPr lang="zh-CN" altLang="en-US" sz="1700" dirty="0">
                <a:latin typeface="+mn-ea"/>
              </a:rPr>
              <a:t>日签订的</a:t>
            </a:r>
            <a:r>
              <a:rPr lang="en-US" altLang="zh-CN" sz="1700" dirty="0">
                <a:latin typeface="+mn-ea"/>
              </a:rPr>
              <a:t>《</a:t>
            </a:r>
            <a:r>
              <a:rPr lang="zh-CN" altLang="en-US" sz="1700" dirty="0">
                <a:latin typeface="+mn-ea"/>
              </a:rPr>
              <a:t>流动资金借款合同</a:t>
            </a:r>
            <a:r>
              <a:rPr lang="en-US" altLang="zh-CN" sz="1700" dirty="0">
                <a:latin typeface="+mn-ea"/>
              </a:rPr>
              <a:t>》</a:t>
            </a:r>
            <a:r>
              <a:rPr lang="zh-CN" altLang="en-US" sz="1700" dirty="0">
                <a:latin typeface="+mn-ea"/>
              </a:rPr>
              <a:t>所涉借款是否在本案最高抵押权担保的债权范围之内。最高人民法院认为，尽管本案所涉抵押财产因他案被甘肃省高级人民法院于</a:t>
            </a:r>
            <a:r>
              <a:rPr lang="en-US" altLang="zh-CN" sz="1700" dirty="0">
                <a:latin typeface="+mn-ea"/>
              </a:rPr>
              <a:t>2016</a:t>
            </a:r>
            <a:r>
              <a:rPr lang="zh-CN" altLang="en-US" sz="1700" dirty="0">
                <a:latin typeface="+mn-ea"/>
              </a:rPr>
              <a:t>年</a:t>
            </a:r>
            <a:r>
              <a:rPr lang="en-US" altLang="zh-CN" sz="1700" dirty="0">
                <a:latin typeface="+mn-ea"/>
              </a:rPr>
              <a:t>7</a:t>
            </a:r>
            <a:r>
              <a:rPr lang="zh-CN" altLang="en-US" sz="1700" dirty="0">
                <a:latin typeface="+mn-ea"/>
              </a:rPr>
              <a:t>月</a:t>
            </a:r>
            <a:r>
              <a:rPr lang="en-US" altLang="zh-CN" sz="1700" dirty="0">
                <a:latin typeface="+mn-ea"/>
              </a:rPr>
              <a:t>28</a:t>
            </a:r>
            <a:r>
              <a:rPr lang="zh-CN" altLang="en-US" sz="1700" dirty="0">
                <a:latin typeface="+mn-ea"/>
              </a:rPr>
              <a:t>日查封，</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虽对最高额抵押权所担保债权确定的原因进行了规定，但</a:t>
            </a:r>
            <a:r>
              <a:rPr lang="en-US" altLang="zh-CN" sz="1700" dirty="0">
                <a:latin typeface="+mn-ea"/>
              </a:rPr>
              <a:t>《</a:t>
            </a:r>
            <a:r>
              <a:rPr lang="zh-CN" altLang="en-US" sz="1700" dirty="0">
                <a:latin typeface="+mn-ea"/>
              </a:rPr>
              <a:t>查封、扣押、冻结财产规定</a:t>
            </a:r>
            <a:r>
              <a:rPr lang="en-US" altLang="zh-CN" sz="1700" dirty="0">
                <a:latin typeface="+mn-ea"/>
              </a:rPr>
              <a:t>》</a:t>
            </a:r>
            <a:r>
              <a:rPr lang="zh-CN" altLang="en-US" sz="1700" dirty="0">
                <a:latin typeface="+mn-ea"/>
              </a:rPr>
              <a:t>（</a:t>
            </a:r>
            <a:r>
              <a:rPr lang="en-US" altLang="zh-CN" sz="1700" dirty="0">
                <a:latin typeface="+mn-ea"/>
              </a:rPr>
              <a:t>2004</a:t>
            </a:r>
            <a:r>
              <a:rPr lang="zh-CN" altLang="en-US" sz="1700" dirty="0">
                <a:latin typeface="+mn-ea"/>
              </a:rPr>
              <a:t>）第</a:t>
            </a:r>
            <a:r>
              <a:rPr lang="en-US" altLang="zh-CN" sz="1700" dirty="0">
                <a:latin typeface="+mn-ea"/>
              </a:rPr>
              <a:t>27</a:t>
            </a:r>
            <a:r>
              <a:rPr lang="zh-CN" altLang="en-US" sz="1700" dirty="0">
                <a:latin typeface="+mn-ea"/>
              </a:rPr>
              <a:t>条又进一步规定：“人民法院查封、扣押被执行人设定最高额抵押权的抵押物的，应当通知抵押权人。抵押权人受抵押担保的债权数额自收到人民法院通知时起不再增加。人民法院虽然没有通知抵押权人，但有证据证明抵押权人知道查封、扣押事实的，受抵押担保的债权数额从其知道该事实时起不再增加。”</a:t>
            </a:r>
            <a:endParaRPr lang="zh-CN" altLang="en-US" sz="1700" dirty="0">
              <a:latin typeface="+mn-ea"/>
            </a:endParaRPr>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44682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根据该条规定，最高额抵押权人受抵押担保的债权数额自抵押权人收到人民法院通知时或有证据证明抵押权人知道查封、扣押事实时确定。</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206</a:t>
            </a:r>
            <a:r>
              <a:rPr lang="zh-CN" altLang="en-US" sz="1700" dirty="0">
                <a:latin typeface="+mn-ea"/>
              </a:rPr>
              <a:t>条第</a:t>
            </a:r>
            <a:r>
              <a:rPr lang="en-US" altLang="zh-CN" sz="1700" dirty="0">
                <a:latin typeface="+mn-ea"/>
              </a:rPr>
              <a:t>4</a:t>
            </a:r>
            <a:r>
              <a:rPr lang="zh-CN" altLang="en-US" sz="1700" dirty="0">
                <a:latin typeface="+mn-ea"/>
              </a:rPr>
              <a:t>项仅仅以“抵押财产被查封、扣押”的客观事实作为最高额抵押权担保的债权确定的事由并不合理，因为抵押权人可能根本就不知道或不应当知道查封、扣押的事实。有鉴于此，在借鉴司法解释合理规定的基础上，本条明确将“抵押权人知道或者应当知道抵押财产被查封、扣押”这一事实作为最高额抵押权担保的债权的确定事由。</a:t>
            </a:r>
            <a:endParaRPr lang="zh-CN" altLang="en-US" sz="1700" dirty="0">
              <a:latin typeface="+mn-ea"/>
            </a:endParaRPr>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75487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a:t>
            </a:r>
            <a:r>
              <a:rPr lang="en-US" altLang="zh-CN" sz="1700" dirty="0">
                <a:latin typeface="+mn-ea"/>
              </a:rPr>
              <a:t>5.</a:t>
            </a:r>
            <a:r>
              <a:rPr lang="zh-CN" altLang="en-US" sz="1700" dirty="0">
                <a:latin typeface="+mn-ea"/>
              </a:rPr>
              <a:t>债务人、抵押人被宣告破产或者解散。当债务人被宣告破产之时，依照</a:t>
            </a:r>
            <a:r>
              <a:rPr lang="en-US" altLang="zh-CN" sz="1700" dirty="0">
                <a:latin typeface="+mn-ea"/>
              </a:rPr>
              <a:t>《</a:t>
            </a:r>
            <a:r>
              <a:rPr lang="zh-CN" altLang="en-US" sz="1700" dirty="0">
                <a:latin typeface="+mn-ea"/>
              </a:rPr>
              <a:t>企业破产法</a:t>
            </a:r>
            <a:r>
              <a:rPr lang="en-US" altLang="zh-CN" sz="1700" dirty="0">
                <a:latin typeface="+mn-ea"/>
              </a:rPr>
              <a:t>》</a:t>
            </a:r>
            <a:r>
              <a:rPr lang="zh-CN" altLang="en-US" sz="1700" dirty="0">
                <a:latin typeface="+mn-ea"/>
              </a:rPr>
              <a:t>第</a:t>
            </a:r>
            <a:r>
              <a:rPr lang="en-US" altLang="zh-CN" sz="1700" dirty="0">
                <a:latin typeface="+mn-ea"/>
              </a:rPr>
              <a:t>107</a:t>
            </a:r>
            <a:r>
              <a:rPr lang="zh-CN" altLang="en-US" sz="1700" dirty="0">
                <a:latin typeface="+mn-ea"/>
              </a:rPr>
              <a:t>条第</a:t>
            </a:r>
            <a:r>
              <a:rPr lang="en-US" altLang="zh-CN" sz="1700" dirty="0">
                <a:latin typeface="+mn-ea"/>
              </a:rPr>
              <a:t>2</a:t>
            </a:r>
            <a:r>
              <a:rPr lang="zh-CN" altLang="en-US" sz="1700" dirty="0">
                <a:latin typeface="+mn-ea"/>
              </a:rPr>
              <a:t>款，人民法院受理破产申请时对债务人享有的债权称为破产债权。此时，如果仍然不确定最高额抵押权担保的债权，仍任由其变动，必然有损其他破产债权人的合法权益。依据</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69</a:t>
            </a:r>
            <a:r>
              <a:rPr lang="zh-CN" altLang="en-US" sz="1700" dirty="0">
                <a:latin typeface="+mn-ea"/>
              </a:rPr>
              <a:t>条和第</a:t>
            </a:r>
            <a:r>
              <a:rPr lang="en-US" altLang="zh-CN" sz="1700" dirty="0">
                <a:latin typeface="+mn-ea"/>
              </a:rPr>
              <a:t>70</a:t>
            </a:r>
            <a:r>
              <a:rPr lang="zh-CN" altLang="en-US" sz="1700" dirty="0">
                <a:latin typeface="+mn-ea"/>
              </a:rPr>
              <a:t>条，法人解散的，应当进行清算，清算就是要对法人的债权债务进行清理，故此，最高额抵押权担保的债权也必须特定，否则无法依法进行清算。至于抵押人被宣告破产，依据</a:t>
            </a:r>
            <a:r>
              <a:rPr lang="en-US" altLang="zh-CN" sz="1700" dirty="0">
                <a:latin typeface="+mn-ea"/>
              </a:rPr>
              <a:t>《</a:t>
            </a:r>
            <a:r>
              <a:rPr lang="zh-CN" altLang="en-US" sz="1700" dirty="0">
                <a:latin typeface="+mn-ea"/>
              </a:rPr>
              <a:t>企业破产法</a:t>
            </a:r>
            <a:r>
              <a:rPr lang="en-US" altLang="zh-CN" sz="1700" dirty="0">
                <a:latin typeface="+mn-ea"/>
              </a:rPr>
              <a:t>》</a:t>
            </a:r>
            <a:r>
              <a:rPr lang="zh-CN" altLang="en-US" sz="1700" dirty="0">
                <a:latin typeface="+mn-ea"/>
              </a:rPr>
              <a:t>第</a:t>
            </a:r>
            <a:r>
              <a:rPr lang="en-US" altLang="zh-CN" sz="1700" dirty="0">
                <a:latin typeface="+mn-ea"/>
              </a:rPr>
              <a:t>107</a:t>
            </a:r>
            <a:r>
              <a:rPr lang="zh-CN" altLang="en-US" sz="1700" dirty="0">
                <a:latin typeface="+mn-ea"/>
              </a:rPr>
              <a:t>条第</a:t>
            </a:r>
            <a:r>
              <a:rPr lang="en-US" altLang="zh-CN" sz="1700" dirty="0">
                <a:latin typeface="+mn-ea"/>
              </a:rPr>
              <a:t>2</a:t>
            </a:r>
            <a:r>
              <a:rPr lang="zh-CN" altLang="en-US" sz="1700" dirty="0">
                <a:latin typeface="+mn-ea"/>
              </a:rPr>
              <a:t>款的规定，被宣告破产的抵押人为破产人，其财产称为破产财产，最高额抵押权人虽然针对抵押财产享有别除权，但是如果任由债权继续增加，将会损害其他破产债权人的合法权益，因此也必须确定。抵押人被解散清算时，最高额抵押权担保的债权必须确定的理由也是一样的。</a:t>
            </a:r>
            <a:endParaRPr lang="zh-CN" altLang="en-US" sz="1700" dirty="0">
              <a:latin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a:xfrm>
            <a:off x="671027" y="203200"/>
            <a:ext cx="10858500" cy="1028700"/>
          </a:xfrm>
        </p:spPr>
        <p:txBody>
          <a:bodyPr>
            <a:normAutofit/>
          </a:bodyPr>
          <a:lstStyle/>
          <a:p>
            <a:r>
              <a:rPr lang="zh-CN" altLang="en-US" sz="4400" dirty="0"/>
              <a:t>目录</a:t>
            </a:r>
            <a:endParaRPr lang="zh-CN" altLang="en-US" sz="4400" dirty="0"/>
          </a:p>
        </p:txBody>
      </p:sp>
      <p:sp>
        <p:nvSpPr>
          <p:cNvPr id="2" name="灯片编号占位符 1"/>
          <p:cNvSpPr>
            <a:spLocks noGrp="1"/>
          </p:cNvSpPr>
          <p:nvPr>
            <p:ph type="sldNum" sz="quarter" idx="12"/>
          </p:nvPr>
        </p:nvSpPr>
        <p:spPr/>
        <p:txBody>
          <a:bodyPr/>
          <a:lstStyle/>
          <a:p>
            <a:fld id="{7F65B630-C7FF-41C0-9923-C5E5E29EED81}" type="slidenum">
              <a:rPr lang="en-US" altLang="zh-CN" smtClean="0"/>
            </a:fld>
            <a:endParaRPr lang="en-US" altLang="zh-CN"/>
          </a:p>
        </p:txBody>
      </p:sp>
      <p:grpSp>
        <p:nvGrpSpPr>
          <p:cNvPr id="3" name="组合 2"/>
          <p:cNvGrpSpPr/>
          <p:nvPr/>
        </p:nvGrpSpPr>
        <p:grpSpPr>
          <a:xfrm>
            <a:off x="2906942" y="2921168"/>
            <a:ext cx="8522194" cy="1477329"/>
            <a:chOff x="2906942" y="2921168"/>
            <a:chExt cx="8522194" cy="1477329"/>
          </a:xfrm>
        </p:grpSpPr>
        <p:grpSp>
          <p:nvGrpSpPr>
            <p:cNvPr id="36" name="组合 35"/>
            <p:cNvGrpSpPr/>
            <p:nvPr/>
          </p:nvGrpSpPr>
          <p:grpSpPr>
            <a:xfrm>
              <a:off x="2906942" y="2921168"/>
              <a:ext cx="1782569" cy="1477329"/>
              <a:chOff x="2927083" y="2921168"/>
              <a:chExt cx="2255616" cy="1477329"/>
            </a:xfrm>
          </p:grpSpPr>
          <p:sp>
            <p:nvSpPr>
              <p:cNvPr id="24" name="文本框 23"/>
              <p:cNvSpPr txBox="1"/>
              <p:nvPr/>
            </p:nvSpPr>
            <p:spPr>
              <a:xfrm>
                <a:off x="2927083" y="2921168"/>
                <a:ext cx="1316836" cy="1015663"/>
              </a:xfrm>
              <a:prstGeom prst="rect">
                <a:avLst/>
              </a:prstGeom>
              <a:noFill/>
            </p:spPr>
            <p:txBody>
              <a:bodyPr wrap="none" lIns="91440" tIns="45720" rIns="91440" bIns="45720" rtlCol="0" anchor="ctr" anchorCtr="0">
                <a:spAutoFit/>
              </a:bodyPr>
              <a:lstStyle/>
              <a:p>
                <a:r>
                  <a:rPr kumimoji="1" lang="en-US" altLang="zh-CN" sz="6000" b="1" dirty="0">
                    <a:solidFill>
                      <a:schemeClr val="accent2"/>
                    </a:solidFill>
                  </a:rPr>
                  <a:t>01</a:t>
                </a:r>
                <a:endParaRPr kumimoji="1" lang="zh-CN" altLang="en-US" sz="6000" b="1" dirty="0">
                  <a:solidFill>
                    <a:schemeClr val="accent2"/>
                  </a:solidFill>
                </a:endParaRPr>
              </a:p>
            </p:txBody>
          </p:sp>
          <p:sp>
            <p:nvSpPr>
              <p:cNvPr id="25" name="矩形 24"/>
              <p:cNvSpPr/>
              <p:nvPr/>
            </p:nvSpPr>
            <p:spPr>
              <a:xfrm>
                <a:off x="2940530" y="4090720"/>
                <a:ext cx="2242169" cy="3077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r>
                  <a:rPr kumimoji="1" lang="zh-CN" altLang="en-US" sz="1400" b="1" dirty="0">
                    <a:solidFill>
                      <a:schemeClr val="tx1"/>
                    </a:solidFill>
                  </a:rPr>
                  <a:t>概述</a:t>
                </a:r>
                <a:endParaRPr kumimoji="1" lang="zh-CN" altLang="en-US" sz="1400" b="1" dirty="0">
                  <a:solidFill>
                    <a:schemeClr val="tx1"/>
                  </a:solidFill>
                </a:endParaRPr>
              </a:p>
            </p:txBody>
          </p:sp>
          <p:cxnSp>
            <p:nvCxnSpPr>
              <p:cNvPr id="27" name="直接连接符 26"/>
              <p:cNvCxnSpPr/>
              <p:nvPr/>
            </p:nvCxnSpPr>
            <p:spPr>
              <a:xfrm>
                <a:off x="3045096" y="3905247"/>
                <a:ext cx="790884"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5153483" y="2921168"/>
              <a:ext cx="1782569" cy="1477329"/>
              <a:chOff x="5193766" y="2921168"/>
              <a:chExt cx="2255616" cy="1477329"/>
            </a:xfrm>
          </p:grpSpPr>
          <p:sp>
            <p:nvSpPr>
              <p:cNvPr id="20" name="文本框 19"/>
              <p:cNvSpPr txBox="1"/>
              <p:nvPr/>
            </p:nvSpPr>
            <p:spPr>
              <a:xfrm>
                <a:off x="5193766" y="2921168"/>
                <a:ext cx="1316836" cy="1015663"/>
              </a:xfrm>
              <a:prstGeom prst="rect">
                <a:avLst/>
              </a:prstGeom>
              <a:noFill/>
            </p:spPr>
            <p:txBody>
              <a:bodyPr wrap="none" lIns="91440" tIns="45720" rIns="91440" bIns="45720" rtlCol="0" anchor="ctr" anchorCtr="0">
                <a:spAutoFit/>
              </a:bodyPr>
              <a:lstStyle/>
              <a:p>
                <a:r>
                  <a:rPr kumimoji="1" lang="en-US" altLang="zh-CN" sz="6000" b="1" dirty="0">
                    <a:solidFill>
                      <a:schemeClr val="accent1"/>
                    </a:solidFill>
                  </a:rPr>
                  <a:t>02</a:t>
                </a:r>
                <a:endParaRPr kumimoji="1" lang="zh-CN" altLang="en-US" sz="6000" b="1" dirty="0">
                  <a:solidFill>
                    <a:schemeClr val="accent1"/>
                  </a:solidFill>
                </a:endParaRPr>
              </a:p>
            </p:txBody>
          </p:sp>
          <p:sp>
            <p:nvSpPr>
              <p:cNvPr id="21" name="矩形 20"/>
              <p:cNvSpPr/>
              <p:nvPr/>
            </p:nvSpPr>
            <p:spPr>
              <a:xfrm>
                <a:off x="5207213" y="4090720"/>
                <a:ext cx="2242169" cy="3077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r>
                  <a:rPr kumimoji="1" lang="zh-CN" altLang="en-US" sz="1400" b="1" dirty="0">
                    <a:solidFill>
                      <a:schemeClr val="tx1"/>
                    </a:solidFill>
                  </a:rPr>
                  <a:t>一般规定</a:t>
                </a:r>
                <a:endParaRPr kumimoji="1" lang="zh-CN" altLang="en-US" sz="1400" b="1" dirty="0">
                  <a:solidFill>
                    <a:schemeClr val="tx1"/>
                  </a:solidFill>
                </a:endParaRPr>
              </a:p>
            </p:txBody>
          </p:sp>
          <p:cxnSp>
            <p:nvCxnSpPr>
              <p:cNvPr id="23" name="直接连接符 22"/>
              <p:cNvCxnSpPr/>
              <p:nvPr/>
            </p:nvCxnSpPr>
            <p:spPr>
              <a:xfrm>
                <a:off x="5311779" y="3905247"/>
                <a:ext cx="754184"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7400025" y="2921168"/>
              <a:ext cx="1782569" cy="1477329"/>
              <a:chOff x="7460449" y="2921168"/>
              <a:chExt cx="2255616" cy="1477329"/>
            </a:xfrm>
          </p:grpSpPr>
          <p:sp>
            <p:nvSpPr>
              <p:cNvPr id="16" name="文本框 15"/>
              <p:cNvSpPr txBox="1"/>
              <p:nvPr/>
            </p:nvSpPr>
            <p:spPr>
              <a:xfrm>
                <a:off x="7460449" y="2921168"/>
                <a:ext cx="1316836" cy="1015663"/>
              </a:xfrm>
              <a:prstGeom prst="rect">
                <a:avLst/>
              </a:prstGeom>
              <a:noFill/>
            </p:spPr>
            <p:txBody>
              <a:bodyPr wrap="none" lIns="91440" tIns="45720" rIns="91440" bIns="45720" rtlCol="0" anchor="ctr" anchorCtr="0">
                <a:spAutoFit/>
              </a:bodyPr>
              <a:lstStyle/>
              <a:p>
                <a:r>
                  <a:rPr kumimoji="1" lang="en-US" altLang="zh-CN" sz="6000" b="1" dirty="0">
                    <a:solidFill>
                      <a:schemeClr val="accent2"/>
                    </a:solidFill>
                  </a:rPr>
                  <a:t>03</a:t>
                </a:r>
                <a:endParaRPr kumimoji="1" lang="zh-CN" altLang="en-US" sz="6000" b="1" dirty="0">
                  <a:solidFill>
                    <a:schemeClr val="accent2"/>
                  </a:solidFill>
                </a:endParaRPr>
              </a:p>
            </p:txBody>
          </p:sp>
          <p:sp>
            <p:nvSpPr>
              <p:cNvPr id="17" name="矩形 16"/>
              <p:cNvSpPr/>
              <p:nvPr/>
            </p:nvSpPr>
            <p:spPr>
              <a:xfrm>
                <a:off x="7473896" y="4090720"/>
                <a:ext cx="2242169" cy="3077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r>
                  <a:rPr kumimoji="1" lang="zh-CN" altLang="en-US" sz="1400" b="1" dirty="0">
                    <a:solidFill>
                      <a:schemeClr val="tx1"/>
                    </a:solidFill>
                  </a:rPr>
                  <a:t>一般抵押权</a:t>
                </a:r>
                <a:endParaRPr kumimoji="1" lang="zh-CN" altLang="en-US" sz="1400" b="1" dirty="0">
                  <a:solidFill>
                    <a:schemeClr val="tx1"/>
                  </a:solidFill>
                </a:endParaRPr>
              </a:p>
            </p:txBody>
          </p:sp>
          <p:cxnSp>
            <p:nvCxnSpPr>
              <p:cNvPr id="19" name="直接连接符 18"/>
              <p:cNvCxnSpPr/>
              <p:nvPr/>
            </p:nvCxnSpPr>
            <p:spPr>
              <a:xfrm>
                <a:off x="7578462" y="3905247"/>
                <a:ext cx="804440"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9646567" y="2921168"/>
              <a:ext cx="1782569" cy="1477329"/>
              <a:chOff x="9727131" y="2921168"/>
              <a:chExt cx="2255616" cy="1477329"/>
            </a:xfrm>
          </p:grpSpPr>
          <p:sp>
            <p:nvSpPr>
              <p:cNvPr id="12" name="文本框 11"/>
              <p:cNvSpPr txBox="1"/>
              <p:nvPr/>
            </p:nvSpPr>
            <p:spPr>
              <a:xfrm>
                <a:off x="9727131" y="2921168"/>
                <a:ext cx="1316836" cy="1015663"/>
              </a:xfrm>
              <a:prstGeom prst="rect">
                <a:avLst/>
              </a:prstGeom>
              <a:noFill/>
            </p:spPr>
            <p:txBody>
              <a:bodyPr wrap="none" lIns="91440" tIns="45720" rIns="91440" bIns="45720" rtlCol="0" anchor="ctr" anchorCtr="0">
                <a:spAutoFit/>
              </a:bodyPr>
              <a:lstStyle/>
              <a:p>
                <a:r>
                  <a:rPr kumimoji="1" lang="en-US" altLang="zh-CN" sz="6000" b="1" dirty="0">
                    <a:solidFill>
                      <a:schemeClr val="accent1"/>
                    </a:solidFill>
                  </a:rPr>
                  <a:t>04</a:t>
                </a:r>
                <a:endParaRPr kumimoji="1" lang="zh-CN" altLang="en-US" sz="6000" b="1" dirty="0">
                  <a:solidFill>
                    <a:schemeClr val="accent1"/>
                  </a:solidFill>
                </a:endParaRPr>
              </a:p>
            </p:txBody>
          </p:sp>
          <p:sp>
            <p:nvSpPr>
              <p:cNvPr id="13" name="矩形 12"/>
              <p:cNvSpPr/>
              <p:nvPr/>
            </p:nvSpPr>
            <p:spPr>
              <a:xfrm>
                <a:off x="9740578" y="4090720"/>
                <a:ext cx="2242169" cy="3077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r>
                  <a:rPr kumimoji="1" lang="zh-CN" altLang="en-US" sz="1400" b="1" dirty="0">
                    <a:solidFill>
                      <a:schemeClr val="tx1"/>
                    </a:solidFill>
                  </a:rPr>
                  <a:t>最高额抵押权</a:t>
                </a:r>
                <a:endParaRPr kumimoji="1" lang="zh-CN" altLang="en-US" sz="1400" b="1" dirty="0">
                  <a:solidFill>
                    <a:schemeClr val="tx1"/>
                  </a:solidFill>
                </a:endParaRPr>
              </a:p>
            </p:txBody>
          </p:sp>
          <p:cxnSp>
            <p:nvCxnSpPr>
              <p:cNvPr id="15" name="直接连接符 14"/>
              <p:cNvCxnSpPr/>
              <p:nvPr/>
            </p:nvCxnSpPr>
            <p:spPr>
              <a:xfrm>
                <a:off x="9845144" y="3905247"/>
                <a:ext cx="804440"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324535"/>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第四，</a:t>
            </a:r>
            <a:r>
              <a:rPr lang="en-US" altLang="zh-CN" sz="1700" dirty="0">
                <a:latin typeface="+mn-ea"/>
              </a:rPr>
              <a:t>《</a:t>
            </a:r>
            <a:r>
              <a:rPr lang="zh-CN" altLang="en-US" sz="1700" dirty="0">
                <a:latin typeface="+mn-ea"/>
              </a:rPr>
              <a:t>企业破产法</a:t>
            </a:r>
            <a:r>
              <a:rPr lang="en-US" altLang="zh-CN" sz="1700" dirty="0">
                <a:latin typeface="+mn-ea"/>
              </a:rPr>
              <a:t>》</a:t>
            </a:r>
            <a:r>
              <a:rPr lang="zh-CN" altLang="en-US" sz="1700" dirty="0">
                <a:latin typeface="+mn-ea"/>
              </a:rPr>
              <a:t>上关于破产分配的特别规定。</a:t>
            </a:r>
            <a:r>
              <a:rPr lang="en-US" altLang="zh-CN" sz="1700" dirty="0">
                <a:latin typeface="+mn-ea"/>
              </a:rPr>
              <a:t>《</a:t>
            </a:r>
            <a:r>
              <a:rPr lang="zh-CN" altLang="en-US" sz="1700" dirty="0">
                <a:latin typeface="+mn-ea"/>
              </a:rPr>
              <a:t>企业破产法</a:t>
            </a:r>
            <a:r>
              <a:rPr lang="en-US" altLang="zh-CN" sz="1700" dirty="0">
                <a:latin typeface="+mn-ea"/>
              </a:rPr>
              <a:t>》</a:t>
            </a:r>
            <a:r>
              <a:rPr lang="zh-CN" altLang="en-US" sz="1700" dirty="0">
                <a:latin typeface="+mn-ea"/>
              </a:rPr>
              <a:t>第</a:t>
            </a:r>
            <a:r>
              <a:rPr lang="en-US" altLang="zh-CN" sz="1700" dirty="0">
                <a:latin typeface="+mn-ea"/>
              </a:rPr>
              <a:t>43</a:t>
            </a:r>
            <a:r>
              <a:rPr lang="zh-CN" altLang="en-US" sz="1700" dirty="0">
                <a:latin typeface="+mn-ea"/>
              </a:rPr>
              <a:t>条规定：“破产费用和共益债务由债务人财产随时清偿。”“债务人财产不足以清偿所有破产费用和共益债务的，先行清偿破产费用。”“债务人财产不足以清偿所有破产费用或者共益债务的，按照比例清偿。”“债务人财产不足以清偿破产费用的，管理人应当提请人民法院终结破产程序。人民法院应当自收到请求之日起十五日内裁定终结破产程序，并予以公告。”根据</a:t>
            </a:r>
            <a:r>
              <a:rPr lang="en-US" altLang="zh-CN" sz="1700" dirty="0">
                <a:latin typeface="+mn-ea"/>
              </a:rPr>
              <a:t>《</a:t>
            </a:r>
            <a:r>
              <a:rPr lang="zh-CN" altLang="en-US" sz="1700" dirty="0">
                <a:latin typeface="+mn-ea"/>
              </a:rPr>
              <a:t>企业破产法</a:t>
            </a:r>
            <a:r>
              <a:rPr lang="en-US" altLang="zh-CN" sz="1700" dirty="0">
                <a:latin typeface="+mn-ea"/>
              </a:rPr>
              <a:t>》</a:t>
            </a:r>
            <a:r>
              <a:rPr lang="zh-CN" altLang="en-US" sz="1700" dirty="0">
                <a:latin typeface="+mn-ea"/>
              </a:rPr>
              <a:t>第</a:t>
            </a:r>
            <a:r>
              <a:rPr lang="en-US" altLang="zh-CN" sz="1700" dirty="0">
                <a:latin typeface="+mn-ea"/>
              </a:rPr>
              <a:t>41</a:t>
            </a:r>
            <a:r>
              <a:rPr lang="zh-CN" altLang="en-US" sz="1700" dirty="0">
                <a:latin typeface="+mn-ea"/>
              </a:rPr>
              <a:t>条和第</a:t>
            </a:r>
            <a:r>
              <a:rPr lang="en-US" altLang="zh-CN" sz="1700" dirty="0">
                <a:latin typeface="+mn-ea"/>
              </a:rPr>
              <a:t>42</a:t>
            </a:r>
            <a:r>
              <a:rPr lang="zh-CN" altLang="en-US" sz="1700" dirty="0">
                <a:latin typeface="+mn-ea"/>
              </a:rPr>
              <a:t>条的规定，人民法院受理破产申请后发生的下列费用，为破产费用：破产案件的诉讼费用；管理、变价和分配债务人财产的费用；管理人执行职务的费用、报酬和聘用工作人员的费用。人民法院受理破产申请后发生的下列债务，为共益债务：因管理人或者债务人请求对方当事人履行双方均未履行完毕的合同所产生的债务；债务人财产受无因管理所产生的债务；因债务人不当得利所产生的债务；为债务人继续营业而应支付的劳动报酬和社会保险费用以及由此产生的其他债务；管理人或者相关人员执行职务致人损害所产生的债务；债务人财产致人损害所产生的债务。这些破产费用和共益债务具有优先于担保物权而受偿的效力，担保物权自不得对这些破产费用和共益债务主张优先受偿。</a:t>
            </a:r>
            <a:endParaRPr lang="zh-CN" altLang="en-US" sz="1700" dirty="0">
              <a:latin typeface="+mn-ea"/>
            </a:endParaRPr>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586145"/>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三、债权确定的法律效力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最高额抵押权在被担保的债权特定之后，发生下列效力：　　</a:t>
            </a:r>
            <a:endParaRPr lang="en-US" altLang="zh-CN" sz="1700" dirty="0">
              <a:latin typeface="+mn-ea"/>
            </a:endParaRPr>
          </a:p>
          <a:p>
            <a:r>
              <a:rPr lang="en-US" altLang="zh-CN" sz="1700" dirty="0">
                <a:latin typeface="+mn-ea"/>
              </a:rPr>
              <a:t>  </a:t>
            </a:r>
            <a:r>
              <a:rPr lang="zh-CN" altLang="en-US" sz="1700" dirty="0">
                <a:latin typeface="+mn-ea"/>
              </a:rPr>
              <a:t>首先，只有在特定时已经发生的主债权属于最高额抵押权担保的范围，特定之后产生的债权即便是来源于基础法律关系也不属于担保的范围。至于特定时已经存在的被担保主债权的利息、违约金、损害赔偿金只有在债权特定时已经发生而且与主债权合计数额没有超过最高债权额限度时，才可以列入最高额抵押权担保的债权范围。</a:t>
            </a:r>
            <a:endParaRPr lang="en-US" altLang="zh-CN"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其次，最高额抵押担保的债权一经确定，无论出于何种原因，担保债权的流动性随之丧失，该抵押权所担保的不特定债权变为特定债权，最高额抵押权的从属性与普通抵押权完全相同。此时，最高额抵押权人变为一般抵押权人。一方面，债权人可以将债权连同抵押权一并转让给第三人。另一方面，当一般抵押权实现条件成就时，抵押权人可以与抵押人协议以抵押财产折价或者以拍卖、变卖该抵押财产所得的价款优先受偿，并在与抵押人未就抵押权实现方式达成协议的，依据</a:t>
            </a:r>
            <a:r>
              <a:rPr lang="en-US" altLang="zh-CN" sz="1700" dirty="0">
                <a:latin typeface="+mn-ea"/>
              </a:rPr>
              <a:t>《</a:t>
            </a:r>
            <a:r>
              <a:rPr lang="zh-CN" altLang="en-US" sz="1700" dirty="0">
                <a:latin typeface="+mn-ea"/>
              </a:rPr>
              <a:t>民事诉讼法</a:t>
            </a:r>
            <a:r>
              <a:rPr lang="en-US" altLang="zh-CN" sz="1700" dirty="0">
                <a:latin typeface="+mn-ea"/>
              </a:rPr>
              <a:t>》</a:t>
            </a:r>
            <a:r>
              <a:rPr lang="zh-CN" altLang="en-US" sz="1700" dirty="0">
                <a:latin typeface="+mn-ea"/>
              </a:rPr>
              <a:t>第</a:t>
            </a:r>
            <a:r>
              <a:rPr lang="en-US" altLang="zh-CN" sz="1700" dirty="0">
                <a:latin typeface="+mn-ea"/>
              </a:rPr>
              <a:t>15</a:t>
            </a:r>
            <a:r>
              <a:rPr lang="zh-CN" altLang="en-US" sz="1700" dirty="0">
                <a:latin typeface="+mn-ea"/>
              </a:rPr>
              <a:t>章第</a:t>
            </a:r>
            <a:r>
              <a:rPr lang="en-US" altLang="zh-CN" sz="1700" dirty="0">
                <a:latin typeface="+mn-ea"/>
              </a:rPr>
              <a:t>8</a:t>
            </a:r>
            <a:r>
              <a:rPr lang="zh-CN" altLang="en-US" sz="1700" dirty="0">
                <a:latin typeface="+mn-ea"/>
              </a:rPr>
              <a:t>节规定的“实现担保物权案件”的程序，请求人民法院拍卖、变卖抵押财产。</a:t>
            </a:r>
            <a:endParaRPr lang="zh-CN" altLang="en-US" sz="1700" dirty="0">
              <a:latin typeface="+mn-ea"/>
            </a:endParaRPr>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586145"/>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再次，一旦债权被确定，则最高额抵押权人不得与抵押人约定变更债权确定的期间、债权范围。在债权确定前，最高额抵押权人与抵押人在不对其他抵押权人产生不利影响或得到受不利影响之抵押权人的同意的时候，可以协商变更债权确定的期间、债权范围以及最高债权额，这是他们的自由。但是，一旦债权被确定，最高额抵押权变为一般抵押权，自然不存在变更债权确定期间与最高债权额的可能性。至于债权范围，即便抵押权人与抵押人协议加以变更的，也应当遵循</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的相关规定。正因如此，</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422</a:t>
            </a:r>
            <a:r>
              <a:rPr lang="zh-CN" altLang="en-US" sz="1700" dirty="0">
                <a:latin typeface="+mn-ea"/>
              </a:rPr>
              <a:t>条才明文规定，最高额抵押担保的债权确定前，抵押权人与抵押人可以通过协议变更债权确定的期间、债权范围以及最高债权额，但是，变更的内容不得对其他抵押权人产生不利影响。其潜在含义就是，债权确定后，不得变更债权确定的期间、最高债权额。</a:t>
            </a:r>
            <a:endParaRPr lang="zh-CN" altLang="en-US" sz="1700" dirty="0">
              <a:latin typeface="+mn-ea"/>
            </a:endParaRPr>
          </a:p>
          <a:p>
            <a:r>
              <a:rPr lang="zh-CN" altLang="en-US" sz="1700" dirty="0">
                <a:latin typeface="+mn-ea"/>
              </a:rPr>
              <a:t>  从次，债权被确定后，最高额抵押权人可以自由转让部分债权给其他人，而最高额抵押权并不随同转移。但是，一旦债权确定后，最高额抵押权变为一般抵押权，此时，部分债权的转让适用的是抵押权的不可分性规则，即主债权被分割或者部分转让的，各债权人可以就其享有的债权份额行使抵押权。</a:t>
            </a:r>
            <a:endParaRPr lang="zh-CN" altLang="en-US" sz="1700" dirty="0">
              <a:latin typeface="+mn-ea"/>
            </a:endParaRPr>
          </a:p>
          <a:p>
            <a:r>
              <a:rPr lang="zh-CN" altLang="en-US" sz="1700" dirty="0">
                <a:latin typeface="+mn-ea"/>
              </a:rPr>
              <a:t>  最后，不动产上的最高额抵押权发生债权确定的，抵押人与最高额抵押权人应当共同申请最高额抵押权的确定登记。</a:t>
            </a:r>
            <a:endParaRPr lang="zh-CN" altLang="en-US" sz="1700" dirty="0">
              <a:latin typeface="+mn-ea"/>
            </a:endParaRPr>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18521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第四百二十四条</a:t>
            </a:r>
            <a:r>
              <a:rPr lang="en-US" altLang="zh-CN" sz="1700" dirty="0">
                <a:latin typeface="+mn-ea"/>
              </a:rPr>
              <a:t>【</a:t>
            </a:r>
            <a:r>
              <a:rPr lang="zh-CN" altLang="en-US" sz="1700" dirty="0">
                <a:latin typeface="+mn-ea"/>
              </a:rPr>
              <a:t>最高额抵押权的法律适用</a:t>
            </a:r>
            <a:r>
              <a:rPr lang="en-US" altLang="zh-CN" sz="1700" dirty="0">
                <a:latin typeface="+mn-ea"/>
              </a:rPr>
              <a:t>】</a:t>
            </a:r>
            <a:r>
              <a:rPr lang="zh-CN" altLang="en-US" sz="1700" dirty="0">
                <a:latin typeface="+mn-ea"/>
              </a:rPr>
              <a:t>最高额抵押权除适用本节规定外，适用本章第一节的有关规定。</a:t>
            </a:r>
            <a:endParaRPr lang="zh-CN" altLang="en-US" sz="1700" dirty="0">
              <a:latin typeface="+mn-ea"/>
            </a:endParaRPr>
          </a:p>
          <a:p>
            <a:endParaRPr lang="en-US" altLang="zh-CN" sz="1700" dirty="0">
              <a:latin typeface="+mn-ea"/>
            </a:endParaRPr>
          </a:p>
          <a:p>
            <a:r>
              <a:rPr lang="zh-CN" altLang="en-US" sz="1700" dirty="0">
                <a:latin typeface="+mn-ea"/>
              </a:rPr>
              <a:t>  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207</a:t>
            </a:r>
            <a:r>
              <a:rPr lang="zh-CN" altLang="en-US" sz="1700" dirty="0">
                <a:latin typeface="+mn-ea"/>
              </a:rPr>
              <a:t>条，删除了第一节的名称“一般抵押权”。</a:t>
            </a:r>
            <a:endParaRPr lang="en-US" altLang="zh-CN" sz="1700" dirty="0">
              <a:latin typeface="+mn-ea"/>
            </a:endParaRPr>
          </a:p>
          <a:p>
            <a:endParaRPr lang="en-US" altLang="zh-CN" sz="1700" dirty="0">
              <a:latin typeface="+mn-ea"/>
            </a:endParaRPr>
          </a:p>
          <a:p>
            <a:r>
              <a:rPr lang="zh-CN" altLang="en-US" sz="1700" dirty="0">
                <a:latin typeface="+mn-ea"/>
              </a:rPr>
              <a:t>  本条是关于最高额抵押权参照适用一般抵押权的规定。</a:t>
            </a:r>
            <a:endParaRPr lang="zh-CN" altLang="en-US" sz="1700" dirty="0">
              <a:latin typeface="+mn-ea"/>
            </a:endParaRPr>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最高额抵押权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01648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最高额抵押权有其独特之处，故此，对于最高额抵押权，当然应当先适用</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针对最高额抵押权专门作出的规定，即物权编的第</a:t>
            </a:r>
            <a:r>
              <a:rPr lang="en-US" altLang="zh-CN" sz="1700" dirty="0">
                <a:latin typeface="+mn-ea"/>
              </a:rPr>
              <a:t>17</a:t>
            </a:r>
            <a:r>
              <a:rPr lang="zh-CN" altLang="en-US" sz="1700" dirty="0">
                <a:latin typeface="+mn-ea"/>
              </a:rPr>
              <a:t>章第</a:t>
            </a:r>
            <a:r>
              <a:rPr lang="en-US" altLang="zh-CN" sz="1700" dirty="0">
                <a:latin typeface="+mn-ea"/>
              </a:rPr>
              <a:t>2</a:t>
            </a:r>
            <a:r>
              <a:rPr lang="zh-CN" altLang="en-US" sz="1700" dirty="0">
                <a:latin typeface="+mn-ea"/>
              </a:rPr>
              <a:t>节。但是，最高额抵押权与一般抵押权都属于抵押权，二者存在很多共性，有可以共同适用的法律规则。对于这些共性的规则，由于已经在一般抵押权中作出了规定，所以就不需要在最高额抵押权部分加以重复，直接适用关于一般抵押权的规定即可。例如，</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405</a:t>
            </a:r>
            <a:r>
              <a:rPr lang="zh-CN" altLang="en-US" sz="1700" dirty="0">
                <a:latin typeface="+mn-ea"/>
              </a:rPr>
              <a:t>条抵押权与租赁权的关系，第</a:t>
            </a:r>
            <a:r>
              <a:rPr lang="en-US" altLang="zh-CN" sz="1700" dirty="0">
                <a:latin typeface="+mn-ea"/>
              </a:rPr>
              <a:t>406</a:t>
            </a:r>
            <a:r>
              <a:rPr lang="zh-CN" altLang="en-US" sz="1700" dirty="0">
                <a:latin typeface="+mn-ea"/>
              </a:rPr>
              <a:t>条抵押人转让抵押财产，第</a:t>
            </a:r>
            <a:r>
              <a:rPr lang="en-US" altLang="zh-CN" sz="1700" dirty="0">
                <a:latin typeface="+mn-ea"/>
              </a:rPr>
              <a:t>408</a:t>
            </a:r>
            <a:r>
              <a:rPr lang="zh-CN" altLang="en-US" sz="1700" dirty="0">
                <a:latin typeface="+mn-ea"/>
              </a:rPr>
              <a:t>条抵押权人保全抵押财产价值的权利，第</a:t>
            </a:r>
            <a:r>
              <a:rPr lang="en-US" altLang="zh-CN" sz="1700" dirty="0">
                <a:latin typeface="+mn-ea"/>
              </a:rPr>
              <a:t>410</a:t>
            </a:r>
            <a:r>
              <a:rPr lang="zh-CN" altLang="en-US" sz="1700" dirty="0">
                <a:latin typeface="+mn-ea"/>
              </a:rPr>
              <a:t>条抵押权实现程序和方法，第</a:t>
            </a:r>
            <a:r>
              <a:rPr lang="en-US" altLang="zh-CN" sz="1700" dirty="0">
                <a:latin typeface="+mn-ea"/>
              </a:rPr>
              <a:t>412</a:t>
            </a:r>
            <a:r>
              <a:rPr lang="zh-CN" altLang="en-US" sz="1700" dirty="0">
                <a:latin typeface="+mn-ea"/>
              </a:rPr>
              <a:t>条抵押财产的孳息的收取，第</a:t>
            </a:r>
            <a:r>
              <a:rPr lang="en-US" altLang="zh-CN" sz="1700" dirty="0">
                <a:latin typeface="+mn-ea"/>
              </a:rPr>
              <a:t>413</a:t>
            </a:r>
            <a:r>
              <a:rPr lang="zh-CN" altLang="en-US" sz="1700" dirty="0">
                <a:latin typeface="+mn-ea"/>
              </a:rPr>
              <a:t>条抵押财产变价价款的处理，第</a:t>
            </a:r>
            <a:r>
              <a:rPr lang="en-US" altLang="zh-CN" sz="1700" dirty="0">
                <a:latin typeface="+mn-ea"/>
              </a:rPr>
              <a:t>414</a:t>
            </a:r>
            <a:r>
              <a:rPr lang="zh-CN" altLang="en-US" sz="1700" dirty="0">
                <a:latin typeface="+mn-ea"/>
              </a:rPr>
              <a:t>条同一财产上多个抵押权的清偿顺序，第</a:t>
            </a:r>
            <a:r>
              <a:rPr lang="en-US" altLang="zh-CN" sz="1700" dirty="0">
                <a:latin typeface="+mn-ea"/>
              </a:rPr>
              <a:t>415</a:t>
            </a:r>
            <a:r>
              <a:rPr lang="zh-CN" altLang="en-US" sz="1700" dirty="0">
                <a:latin typeface="+mn-ea"/>
              </a:rPr>
              <a:t>条同一财产上抵押权与质权的清偿顺序等等规定，都可以适用于最高额抵押权。故此，本条规定，最高额抵押权除适用本节规定外，适用本章第</a:t>
            </a:r>
            <a:r>
              <a:rPr lang="en-US" altLang="zh-CN" sz="1700" dirty="0">
                <a:latin typeface="+mn-ea"/>
              </a:rPr>
              <a:t>1</a:t>
            </a:r>
            <a:r>
              <a:rPr lang="zh-CN" altLang="en-US" sz="1700" dirty="0">
                <a:latin typeface="+mn-ea"/>
              </a:rPr>
              <a:t>节的有关规定。</a:t>
            </a:r>
            <a:endParaRPr lang="zh-CN" altLang="en-US" sz="1700" dirty="0">
              <a:latin typeface="+mn-ea"/>
            </a:endParaRPr>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666750" y="1995975"/>
            <a:ext cx="10858500" cy="1106970"/>
          </a:xfrm>
        </p:spPr>
        <p:txBody>
          <a:bodyPr>
            <a:spAutoFit/>
          </a:bodyPr>
          <a:lstStyle/>
          <a:p>
            <a:r>
              <a:rPr lang="zh-CN" altLang="en-US" dirty="0"/>
              <a:t>感谢观看</a:t>
            </a:r>
            <a:endParaRPr lang="en-US" altLang="zh-CN" dirty="0"/>
          </a:p>
          <a:p>
            <a:r>
              <a:rPr lang="en-GB" altLang="zh-CN" dirty="0"/>
              <a:t>Thank you for watching.</a:t>
            </a:r>
            <a:endParaRPr lang="en-GB" altLang="zh-CN" dirty="0"/>
          </a:p>
        </p:txBody>
      </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49326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此外，尽管</a:t>
            </a:r>
            <a:r>
              <a:rPr lang="en-US" altLang="zh-CN" sz="1700" dirty="0">
                <a:latin typeface="+mn-ea"/>
              </a:rPr>
              <a:t>《</a:t>
            </a:r>
            <a:r>
              <a:rPr lang="zh-CN" altLang="en-US" sz="1700" dirty="0">
                <a:latin typeface="+mn-ea"/>
              </a:rPr>
              <a:t>企业破产法</a:t>
            </a:r>
            <a:r>
              <a:rPr lang="en-US" altLang="zh-CN" sz="1700" dirty="0">
                <a:latin typeface="+mn-ea"/>
              </a:rPr>
              <a:t>》</a:t>
            </a:r>
            <a:r>
              <a:rPr lang="zh-CN" altLang="en-US" sz="1700" dirty="0">
                <a:latin typeface="+mn-ea"/>
              </a:rPr>
              <a:t>第</a:t>
            </a:r>
            <a:r>
              <a:rPr lang="en-US" altLang="zh-CN" sz="1700" dirty="0">
                <a:latin typeface="+mn-ea"/>
              </a:rPr>
              <a:t>109</a:t>
            </a:r>
            <a:r>
              <a:rPr lang="zh-CN" altLang="en-US" sz="1700" dirty="0">
                <a:latin typeface="+mn-ea"/>
              </a:rPr>
              <a:t>条明确规定：“对破产人的特定财产享有担保权的权利人，对该特定财产享有优先受偿的权利”，但该法第</a:t>
            </a:r>
            <a:r>
              <a:rPr lang="en-US" altLang="zh-CN" sz="1700" dirty="0">
                <a:latin typeface="+mn-ea"/>
              </a:rPr>
              <a:t>132</a:t>
            </a:r>
            <a:r>
              <a:rPr lang="zh-CN" altLang="en-US" sz="1700" dirty="0">
                <a:latin typeface="+mn-ea"/>
              </a:rPr>
              <a:t>条同时规定：“本法施行后，破产人在本法公布之日前所欠职工的工资和医疗、伤残补助、抚恤费用，所欠的应当划入职工个人账户的基本养老保险、基本医疗保险费用，以及法律、行政法规规定应当支付给职工的补偿金，依照本法第一百一十三条的规定清偿后不足以清偿的部分，以本法第一百零九条规定的特定财产优先于对该特定财产享有担保权的权利人受偿。”由此可见，对于</a:t>
            </a:r>
            <a:r>
              <a:rPr lang="en-US" altLang="zh-CN" sz="1700" dirty="0">
                <a:latin typeface="+mn-ea"/>
              </a:rPr>
              <a:t>2006</a:t>
            </a:r>
            <a:r>
              <a:rPr lang="zh-CN" altLang="en-US" sz="1700" dirty="0">
                <a:latin typeface="+mn-ea"/>
              </a:rPr>
              <a:t>年</a:t>
            </a:r>
            <a:r>
              <a:rPr lang="en-US" altLang="zh-CN" sz="1700" dirty="0">
                <a:latin typeface="+mn-ea"/>
              </a:rPr>
              <a:t>8</a:t>
            </a:r>
            <a:r>
              <a:rPr lang="zh-CN" altLang="en-US" sz="1700" dirty="0">
                <a:latin typeface="+mn-ea"/>
              </a:rPr>
              <a:t>月</a:t>
            </a:r>
            <a:r>
              <a:rPr lang="en-US" altLang="zh-CN" sz="1700" dirty="0">
                <a:latin typeface="+mn-ea"/>
              </a:rPr>
              <a:t>27</a:t>
            </a:r>
            <a:r>
              <a:rPr lang="zh-CN" altLang="en-US" sz="1700" dirty="0">
                <a:latin typeface="+mn-ea"/>
              </a:rPr>
              <a:t>日新</a:t>
            </a:r>
            <a:r>
              <a:rPr lang="en-US" altLang="zh-CN" sz="1700" dirty="0">
                <a:latin typeface="+mn-ea"/>
              </a:rPr>
              <a:t>《</a:t>
            </a:r>
            <a:r>
              <a:rPr lang="zh-CN" altLang="en-US" sz="1700" dirty="0">
                <a:latin typeface="+mn-ea"/>
              </a:rPr>
              <a:t>企业破产法</a:t>
            </a:r>
            <a:r>
              <a:rPr lang="en-US" altLang="zh-CN" sz="1700" dirty="0">
                <a:latin typeface="+mn-ea"/>
              </a:rPr>
              <a:t>》</a:t>
            </a:r>
            <a:r>
              <a:rPr lang="zh-CN" altLang="en-US" sz="1700" dirty="0">
                <a:latin typeface="+mn-ea"/>
              </a:rPr>
              <a:t>公布前未受清偿的职工债权，在按照正常破产清偿顺序无法实现时，则以设定担保的特定财产受偿，此时未清偿的职工债权优于担保物权。</a:t>
            </a:r>
            <a:endParaRPr lang="zh-CN" altLang="en-US" sz="1700" dirty="0">
              <a:latin typeface="+mn-e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27809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第五，</a:t>
            </a:r>
            <a:r>
              <a:rPr lang="en-US" altLang="zh-CN" sz="1700" dirty="0">
                <a:latin typeface="+mn-ea"/>
              </a:rPr>
              <a:t>《</a:t>
            </a:r>
            <a:r>
              <a:rPr lang="zh-CN" altLang="en-US" sz="1700" dirty="0">
                <a:latin typeface="+mn-ea"/>
              </a:rPr>
              <a:t>海商法</a:t>
            </a:r>
            <a:r>
              <a:rPr lang="en-US" altLang="zh-CN" sz="1700" dirty="0">
                <a:latin typeface="+mn-ea"/>
              </a:rPr>
              <a:t>》</a:t>
            </a:r>
            <a:r>
              <a:rPr lang="zh-CN" altLang="en-US" sz="1700" dirty="0">
                <a:latin typeface="+mn-ea"/>
              </a:rPr>
              <a:t>和</a:t>
            </a:r>
            <a:r>
              <a:rPr lang="en-US" altLang="zh-CN" sz="1700" dirty="0">
                <a:latin typeface="+mn-ea"/>
              </a:rPr>
              <a:t>《</a:t>
            </a:r>
            <a:r>
              <a:rPr lang="zh-CN" altLang="en-US" sz="1700" dirty="0">
                <a:latin typeface="+mn-ea"/>
              </a:rPr>
              <a:t>民用航空法</a:t>
            </a:r>
            <a:r>
              <a:rPr lang="en-US" altLang="zh-CN" sz="1700" dirty="0">
                <a:latin typeface="+mn-ea"/>
              </a:rPr>
              <a:t>》</a:t>
            </a:r>
            <a:r>
              <a:rPr lang="zh-CN" altLang="en-US" sz="1700" dirty="0">
                <a:latin typeface="+mn-ea"/>
              </a:rPr>
              <a:t>上关于船舶优先权和民用航空器优先权的特别规定。</a:t>
            </a:r>
            <a:r>
              <a:rPr lang="en-US" altLang="zh-CN" sz="1700" dirty="0">
                <a:latin typeface="+mn-ea"/>
              </a:rPr>
              <a:t>《</a:t>
            </a:r>
            <a:r>
              <a:rPr lang="zh-CN" altLang="en-US" sz="1700" dirty="0">
                <a:latin typeface="+mn-ea"/>
              </a:rPr>
              <a:t>海商法</a:t>
            </a:r>
            <a:r>
              <a:rPr lang="en-US" altLang="zh-CN" sz="1700" dirty="0">
                <a:latin typeface="+mn-ea"/>
              </a:rPr>
              <a:t>》</a:t>
            </a:r>
            <a:r>
              <a:rPr lang="zh-CN" altLang="en-US" sz="1700" dirty="0">
                <a:latin typeface="+mn-ea"/>
              </a:rPr>
              <a:t>第</a:t>
            </a:r>
            <a:r>
              <a:rPr lang="en-US" altLang="zh-CN" sz="1700" dirty="0">
                <a:latin typeface="+mn-ea"/>
              </a:rPr>
              <a:t>25</a:t>
            </a:r>
            <a:r>
              <a:rPr lang="zh-CN" altLang="en-US" sz="1700" dirty="0">
                <a:latin typeface="+mn-ea"/>
              </a:rPr>
              <a:t>条第</a:t>
            </a:r>
            <a:r>
              <a:rPr lang="en-US" altLang="zh-CN" sz="1700" dirty="0">
                <a:latin typeface="+mn-ea"/>
              </a:rPr>
              <a:t>1</a:t>
            </a:r>
            <a:r>
              <a:rPr lang="zh-CN" altLang="en-US" sz="1700" dirty="0">
                <a:latin typeface="+mn-ea"/>
              </a:rPr>
              <a:t>款明确规定：“船舶优先权先于船舶留置权受偿，船舶抵押权后于船舶留置权受偿。”而其第</a:t>
            </a:r>
            <a:r>
              <a:rPr lang="en-US" altLang="zh-CN" sz="1700" dirty="0">
                <a:latin typeface="+mn-ea"/>
              </a:rPr>
              <a:t>22</a:t>
            </a:r>
            <a:r>
              <a:rPr lang="zh-CN" altLang="en-US" sz="1700" dirty="0">
                <a:latin typeface="+mn-ea"/>
              </a:rPr>
              <a:t>条规定：“下列各项海事请求具有船舶优先权：（一）船长、船员和在船上工作的其他在编人员根据劳动法律、行政法规或者劳动合同所产生的工资、其他劳动报酬、船员遣返费用和社会保险费用的给付请求；（二）在船舶营运中发生的人身伤亡的赔偿请求；（三）船舶吨税、引航费、港务费和其他港口规费的缴付请求；（四）海难救助的救助款项的给付请求；（五）船舶在营运中因侵权行为产生的财产赔偿请求。”“载运</a:t>
            </a:r>
            <a:r>
              <a:rPr lang="en-US" altLang="zh-CN" sz="1700" dirty="0">
                <a:latin typeface="+mn-ea"/>
              </a:rPr>
              <a:t>2000</a:t>
            </a:r>
            <a:r>
              <a:rPr lang="zh-CN" altLang="en-US" sz="1700" dirty="0">
                <a:latin typeface="+mn-ea"/>
              </a:rPr>
              <a:t>吨以上的散装货油的船舶，持有有效的证书，证明已经进行油污损害民事责任保险或者具有相应的财务保证的，对其造成的油污损害的赔偿请求，不属于前款第（五）项规定的范围。”由此可见，船舶抵押权作为担保物权的一种，不得对这些海事请求权（债权）主张优先受偿。</a:t>
            </a:r>
            <a:endParaRPr lang="zh-CN" altLang="en-US" sz="1700" dirty="0">
              <a:latin typeface="+mn-e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192360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民用航空法</a:t>
            </a:r>
            <a:r>
              <a:rPr lang="en-US" altLang="zh-CN" sz="1700" dirty="0">
                <a:latin typeface="+mn-ea"/>
              </a:rPr>
              <a:t>》</a:t>
            </a:r>
            <a:r>
              <a:rPr lang="zh-CN" altLang="en-US" sz="1700" dirty="0">
                <a:latin typeface="+mn-ea"/>
              </a:rPr>
              <a:t>第</a:t>
            </a:r>
            <a:r>
              <a:rPr lang="en-US" altLang="zh-CN" sz="1700" dirty="0">
                <a:latin typeface="+mn-ea"/>
              </a:rPr>
              <a:t>22</a:t>
            </a:r>
            <a:r>
              <a:rPr lang="zh-CN" altLang="en-US" sz="1700" dirty="0">
                <a:latin typeface="+mn-ea"/>
              </a:rPr>
              <a:t>条明确规定：“民用航空器优先权先于民用航空器抵押权受偿。”而其第</a:t>
            </a:r>
            <a:r>
              <a:rPr lang="en-US" altLang="zh-CN" sz="1700" dirty="0">
                <a:latin typeface="+mn-ea"/>
              </a:rPr>
              <a:t>19</a:t>
            </a:r>
            <a:r>
              <a:rPr lang="zh-CN" altLang="en-US" sz="1700" dirty="0">
                <a:latin typeface="+mn-ea"/>
              </a:rPr>
              <a:t>条规定：“下列各项债权具有民用航空器优先权：（一）援救该民用航空器的报酬；（二）保管维护该民用航空器的必需费用。”“前款规定的各项债权，后发生的先受偿。”由此可见，民用航空器抵押权作为担保物权的一种，不得对这些债权主张优先受偿。</a:t>
            </a:r>
            <a:endParaRPr lang="zh-CN" altLang="en-US" sz="1700" dirty="0">
              <a:latin typeface="+mn-e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70843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第六，</a:t>
            </a:r>
            <a:r>
              <a:rPr lang="en-US" altLang="zh-CN" sz="1700" dirty="0">
                <a:latin typeface="+mn-ea"/>
              </a:rPr>
              <a:t>《</a:t>
            </a:r>
            <a:r>
              <a:rPr lang="zh-CN" altLang="en-US" sz="1700" dirty="0">
                <a:latin typeface="+mn-ea"/>
              </a:rPr>
              <a:t>税收征收管理法</a:t>
            </a:r>
            <a:r>
              <a:rPr lang="en-US" altLang="zh-CN" sz="1700" dirty="0">
                <a:latin typeface="+mn-ea"/>
              </a:rPr>
              <a:t>》</a:t>
            </a:r>
            <a:r>
              <a:rPr lang="zh-CN" altLang="en-US" sz="1700" dirty="0">
                <a:latin typeface="+mn-ea"/>
              </a:rPr>
              <a:t>上关于税收优先权的特别规定。</a:t>
            </a:r>
            <a:r>
              <a:rPr lang="en-US" altLang="zh-CN" sz="1700" dirty="0">
                <a:latin typeface="+mn-ea"/>
              </a:rPr>
              <a:t>《</a:t>
            </a:r>
            <a:r>
              <a:rPr lang="zh-CN" altLang="en-US" sz="1700" dirty="0">
                <a:latin typeface="+mn-ea"/>
              </a:rPr>
              <a:t>税收征收管理法</a:t>
            </a:r>
            <a:r>
              <a:rPr lang="en-US" altLang="zh-CN" sz="1700" dirty="0">
                <a:latin typeface="+mn-ea"/>
              </a:rPr>
              <a:t>》</a:t>
            </a:r>
            <a:r>
              <a:rPr lang="zh-CN" altLang="en-US" sz="1700" dirty="0">
                <a:latin typeface="+mn-ea"/>
              </a:rPr>
              <a:t>第</a:t>
            </a:r>
            <a:r>
              <a:rPr lang="en-US" altLang="zh-CN" sz="1700" dirty="0">
                <a:latin typeface="+mn-ea"/>
              </a:rPr>
              <a:t>45</a:t>
            </a:r>
            <a:r>
              <a:rPr lang="zh-CN" altLang="en-US" sz="1700" dirty="0">
                <a:latin typeface="+mn-ea"/>
              </a:rPr>
              <a:t>条第</a:t>
            </a:r>
            <a:r>
              <a:rPr lang="en-US" altLang="zh-CN" sz="1700" dirty="0">
                <a:latin typeface="+mn-ea"/>
              </a:rPr>
              <a:t>1</a:t>
            </a:r>
            <a:r>
              <a:rPr lang="zh-CN" altLang="en-US" sz="1700" dirty="0">
                <a:latin typeface="+mn-ea"/>
              </a:rPr>
              <a:t>款规定：“税务机关征收税款，税收优先于无担保债权，法律另有规定的除外；纳税人欠缴的税款发生在纳税人以其财产设定抵押、质押或者纳税人的财产被留置之前的，税收应当先于抵押权、质权、留置权执行。”第</a:t>
            </a:r>
            <a:r>
              <a:rPr lang="en-US" altLang="zh-CN" sz="1700" dirty="0">
                <a:latin typeface="+mn-ea"/>
              </a:rPr>
              <a:t>46</a:t>
            </a:r>
            <a:r>
              <a:rPr lang="zh-CN" altLang="en-US" sz="1700" dirty="0">
                <a:latin typeface="+mn-ea"/>
              </a:rPr>
              <a:t>条规定：“纳税人有欠税情形而以其财产设定抵押、质押的，应当向抵押权人、质权人说明其欠税情况。抵押权人、质权人可以请求税务机关提供有关的欠税情况。”由此可见，担保物权人不得就担保物权设立之前发生的税收债权主张优先受偿。</a:t>
            </a:r>
            <a:endParaRPr lang="en-US" altLang="zh-CN" sz="1700" dirty="0">
              <a:latin typeface="+mn-e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75487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第七，商品房消费者优先权。在</a:t>
            </a:r>
            <a:r>
              <a:rPr lang="en-US" altLang="zh-CN" sz="1700" dirty="0">
                <a:latin typeface="+mn-ea"/>
              </a:rPr>
              <a:t>2023</a:t>
            </a:r>
            <a:r>
              <a:rPr lang="zh-CN" altLang="en-US" sz="1700" dirty="0">
                <a:latin typeface="+mn-ea"/>
              </a:rPr>
              <a:t>年</a:t>
            </a:r>
            <a:r>
              <a:rPr lang="en-US" altLang="zh-CN" sz="1700" dirty="0">
                <a:latin typeface="+mn-ea"/>
              </a:rPr>
              <a:t>4</a:t>
            </a:r>
            <a:r>
              <a:rPr lang="zh-CN" altLang="en-US" sz="1700" dirty="0">
                <a:latin typeface="+mn-ea"/>
              </a:rPr>
              <a:t>月</a:t>
            </a:r>
            <a:r>
              <a:rPr lang="en-US" altLang="zh-CN" sz="1700" dirty="0">
                <a:latin typeface="+mn-ea"/>
              </a:rPr>
              <a:t>20</a:t>
            </a:r>
            <a:r>
              <a:rPr lang="zh-CN" altLang="en-US" sz="1700" dirty="0">
                <a:latin typeface="+mn-ea"/>
              </a:rPr>
              <a:t>日公布的</a:t>
            </a:r>
            <a:r>
              <a:rPr lang="en-US" altLang="zh-CN" sz="1700" dirty="0">
                <a:latin typeface="+mn-ea"/>
              </a:rPr>
              <a:t>《</a:t>
            </a:r>
            <a:r>
              <a:rPr lang="zh-CN" altLang="en-US" sz="1700" dirty="0">
                <a:latin typeface="+mn-ea"/>
              </a:rPr>
              <a:t>最高人民法院关于商品房消费者权利保护问题的批复（法释</a:t>
            </a:r>
            <a:r>
              <a:rPr lang="en-US" altLang="zh-CN" sz="1700" dirty="0">
                <a:latin typeface="+mn-ea"/>
              </a:rPr>
              <a:t>〔2023〕1</a:t>
            </a:r>
            <a:r>
              <a:rPr lang="zh-CN" altLang="en-US" sz="1700" dirty="0">
                <a:latin typeface="+mn-ea"/>
              </a:rPr>
              <a:t>号）</a:t>
            </a:r>
            <a:r>
              <a:rPr lang="en-US" altLang="zh-CN" sz="1700" dirty="0">
                <a:latin typeface="+mn-ea"/>
              </a:rPr>
              <a:t>》</a:t>
            </a:r>
            <a:r>
              <a:rPr lang="zh-CN" altLang="en-US" sz="1700" dirty="0">
                <a:latin typeface="+mn-ea"/>
              </a:rPr>
              <a:t>中明确规定：“商品房消费者以居住为目的购买房屋并已支付全部价款，主张其房屋交付请求权优先于建设工程价款优先受偿权、抵押权以及其他债权的，人民法院应当予以支持。”</a:t>
            </a:r>
            <a:r>
              <a:rPr lang="en-US" altLang="zh-CN" sz="1700" dirty="0">
                <a:latin typeface="+mn-ea"/>
              </a:rPr>
              <a:t>2024</a:t>
            </a:r>
            <a:r>
              <a:rPr lang="zh-CN" altLang="en-US" sz="1700" dirty="0">
                <a:latin typeface="+mn-ea"/>
              </a:rPr>
              <a:t>年</a:t>
            </a:r>
            <a:r>
              <a:rPr lang="en-US" altLang="zh-CN" sz="1700" dirty="0">
                <a:latin typeface="+mn-ea"/>
              </a:rPr>
              <a:t>6</a:t>
            </a:r>
            <a:r>
              <a:rPr lang="zh-CN" altLang="en-US" sz="1700" dirty="0">
                <a:latin typeface="+mn-ea"/>
              </a:rPr>
              <a:t>月</a:t>
            </a:r>
            <a:r>
              <a:rPr lang="en-US" altLang="zh-CN" sz="1700" dirty="0">
                <a:latin typeface="+mn-ea"/>
              </a:rPr>
              <a:t>20</a:t>
            </a:r>
            <a:r>
              <a:rPr lang="zh-CN" altLang="en-US" sz="1700" dirty="0">
                <a:latin typeface="+mn-ea"/>
              </a:rPr>
              <a:t>日印发的</a:t>
            </a:r>
            <a:r>
              <a:rPr lang="en-US" altLang="zh-CN" sz="1700" dirty="0">
                <a:latin typeface="+mn-ea"/>
              </a:rPr>
              <a:t>《</a:t>
            </a:r>
            <a:r>
              <a:rPr lang="zh-CN" altLang="en-US" sz="1700" dirty="0">
                <a:latin typeface="+mn-ea"/>
              </a:rPr>
              <a:t>自然资源部 住房城乡建设部 财政部 国家税务总局 国家金融监督管理总局 最高人民法院关于分类施策妥善解决保交房项目办证问题的通知（自然资发</a:t>
            </a:r>
            <a:r>
              <a:rPr lang="en-US" altLang="zh-CN" sz="1700" dirty="0">
                <a:latin typeface="+mn-ea"/>
              </a:rPr>
              <a:t>〔2024〕108</a:t>
            </a:r>
            <a:r>
              <a:rPr lang="zh-CN" altLang="en-US" sz="1700" dirty="0">
                <a:latin typeface="+mn-ea"/>
              </a:rPr>
              <a:t>号）</a:t>
            </a:r>
            <a:r>
              <a:rPr lang="en-US" altLang="zh-CN" sz="1700" dirty="0">
                <a:latin typeface="+mn-ea"/>
              </a:rPr>
              <a:t>》</a:t>
            </a:r>
            <a:r>
              <a:rPr lang="zh-CN" altLang="en-US" sz="1700" dirty="0">
                <a:latin typeface="+mn-ea"/>
              </a:rPr>
              <a:t>中明确规定：“法释</a:t>
            </a:r>
            <a:r>
              <a:rPr lang="en-US" altLang="zh-CN" sz="1700" dirty="0">
                <a:latin typeface="+mn-ea"/>
              </a:rPr>
              <a:t>〔2023〕1</a:t>
            </a:r>
            <a:r>
              <a:rPr lang="zh-CN" altLang="en-US" sz="1700" dirty="0">
                <a:latin typeface="+mn-ea"/>
              </a:rPr>
              <a:t>号关于第一顺位保护购房群众权益的规定，适用于办理不动产登记。以居住为目的的购房群众已支付全部购房款（含按揭），但房企存在未偿还抵押债务的，在为购房群众办理不动产权证书的同时，按套注销对应房屋的不动产（含土地、在建工程、房屋）抵押登记。”</a:t>
            </a:r>
            <a:endParaRPr lang="zh-CN" altLang="en-US" sz="1700" dirty="0">
              <a:latin typeface="+mn-e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016484"/>
          </a:xfrm>
          <a:prstGeom prst="rect">
            <a:avLst/>
          </a:prstGeom>
          <a:noFill/>
        </p:spPr>
        <p:txBody>
          <a:bodyPr wrap="square">
            <a:spAutoFit/>
          </a:bodyPr>
          <a:lstStyle/>
          <a:p>
            <a:endParaRPr lang="en-US" altLang="zh-CN" sz="1700" dirty="0">
              <a:latin typeface="+mn-ea"/>
            </a:endParaRPr>
          </a:p>
          <a:p>
            <a:r>
              <a:rPr lang="en-US" altLang="zh-CN" sz="1700" dirty="0">
                <a:latin typeface="+mn-ea"/>
              </a:rPr>
              <a:t>  2025</a:t>
            </a:r>
            <a:r>
              <a:rPr lang="zh-CN" altLang="en-US" sz="1700" dirty="0">
                <a:latin typeface="+mn-ea"/>
              </a:rPr>
              <a:t>年</a:t>
            </a:r>
            <a:r>
              <a:rPr lang="en-US" altLang="zh-CN" sz="1700" dirty="0">
                <a:latin typeface="+mn-ea"/>
              </a:rPr>
              <a:t>7</a:t>
            </a:r>
            <a:r>
              <a:rPr lang="zh-CN" altLang="en-US" sz="1700" dirty="0">
                <a:latin typeface="+mn-ea"/>
              </a:rPr>
              <a:t>月</a:t>
            </a:r>
            <a:r>
              <a:rPr lang="en-US" altLang="zh-CN" sz="1700" dirty="0">
                <a:latin typeface="+mn-ea"/>
              </a:rPr>
              <a:t>11</a:t>
            </a:r>
            <a:r>
              <a:rPr lang="zh-CN" altLang="en-US" sz="1700" dirty="0">
                <a:latin typeface="+mn-ea"/>
              </a:rPr>
              <a:t>日印发的</a:t>
            </a:r>
            <a:r>
              <a:rPr lang="en-US" altLang="zh-CN" sz="1700" dirty="0">
                <a:latin typeface="+mn-ea"/>
              </a:rPr>
              <a:t>《</a:t>
            </a:r>
            <a:r>
              <a:rPr lang="zh-CN" altLang="en-US" sz="1700" dirty="0">
                <a:latin typeface="+mn-ea"/>
              </a:rPr>
              <a:t>自然资源部 住房和城乡建设部 财政部 国家税务总局 国家金融监督管理总局 最高人民法院关于加快化解历史遗留不动产“登记难”问题的通知（自然资发</a:t>
            </a:r>
            <a:r>
              <a:rPr lang="en-US" altLang="zh-CN" sz="1700" dirty="0">
                <a:latin typeface="+mn-ea"/>
              </a:rPr>
              <a:t>〔2025〕135</a:t>
            </a:r>
            <a:r>
              <a:rPr lang="zh-CN" altLang="en-US" sz="1700" dirty="0">
                <a:latin typeface="+mn-ea"/>
              </a:rPr>
              <a:t>号）</a:t>
            </a:r>
            <a:r>
              <a:rPr lang="en-US" altLang="zh-CN" sz="1700" dirty="0">
                <a:latin typeface="+mn-ea"/>
              </a:rPr>
              <a:t>》</a:t>
            </a:r>
            <a:r>
              <a:rPr lang="zh-CN" altLang="en-US" sz="1700" dirty="0">
                <a:latin typeface="+mn-ea"/>
              </a:rPr>
              <a:t>中明确规定：“加强房屋预售合同网签备案信息和预告登记信息的互联互通，推动一体办理。办理预售合同网签备案前，要及时注销土地抵押或按套注销在建工程抵押；在房屋预售许可和预告登记环节，要对房企是否存在土地抵押、在建工程抵押等进行审核。金融机构为房企办理抵押贷款的，应确保抵押范围不涉及已办理预告登记的房屋及所占用土地；为个人办理新建商品房贷款的，要审核土地抵押和在建工程抵押中住宅对应部分的抵押是否解除，并及时办理抵押预告登记。对于符合法释</a:t>
            </a:r>
            <a:r>
              <a:rPr lang="en-US" altLang="zh-CN" sz="1700" dirty="0">
                <a:latin typeface="+mn-ea"/>
              </a:rPr>
              <a:t>〔2023〕1</a:t>
            </a:r>
            <a:r>
              <a:rPr lang="zh-CN" altLang="en-US" sz="1700" dirty="0">
                <a:latin typeface="+mn-ea"/>
              </a:rPr>
              <a:t>号规定情形的，人民法院在查封土地时，应注明已出售房屋及其对应土地不在查封范围内；对于已办理预告登记或购房群众已支付全部购房款的，不予查封。”</a:t>
            </a:r>
            <a:endParaRPr lang="en-US" altLang="zh-CN" sz="1700" dirty="0">
              <a:latin typeface="+mn-e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1923604"/>
          </a:xfrm>
          <a:prstGeom prst="rect">
            <a:avLst/>
          </a:prstGeom>
          <a:noFill/>
        </p:spPr>
        <p:txBody>
          <a:bodyPr wrap="square">
            <a:spAutoFit/>
          </a:bodyPr>
          <a:lstStyle/>
          <a:p>
            <a:endParaRPr lang="en-US" altLang="zh-CN" sz="1700" dirty="0">
              <a:latin typeface="+mn-ea"/>
            </a:endParaRPr>
          </a:p>
          <a:p>
            <a:r>
              <a:rPr lang="zh-CN" altLang="en-US" sz="1700" dirty="0">
                <a:latin typeface="+mn-ea"/>
              </a:rPr>
              <a:t>  综上，本条所定“法律另有规定的除外”，除了优先顺位规则之外，主要涉及具有优先性的特定债权。本法没有关于优先权的一般规定，本法和其他法律中关于这些优先权的零散规定如未规定其与担保物权发生冲突之时的优先顺位，即可直接适用本条所定“法律另有规定的除外”，赋予这些优先权优先于担保物权的顺位。</a:t>
            </a:r>
            <a:endParaRPr lang="zh-CN" altLang="en-US" sz="1700" dirty="0">
              <a:latin typeface="+mn-e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970044"/>
          </a:xfrm>
          <a:prstGeom prst="rect">
            <a:avLst/>
          </a:prstGeom>
          <a:noFill/>
        </p:spPr>
        <p:txBody>
          <a:bodyPr wrap="square">
            <a:spAutoFit/>
          </a:bodyPr>
          <a:lstStyle/>
          <a:p>
            <a:endParaRPr lang="en-US" altLang="zh-CN" sz="1700" dirty="0">
              <a:latin typeface="+mn-ea"/>
            </a:endParaRPr>
          </a:p>
          <a:p>
            <a:r>
              <a:rPr lang="zh-CN" altLang="en-US" sz="1700" dirty="0">
                <a:latin typeface="+mn-ea"/>
              </a:rPr>
              <a:t>  三、其他问题</a:t>
            </a:r>
            <a:endParaRPr lang="en-US" altLang="zh-CN" sz="1700" dirty="0">
              <a:latin typeface="+mn-ea"/>
            </a:endParaRPr>
          </a:p>
          <a:p>
            <a:endParaRPr lang="en-US" altLang="zh-CN" sz="1700" dirty="0">
              <a:latin typeface="+mn-ea"/>
            </a:endParaRPr>
          </a:p>
          <a:p>
            <a:r>
              <a:rPr lang="en-US" altLang="zh-CN" sz="1700" dirty="0">
                <a:latin typeface="+mn-ea"/>
              </a:rPr>
              <a:t>  </a:t>
            </a:r>
            <a:r>
              <a:rPr lang="zh-CN" altLang="en-US" sz="1700" dirty="0">
                <a:latin typeface="+mn-ea"/>
              </a:rPr>
              <a:t>在解释上，担保物权人就标的财产仅具有优先受偿权，并不具有排除他人就标的财产强制执行的利益。因此，金钱债权执行中，案外人以其对执行标的享有担保物权为由，提起执行异议之诉，请求排除强制执行的，人民法院应当告知案外人通过参与分配等执行程序，就拍卖价款等主张优先受偿。同时，申请执行人对执行标的依法享有对抗案外人的担保物权等优先受偿权，案外人提起执行异议之诉，请求排除强制执行的，人民法院不予支持，但法律、司法解释另有规定的除外。</a:t>
            </a:r>
            <a:endParaRPr lang="zh-CN" altLang="en-US" sz="1700" dirty="0">
              <a:latin typeface="+mn-e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708434"/>
          </a:xfrm>
          <a:prstGeom prst="rect">
            <a:avLst/>
          </a:prstGeom>
          <a:noFill/>
        </p:spPr>
        <p:txBody>
          <a:bodyPr wrap="square">
            <a:spAutoFit/>
          </a:bodyPr>
          <a:lstStyle/>
          <a:p>
            <a:endParaRPr lang="en-US" altLang="zh-CN" sz="1700" dirty="0">
              <a:latin typeface="+mn-ea"/>
            </a:endParaRPr>
          </a:p>
          <a:p>
            <a:r>
              <a:rPr lang="zh-CN" altLang="en-US" sz="1700" dirty="0">
                <a:latin typeface="+mn-ea"/>
              </a:rPr>
              <a:t>  第三百八十七条</a:t>
            </a:r>
            <a:r>
              <a:rPr lang="en-US" altLang="zh-CN" sz="1700" dirty="0">
                <a:latin typeface="+mn-ea"/>
              </a:rPr>
              <a:t>【</a:t>
            </a:r>
            <a:r>
              <a:rPr lang="zh-CN" altLang="en-US" sz="1700" dirty="0">
                <a:latin typeface="+mn-ea"/>
              </a:rPr>
              <a:t>担保物权的适用范围和反担保</a:t>
            </a:r>
            <a:r>
              <a:rPr lang="en-US" altLang="zh-CN" sz="1700" dirty="0">
                <a:latin typeface="+mn-ea"/>
              </a:rPr>
              <a:t>】</a:t>
            </a:r>
            <a:r>
              <a:rPr lang="zh-CN" altLang="en-US" sz="1700" dirty="0">
                <a:latin typeface="+mn-ea"/>
              </a:rPr>
              <a:t>债权人在借贷、买卖等民事活动中，为保障实现其债权，需要担保的，可以依照本法和其他法律的规定设立担保物权。</a:t>
            </a:r>
            <a:endParaRPr lang="zh-CN" altLang="en-US" sz="1700" dirty="0">
              <a:latin typeface="+mn-ea"/>
            </a:endParaRPr>
          </a:p>
          <a:p>
            <a:r>
              <a:rPr lang="zh-CN" altLang="en-US" sz="1700" dirty="0">
                <a:latin typeface="+mn-ea"/>
              </a:rPr>
              <a:t>  第三人为债务人向债权人提供担保的，可以要求债务人提供反担保。反担保适用本法和其他法律的规定。</a:t>
            </a:r>
            <a:endParaRPr lang="zh-CN" altLang="en-US" sz="1700" dirty="0">
              <a:latin typeface="+mn-ea"/>
            </a:endParaRPr>
          </a:p>
          <a:p>
            <a:endParaRPr lang="en-US" altLang="zh-CN" sz="1700" dirty="0">
              <a:latin typeface="+mn-ea"/>
            </a:endParaRPr>
          </a:p>
          <a:p>
            <a:r>
              <a:rPr lang="zh-CN" altLang="en-US" sz="1700" dirty="0">
                <a:latin typeface="+mn-ea"/>
              </a:rPr>
              <a:t>  本条是对</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171</a:t>
            </a:r>
            <a:r>
              <a:rPr lang="zh-CN" altLang="en-US" sz="1700" dirty="0">
                <a:latin typeface="+mn-ea"/>
              </a:rPr>
              <a:t>条的完整保留。</a:t>
            </a:r>
            <a:endParaRPr lang="en-US" altLang="zh-CN" sz="1700" dirty="0">
              <a:latin typeface="+mn-ea"/>
            </a:endParaRPr>
          </a:p>
          <a:p>
            <a:endParaRPr lang="en-US" altLang="zh-CN" sz="1700" dirty="0">
              <a:latin typeface="+mn-ea"/>
            </a:endParaRPr>
          </a:p>
          <a:p>
            <a:r>
              <a:rPr lang="zh-CN" altLang="en-US" sz="1700" dirty="0">
                <a:latin typeface="+mn-ea"/>
              </a:rPr>
              <a:t>  本条是关于适用担保物权的债权范围和反担保的规定。</a:t>
            </a:r>
            <a:endParaRPr lang="zh-CN" altLang="en-US" sz="1700" dirty="0">
              <a:latin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概述</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06292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一、债与担保</a:t>
            </a:r>
            <a:endParaRPr lang="en-US" altLang="zh-CN" sz="1700" dirty="0">
              <a:latin typeface="+mn-ea"/>
            </a:endParaRPr>
          </a:p>
          <a:p>
            <a:endParaRPr lang="zh-CN" altLang="en-US" sz="1700" dirty="0">
              <a:latin typeface="+mn-ea"/>
            </a:endParaRPr>
          </a:p>
          <a:p>
            <a:r>
              <a:rPr lang="zh-CN" altLang="en-US" sz="1700" dirty="0">
                <a:latin typeface="+mn-ea"/>
              </a:rPr>
              <a:t>  担保总是和“债”联系在一起。所谓债，是指特定的当事人间请求为特定行为的民事法律关系。</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118</a:t>
            </a:r>
            <a:r>
              <a:rPr lang="zh-CN" altLang="en-US" sz="1700" dirty="0">
                <a:latin typeface="+mn-ea"/>
              </a:rPr>
              <a:t>条第</a:t>
            </a:r>
            <a:r>
              <a:rPr lang="en-US" altLang="zh-CN" sz="1700" dirty="0">
                <a:latin typeface="+mn-ea"/>
              </a:rPr>
              <a:t>2</a:t>
            </a:r>
            <a:r>
              <a:rPr lang="zh-CN" altLang="en-US" sz="1700" dirty="0">
                <a:latin typeface="+mn-ea"/>
              </a:rPr>
              <a:t>款规定：“债权是因合同、侵权行为、无因管理、不当得利以及法律的其他规定，权利人请求特定义务人为或者不为一定行为的权利。”特定当事人间的权利和义务关系，包含债权和债务两个方面。债权是基于债而生的可以要求他人为特定行为的权利；债务是基于债所生的应当对债权人的债权予以履行的义务。债权债务是“债”这一法律关系的两个方面，相互对立又相互依存。一般而言，没有无债务的债权，也没有无债权的债务。由是，债、债权、债务往往都被用来指称“债”法关系，提及其一即意味着其他。</a:t>
            </a:r>
            <a:endParaRPr lang="en-US" altLang="zh-CN" sz="1700" dirty="0">
              <a:latin typeface="+mn-ea"/>
            </a:endParaRPr>
          </a:p>
          <a:p>
            <a:endParaRPr lang="zh-CN" altLang="en-US" sz="1700" dirty="0">
              <a:latin typeface="+mn-ea"/>
            </a:endParaRPr>
          </a:p>
          <a:p>
            <a:r>
              <a:rPr lang="zh-CN" altLang="en-US" sz="1700" dirty="0">
                <a:latin typeface="+mn-ea"/>
              </a:rPr>
              <a:t>  债的本质为可期待的信用，即其首先确认让渡商品与实现价值存在的时间差距的合理性，确认经济利益暂时不平衡的合理性，但同时又力图保证这种差距可以消除。在债法关系中，让渡商品与实现价值时间上的差距，使债权的期待将有可能不获满足，从而引发信用危机。</a:t>
            </a:r>
            <a:endParaRPr lang="zh-CN" altLang="en-US" sz="1700" dirty="0">
              <a:latin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01648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一、适用担保物权的债权范围 　　</a:t>
            </a:r>
            <a:endParaRPr lang="zh-CN" altLang="en-US" sz="1700" dirty="0">
              <a:latin typeface="+mn-ea"/>
            </a:endParaRPr>
          </a:p>
          <a:p>
            <a:endParaRPr lang="en-US" altLang="zh-CN" sz="1700" dirty="0">
              <a:latin typeface="+mn-ea"/>
            </a:endParaRPr>
          </a:p>
          <a:p>
            <a:r>
              <a:rPr lang="en-US" altLang="zh-CN" sz="1700" dirty="0">
                <a:latin typeface="+mn-ea"/>
              </a:rPr>
              <a:t>  </a:t>
            </a:r>
            <a:r>
              <a:rPr lang="zh-CN" altLang="en-US" sz="1700" dirty="0">
                <a:latin typeface="+mn-ea"/>
              </a:rPr>
              <a:t>适用担保物权的债权范围，是指哪些债权的实现可以通过设立担保物权的方式予以保障。在体系解释上，本条第</a:t>
            </a:r>
            <a:r>
              <a:rPr lang="en-US" altLang="zh-CN" sz="1700" dirty="0">
                <a:latin typeface="+mn-ea"/>
              </a:rPr>
              <a:t>1</a:t>
            </a:r>
            <a:r>
              <a:rPr lang="zh-CN" altLang="en-US" sz="1700" dirty="0">
                <a:latin typeface="+mn-ea"/>
              </a:rPr>
              <a:t>款“借贷、买卖等民事活动”的范围，尚须结合后段“为保障实现其债权”进行理解。这里，妥适的解释结论是，担保物权适用于民事活动中所发生的所有债权，借贷、买卖仅为其中的典型。所有的担保手段均旨在担保债务的履行，亦即只要是其履行需要担保的债务均可以设定担保，至于债务的发生原因如何，则非所问。因此，不仅因合同而产生的债务可以成为担保债权范围，而且因侵权行为、无因管理、不当得利或者其他法律规定而发生的债务，均可以作为担保债权范围。不过，对于因侵权行为、无因管理、不当得利产生的债权不能先行设定担保方式来加以保障，仅得在因上述行为已经产生债权后，才可以用担保方式来保障清偿。</a:t>
            </a:r>
            <a:endParaRPr lang="zh-CN" altLang="en-US" sz="1700" dirty="0">
              <a:latin typeface="+mn-e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53970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本条第</a:t>
            </a:r>
            <a:r>
              <a:rPr lang="en-US" altLang="zh-CN" sz="1700" dirty="0">
                <a:latin typeface="+mn-ea"/>
              </a:rPr>
              <a:t>1</a:t>
            </a:r>
            <a:r>
              <a:rPr lang="zh-CN" altLang="en-US" sz="1700" dirty="0">
                <a:latin typeface="+mn-ea"/>
              </a:rPr>
              <a:t>款后段规定，“设立担保物权”“依照本法和其他法律的规定”，这是对物权法定原则的贯彻。担保物权作为本法明定的一种物权，必须在种类和内容上由法律规定，而不能由当事人任意创设。本法第</a:t>
            </a:r>
            <a:r>
              <a:rPr lang="en-US" altLang="zh-CN" sz="1700" dirty="0">
                <a:latin typeface="+mn-ea"/>
              </a:rPr>
              <a:t>116</a:t>
            </a:r>
            <a:r>
              <a:rPr lang="zh-CN" altLang="en-US" sz="1700" dirty="0">
                <a:latin typeface="+mn-ea"/>
              </a:rPr>
              <a:t>条规定：“物权的种类和内容，由法律规定。”这里的法律自然包括本条第</a:t>
            </a:r>
            <a:r>
              <a:rPr lang="en-US" altLang="zh-CN" sz="1700" dirty="0">
                <a:latin typeface="+mn-ea"/>
              </a:rPr>
              <a:t>1</a:t>
            </a:r>
            <a:r>
              <a:rPr lang="zh-CN" altLang="en-US" sz="1700" dirty="0">
                <a:latin typeface="+mn-ea"/>
              </a:rPr>
              <a:t>款所称的“本法和其他法律”。这里，其他法律主要包括</a:t>
            </a:r>
            <a:r>
              <a:rPr lang="en-US" altLang="zh-CN" sz="1700" dirty="0">
                <a:latin typeface="+mn-ea"/>
              </a:rPr>
              <a:t>《</a:t>
            </a:r>
            <a:r>
              <a:rPr lang="zh-CN" altLang="en-US" sz="1700" dirty="0">
                <a:latin typeface="+mn-ea"/>
              </a:rPr>
              <a:t>海商法</a:t>
            </a:r>
            <a:r>
              <a:rPr lang="en-US" altLang="zh-CN" sz="1700" dirty="0">
                <a:latin typeface="+mn-ea"/>
              </a:rPr>
              <a:t>》《</a:t>
            </a:r>
            <a:r>
              <a:rPr lang="zh-CN" altLang="en-US" sz="1700" dirty="0">
                <a:latin typeface="+mn-ea"/>
              </a:rPr>
              <a:t>民用航空器法</a:t>
            </a:r>
            <a:r>
              <a:rPr lang="en-US" altLang="zh-CN" sz="1700" dirty="0">
                <a:latin typeface="+mn-ea"/>
              </a:rPr>
              <a:t>》</a:t>
            </a:r>
            <a:r>
              <a:rPr lang="zh-CN" altLang="en-US" sz="1700" dirty="0">
                <a:latin typeface="+mn-ea"/>
              </a:rPr>
              <a:t>等法律。此外，这里的“法律”，还包括我国已经加入的国际公约。如我国于</a:t>
            </a:r>
            <a:r>
              <a:rPr lang="en-US" altLang="zh-CN" sz="1700" dirty="0">
                <a:latin typeface="+mn-ea"/>
              </a:rPr>
              <a:t>2001</a:t>
            </a:r>
            <a:r>
              <a:rPr lang="zh-CN" altLang="en-US" sz="1700" dirty="0">
                <a:latin typeface="+mn-ea"/>
              </a:rPr>
              <a:t>年</a:t>
            </a:r>
            <a:r>
              <a:rPr lang="en-US" altLang="zh-CN" sz="1700" dirty="0">
                <a:latin typeface="+mn-ea"/>
              </a:rPr>
              <a:t>11</a:t>
            </a:r>
            <a:r>
              <a:rPr lang="zh-CN" altLang="en-US" sz="1700" dirty="0">
                <a:latin typeface="+mn-ea"/>
              </a:rPr>
              <a:t>月</a:t>
            </a:r>
            <a:r>
              <a:rPr lang="en-US" altLang="zh-CN" sz="1700" dirty="0">
                <a:latin typeface="+mn-ea"/>
              </a:rPr>
              <a:t>16</a:t>
            </a:r>
            <a:r>
              <a:rPr lang="zh-CN" altLang="en-US" sz="1700" dirty="0">
                <a:latin typeface="+mn-ea"/>
              </a:rPr>
              <a:t>日签署了</a:t>
            </a:r>
            <a:r>
              <a:rPr lang="en-US" altLang="zh-CN" sz="1700" dirty="0">
                <a:latin typeface="+mn-ea"/>
              </a:rPr>
              <a:t>《</a:t>
            </a:r>
            <a:r>
              <a:rPr lang="zh-CN" altLang="en-US" sz="1700" dirty="0">
                <a:latin typeface="+mn-ea"/>
              </a:rPr>
              <a:t>移动设备国际利益公约</a:t>
            </a:r>
            <a:r>
              <a:rPr lang="en-US" altLang="zh-CN" sz="1700" dirty="0">
                <a:latin typeface="+mn-ea"/>
              </a:rPr>
              <a:t>》</a:t>
            </a:r>
            <a:r>
              <a:rPr lang="zh-CN" altLang="en-US" sz="1700" dirty="0">
                <a:latin typeface="+mn-ea"/>
              </a:rPr>
              <a:t>和</a:t>
            </a:r>
            <a:r>
              <a:rPr lang="en-US" altLang="zh-CN" sz="1700" dirty="0">
                <a:latin typeface="+mn-ea"/>
              </a:rPr>
              <a:t>《</a:t>
            </a:r>
            <a:r>
              <a:rPr lang="zh-CN" altLang="en-US" sz="1700" dirty="0">
                <a:latin typeface="+mn-ea"/>
              </a:rPr>
              <a:t>移动设备国际利益公约关于航空器设备特定问题的议定书</a:t>
            </a:r>
            <a:r>
              <a:rPr lang="en-US" altLang="zh-CN" sz="1700" dirty="0">
                <a:latin typeface="+mn-ea"/>
              </a:rPr>
              <a:t>》</a:t>
            </a:r>
            <a:r>
              <a:rPr lang="zh-CN" altLang="en-US" sz="1700" dirty="0">
                <a:latin typeface="+mn-ea"/>
              </a:rPr>
              <a:t>，并于</a:t>
            </a:r>
            <a:r>
              <a:rPr lang="en-US" altLang="zh-CN" sz="1700" dirty="0">
                <a:latin typeface="+mn-ea"/>
              </a:rPr>
              <a:t>2008</a:t>
            </a:r>
            <a:r>
              <a:rPr lang="zh-CN" altLang="en-US" sz="1700" dirty="0">
                <a:latin typeface="+mn-ea"/>
              </a:rPr>
              <a:t>年</a:t>
            </a:r>
            <a:r>
              <a:rPr lang="en-US" altLang="zh-CN" sz="1700" dirty="0">
                <a:latin typeface="+mn-ea"/>
              </a:rPr>
              <a:t>10</a:t>
            </a:r>
            <a:r>
              <a:rPr lang="zh-CN" altLang="en-US" sz="1700" dirty="0">
                <a:latin typeface="+mn-ea"/>
              </a:rPr>
              <a:t>月</a:t>
            </a:r>
            <a:r>
              <a:rPr lang="en-US" altLang="zh-CN" sz="1700" dirty="0">
                <a:latin typeface="+mn-ea"/>
              </a:rPr>
              <a:t>28</a:t>
            </a:r>
            <a:r>
              <a:rPr lang="zh-CN" altLang="en-US" sz="1700" dirty="0">
                <a:latin typeface="+mn-ea"/>
              </a:rPr>
              <a:t>日通过了</a:t>
            </a:r>
            <a:r>
              <a:rPr lang="en-US" altLang="zh-CN" sz="1700" dirty="0">
                <a:latin typeface="+mn-ea"/>
              </a:rPr>
              <a:t>《</a:t>
            </a:r>
            <a:r>
              <a:rPr lang="zh-CN" altLang="en-US" sz="1700" dirty="0">
                <a:latin typeface="+mn-ea"/>
              </a:rPr>
              <a:t>全国人民代表大会常务委员会关于批准</a:t>
            </a:r>
            <a:r>
              <a:rPr lang="en-US" altLang="zh-CN" sz="1700" dirty="0">
                <a:latin typeface="+mn-ea"/>
              </a:rPr>
              <a:t>〈</a:t>
            </a:r>
            <a:r>
              <a:rPr lang="zh-CN" altLang="en-US" sz="1700" dirty="0">
                <a:latin typeface="+mn-ea"/>
              </a:rPr>
              <a:t>移动设备国际利益公约</a:t>
            </a:r>
            <a:r>
              <a:rPr lang="en-US" altLang="zh-CN" sz="1700" dirty="0">
                <a:latin typeface="+mn-ea"/>
              </a:rPr>
              <a:t>〉</a:t>
            </a:r>
            <a:r>
              <a:rPr lang="zh-CN" altLang="en-US" sz="1700" dirty="0">
                <a:latin typeface="+mn-ea"/>
              </a:rPr>
              <a:t>和</a:t>
            </a:r>
            <a:r>
              <a:rPr lang="en-US" altLang="zh-CN" sz="1700" dirty="0">
                <a:latin typeface="+mn-ea"/>
              </a:rPr>
              <a:t>〈</a:t>
            </a:r>
            <a:r>
              <a:rPr lang="zh-CN" altLang="en-US" sz="1700" dirty="0">
                <a:latin typeface="+mn-ea"/>
              </a:rPr>
              <a:t>移动设备国际利益公约关于航空器设备特定问题的议定书</a:t>
            </a:r>
            <a:r>
              <a:rPr lang="en-US" altLang="zh-CN" sz="1700" dirty="0">
                <a:latin typeface="+mn-ea"/>
              </a:rPr>
              <a:t>〉</a:t>
            </a:r>
            <a:r>
              <a:rPr lang="zh-CN" altLang="en-US" sz="1700" dirty="0">
                <a:latin typeface="+mn-ea"/>
              </a:rPr>
              <a:t>的决定</a:t>
            </a:r>
            <a:r>
              <a:rPr lang="en-US" altLang="zh-CN" sz="1700" dirty="0">
                <a:latin typeface="+mn-ea"/>
              </a:rPr>
              <a:t>》</a:t>
            </a:r>
            <a:r>
              <a:rPr lang="zh-CN" altLang="en-US" sz="1700" dirty="0">
                <a:latin typeface="+mn-ea"/>
              </a:rPr>
              <a:t>，批准了上述公约和议定书。上述公约和议定书自</a:t>
            </a:r>
            <a:r>
              <a:rPr lang="en-US" altLang="zh-CN" sz="1700" dirty="0">
                <a:latin typeface="+mn-ea"/>
              </a:rPr>
              <a:t>2009</a:t>
            </a:r>
            <a:r>
              <a:rPr lang="zh-CN" altLang="en-US" sz="1700" dirty="0">
                <a:latin typeface="+mn-ea"/>
              </a:rPr>
              <a:t>年</a:t>
            </a:r>
            <a:r>
              <a:rPr lang="en-US" altLang="zh-CN" sz="1700" dirty="0">
                <a:latin typeface="+mn-ea"/>
              </a:rPr>
              <a:t>6</a:t>
            </a:r>
            <a:r>
              <a:rPr lang="zh-CN" altLang="en-US" sz="1700" dirty="0">
                <a:latin typeface="+mn-ea"/>
              </a:rPr>
              <a:t>月</a:t>
            </a:r>
            <a:r>
              <a:rPr lang="en-US" altLang="zh-CN" sz="1700" dirty="0">
                <a:latin typeface="+mn-ea"/>
              </a:rPr>
              <a:t>1</a:t>
            </a:r>
            <a:r>
              <a:rPr lang="zh-CN" altLang="en-US" sz="1700" dirty="0">
                <a:latin typeface="+mn-ea"/>
              </a:rPr>
              <a:t>日起对我国生效。其中就“移动设备国际利益”这一物权种类作了专门规定，除决定中声明保留的条款之外，在处理涉外民事关系时，具有优先于国内法而适用的效力。</a:t>
            </a:r>
            <a:endParaRPr lang="zh-CN" altLang="en-US" sz="1700" dirty="0">
              <a:latin typeface="+mn-ea"/>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49326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二、反担保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依目前担保法制，在主债务人到期不履行债务的情形下，债权人大多首先向担保人主张保证债权或行使担保物权，担保人承担担保责任后即取得对于主债务人的求偿权，担保人的主要风险也就体现为求偿权是否能够足额实现。在担保关系中，债权人对担保人不负对待给付义务，主债务人一般也不对担保人支付对价，至多由主债务人向担保人支付一定的担保费，但担保费一般只占贷款金额非常小的比例，这就使得担保人的风险与利益极不平衡。因此，担保人面临着利益受损的极大可能性，为保障求偿权的实现，控制交易风险，寻求债务人提供担保则成为担保人趋利避害的现实选择。这一担保称为反担保，又称求偿担保。</a:t>
            </a:r>
            <a:endParaRPr lang="zh-CN" altLang="en-US" sz="1700" dirty="0">
              <a:latin typeface="+mn-e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01648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目前反担保实践中的做法大多是先有求偿担保的设立（包括践行担保登记手续），然后才有借款人与商业银行之间的借款合同以及担保人与商业银行之间的担保合同。但是，在担保登记实践中，许多登记机构要求登记申请人提供借款人与商业银行之间的借款合同、担保人与商业银行之间的担保合同以及担保人与借款人或第三人之间的求偿担保合同。这一操作顺序给求偿担保信贷实践造成了极大的困难，因为在求偿担保登记时借款合同和担保合同往往还没有订立或没有生效。这一做法将求偿担保等同于本担保，简单地将本担保的登记规则套用于求偿担保。因此厘清求偿担保的性质和对象，对于准确把握登记的内容和程序均有重要意义。</a:t>
            </a:r>
            <a:endParaRPr lang="en-US" altLang="zh-CN" sz="1700" dirty="0">
              <a:latin typeface="+mn-ea"/>
            </a:endParaRPr>
          </a:p>
          <a:p>
            <a:endParaRPr lang="en-US" altLang="zh-CN" sz="1700" dirty="0">
              <a:latin typeface="+mn-ea"/>
            </a:endParaRPr>
          </a:p>
          <a:p>
            <a:r>
              <a:rPr lang="zh-CN" altLang="en-US" sz="1700" dirty="0">
                <a:latin typeface="+mn-ea"/>
              </a:rPr>
              <a:t>  在担保人参与的借贷交易中，当事人之间的法律关系可以将交易分成两块：</a:t>
            </a:r>
            <a:endParaRPr lang="zh-CN" altLang="en-US" sz="1700" dirty="0">
              <a:latin typeface="+mn-e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324535"/>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第一，借款人与商业银行之间存在借款合同关系，为了担保借款人偿还贷款，担保人应借款人之委托向商业银行提供担保，担保人与商业银行之间存在担保关系（为与求偿担保相区分，以下统称为本担保）。其中，借款合同关系是主法律关系，担保关系是从法律关系；借款人与商业银行之间的借款合同是主合同，担保人与商业银行之间的本担保合同是从合同，并担保主合同的履行。</a:t>
            </a:r>
            <a:endParaRPr lang="en-US" altLang="zh-CN" sz="1700" dirty="0">
              <a:latin typeface="+mn-ea"/>
            </a:endParaRPr>
          </a:p>
          <a:p>
            <a:endParaRPr lang="en-US" altLang="zh-CN" sz="1700" dirty="0">
              <a:latin typeface="+mn-ea"/>
            </a:endParaRPr>
          </a:p>
          <a:p>
            <a:r>
              <a:rPr lang="en-US" altLang="zh-CN" sz="1700" dirty="0">
                <a:latin typeface="+mn-ea"/>
              </a:rPr>
              <a:t>  </a:t>
            </a:r>
            <a:r>
              <a:rPr lang="zh-CN" altLang="en-US" sz="1700" dirty="0">
                <a:latin typeface="+mn-ea"/>
              </a:rPr>
              <a:t>第二，担保人应商业银行的请求代为偿还贷款之后，担保人依法对借款人取得求偿权（追偿权），可向主债务人直接主张清偿利益的返还，是基于担保人与借款人之间的基础关系</a:t>
            </a:r>
            <a:r>
              <a:rPr lang="en-US" altLang="zh-CN" sz="1700" dirty="0">
                <a:latin typeface="+mn-ea"/>
              </a:rPr>
              <a:t>——</a:t>
            </a:r>
            <a:r>
              <a:rPr lang="zh-CN" altLang="en-US" sz="1700" dirty="0">
                <a:latin typeface="+mn-ea"/>
              </a:rPr>
              <a:t>委托关系或无因管理关系。准此，求偿权产生的依据并不是担保人与商业银行之间的本担保合同，而是借款人与担保人之间的委托合同。为了担保求偿权的实现，借款人或者第三人向担保人提供担保，借款人或者第三人与担保人之间存在担保关系（为与担保人向商业银行提供的担保相区分，以下统称为求偿担保）。其中，基于委托合同所产生的求偿关系是主法律关系，求偿担保关系是从法律关系；担保人与借款人之间的委托（担保）合同是主合同，借款人或者第三人与担保人之间求偿担保合同是从合同。</a:t>
            </a:r>
            <a:endParaRPr lang="zh-CN" altLang="en-US" sz="1700" dirty="0">
              <a:latin typeface="+mn-ea"/>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53970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求偿担保合同不从属于担保人和债权人之间的本担保合同，不是本担保合同的从合同。第一，担保人求偿权的产生并不是基于本担保合同，而是基于委托（担保）关系，已如前述。本担保合同所体现的是担保人和商业银行之间的法律关系，而担保人求偿权所指向的对象是借款人，所体现的是担保人和借款人之间的法律关系。只有基于担保人和借款人之间的委托（担保）合同，担保人才会就借款人和商业银行之间的借款法律关系向商业银行提供担保。担保人在向商业银行承担了担保责任之后，也只有基于其与借款人之间的委托合同，才能向借款人请求偿还其已代偿的金额，亦即主张求偿权。由此可见，求偿担保合同并不从属于担保人和商业银行之间的本担保合同，而是从属于借款人与担保人之间的委托（担保）合同。第二，依现行法和信贷实践，担保合同的内容大抵包括被担保债权的种类和数额；主债务人履行债务的期限；担保的范围；担保人或担保财产等，其中并无求偿权的约定。由此进一步证成了求偿担保合同所担保的主债权并非产生于本担保合同的结论。</a:t>
            </a:r>
            <a:endParaRPr lang="zh-CN" altLang="en-US" sz="1700" dirty="0">
              <a:latin typeface="+mn-ea"/>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01648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虽然在担保人的求偿担保实践中，借款人与担保人之间有时没有签订委托（担保）合同，而只有</a:t>
            </a:r>
            <a:r>
              <a:rPr lang="en-US" altLang="zh-CN" sz="1700" dirty="0">
                <a:latin typeface="+mn-ea"/>
              </a:rPr>
              <a:t>《</a:t>
            </a:r>
            <a:r>
              <a:rPr lang="zh-CN" altLang="en-US" sz="1700" dirty="0">
                <a:latin typeface="+mn-ea"/>
              </a:rPr>
              <a:t>担保申请书</a:t>
            </a:r>
            <a:r>
              <a:rPr lang="en-US" altLang="zh-CN" sz="1700" dirty="0">
                <a:latin typeface="+mn-ea"/>
              </a:rPr>
              <a:t>》</a:t>
            </a:r>
            <a:r>
              <a:rPr lang="zh-CN" altLang="en-US" sz="1700" dirty="0">
                <a:latin typeface="+mn-ea"/>
              </a:rPr>
              <a:t>等类似文件，但基于担保人的缔约目的以及设立性质，借款人与担保人之间的委托关系不证自明。在借款人与担保人之间就求偿关系作了特别约定的，应当依照其约定；没有约定的，应当适用法律的直接规定。对此，本法第</a:t>
            </a:r>
            <a:r>
              <a:rPr lang="en-US" altLang="zh-CN" sz="1700" dirty="0">
                <a:latin typeface="+mn-ea"/>
              </a:rPr>
              <a:t>700</a:t>
            </a:r>
            <a:r>
              <a:rPr lang="zh-CN" altLang="en-US" sz="1700" dirty="0">
                <a:latin typeface="+mn-ea"/>
              </a:rPr>
              <a:t>条规定：“保证人承担保证责任后，除当事人另有约定外，有权在其承担保证责任的范围内向债务人追偿，享有债权人对债务人的权利，但是不得损害债权人的利益。”该条文义至为明确：委托合同或担保申请书中是否有求偿权的约定，都不影响求偿关系的存在，除非明确约定排除求偿权。</a:t>
            </a:r>
            <a:endParaRPr lang="en-US" altLang="zh-CN" sz="1700" dirty="0">
              <a:latin typeface="+mn-ea"/>
            </a:endParaRPr>
          </a:p>
          <a:p>
            <a:endParaRPr lang="en-US" altLang="zh-CN" sz="1700" dirty="0">
              <a:latin typeface="+mn-ea"/>
            </a:endParaRPr>
          </a:p>
          <a:p>
            <a:r>
              <a:rPr lang="zh-CN" altLang="en-US" sz="1700" dirty="0">
                <a:latin typeface="+mn-ea"/>
              </a:rPr>
              <a:t>  由此可见，求偿担保与本担保虽均属担保，但其担保对象和担保当事人并不相同。在这一前提下，对担保人求偿担保中的相关问题即可迎刃而解。</a:t>
            </a:r>
            <a:endParaRPr lang="zh-CN" altLang="en-US" sz="1700" dirty="0">
              <a:latin typeface="+mn-ea"/>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06292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第一，在现行登记规则之下，担保登记申请应提交主合同、担保合同等材料。就求偿担保情形，担保登记申请人所应提交的应是求偿担保的主合同</a:t>
            </a:r>
            <a:r>
              <a:rPr lang="en-US" altLang="zh-CN" sz="1700" dirty="0">
                <a:latin typeface="+mn-ea"/>
              </a:rPr>
              <a:t>——</a:t>
            </a:r>
            <a:r>
              <a:rPr lang="zh-CN" altLang="en-US" sz="1700" dirty="0">
                <a:latin typeface="+mn-ea"/>
              </a:rPr>
              <a:t>委托（担保）合同、求偿担保的担保合同</a:t>
            </a:r>
            <a:r>
              <a:rPr lang="en-US" altLang="zh-CN" sz="1700" dirty="0">
                <a:latin typeface="+mn-ea"/>
              </a:rPr>
              <a:t>——</a:t>
            </a:r>
            <a:r>
              <a:rPr lang="zh-CN" altLang="en-US" sz="1700" dirty="0">
                <a:latin typeface="+mn-ea"/>
              </a:rPr>
              <a:t>求偿担保合同。由此看来，前述许多登记机构要求登记申请人提交借款合同、担保合同以及求偿担保合同，即扩大解释了现行担保规则，增加了融资担保的操作难度，在一定程度上滞阻了信贷实践的发展。无论怎么解释，借款人与商业银行之间的借款合同不是求偿担保的主合同，担保人与商业银行之间的本担保合同也不是求偿担保的主合同。即使在担保登记规定的严格管理要求之下，也不用提交借款合同和本担保合同。实际上，登记机构要求提交主合同、担保合同等交易文件意义不大。对交易风险的控制（包括对交易文件的审查）本是交易当事人的事情，登记机构没有权利也没有能力对交易文件的效力等进行审查。根据本法及最高人民法院司法解释的规定，对合同效力的判断是人民法院和仲裁机构的职责，而且，只有法律和行政法规才能作为合同效力的判断依据。我国目前的担保登记机构，除公证部门外，均属行政机关，如登记机构都对主合同、担保合同进行实质审查并判断其效力，等于实际上充当了人民法院和仲裁机构的角色。</a:t>
            </a:r>
            <a:endParaRPr lang="zh-CN" altLang="en-US" sz="1700" dirty="0">
              <a:latin typeface="+mn-e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53970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二，目前融资性担保实践中，有的担保登记机构不接受借款人与商业银行之间不存在借款合同关系的求偿担保登记。如商业银行只是为主债务人开具保函，或担保人只是为主债务人提供诉讼担保，因为不存在所谓的“主合同”，担保登记机构即不予登记。在我国现行担保登记规则之下，登记申请人应当向登记机关提交主合同、担保合同等文件，其主要目的在于登记机构探知被担保债务（主法律关系）和担保债务（从法律关系）的具体情形，以完备相关形式审查义务。单方允诺本身即可为表意人设定债务，而无须当事人意思表示的合致。商业银行所出具的保函或担保人所出具的诉讼担保书本身即为产生担保债务，无须再与对方当事人之间签订合同，由此可见，保函、诉讼担保书等本身即与担保合同具有相同的法律意义。就求偿担保登记而言，其主合同本身应是主债务人与担保人之间的委托（担保合同），从合同应是担保人与主债务人或第三人之间的求偿担保合同，即使按照现行担保登记规则的规定，登记申请人也无须提交商业银行与主债务人之间的借款合同、担保人与商业银行之间的担保合同。</a:t>
            </a:r>
            <a:endParaRPr lang="zh-CN" altLang="en-US" sz="1700" dirty="0">
              <a:latin typeface="+mn-ea"/>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754874"/>
          </a:xfrm>
          <a:prstGeom prst="rect">
            <a:avLst/>
          </a:prstGeom>
          <a:noFill/>
        </p:spPr>
        <p:txBody>
          <a:bodyPr wrap="square">
            <a:spAutoFit/>
          </a:bodyPr>
          <a:lstStyle/>
          <a:p>
            <a:endParaRPr lang="en-US" altLang="zh-CN" sz="1700" dirty="0">
              <a:latin typeface="+mn-ea"/>
            </a:endParaRPr>
          </a:p>
          <a:p>
            <a:r>
              <a:rPr lang="zh-CN" altLang="en-US" sz="1700" dirty="0">
                <a:latin typeface="+mn-ea"/>
              </a:rPr>
              <a:t>  三、其他问题</a:t>
            </a:r>
            <a:endParaRPr lang="en-US" altLang="zh-CN" sz="1700" dirty="0">
              <a:latin typeface="+mn-ea"/>
            </a:endParaRPr>
          </a:p>
          <a:p>
            <a:endParaRPr lang="en-US" altLang="zh-CN" sz="1700" dirty="0">
              <a:latin typeface="+mn-ea"/>
            </a:endParaRPr>
          </a:p>
          <a:p>
            <a:r>
              <a:rPr lang="zh-CN" altLang="en-US" sz="1700" dirty="0">
                <a:latin typeface="+mn-ea"/>
              </a:rPr>
              <a:t>（一）将来债权作为担保债权范围的问题 </a:t>
            </a:r>
            <a:endParaRPr lang="en-US" altLang="zh-CN" sz="1700" dirty="0">
              <a:latin typeface="+mn-ea"/>
            </a:endParaRPr>
          </a:p>
          <a:p>
            <a:r>
              <a:rPr lang="zh-CN" altLang="en-US" sz="1700" dirty="0">
                <a:latin typeface="+mn-ea"/>
              </a:rPr>
              <a:t>　　</a:t>
            </a:r>
            <a:endParaRPr lang="zh-CN" altLang="en-US" sz="1700" dirty="0">
              <a:latin typeface="+mn-ea"/>
            </a:endParaRPr>
          </a:p>
          <a:p>
            <a:r>
              <a:rPr lang="zh-CN" altLang="en-US" sz="1700" dirty="0">
                <a:latin typeface="+mn-ea"/>
              </a:rPr>
              <a:t>  担保合同的成立须以主债务的有效存在为前提，如果债权人与主债务人之间并无债权债务关系，则担保物权尚非有效。通说认为，作为担保债权范围的主债务无须于担保物权成立时即已现实存在，只要客观上已有发生的基础且于将来有发生的可能性即可，例如，已有买卖合同、租赁合同、借贷合同等基础法律关系，就将来可能发生的债务作为担保的对象，均无不可。实践中，担保合同的成立早于主债务成立的，不在少数。本法第</a:t>
            </a:r>
            <a:r>
              <a:rPr lang="en-US" altLang="zh-CN" sz="1700" dirty="0">
                <a:latin typeface="+mn-ea"/>
              </a:rPr>
              <a:t>420</a:t>
            </a:r>
            <a:r>
              <a:rPr lang="zh-CN" altLang="en-US" sz="1700" dirty="0">
                <a:latin typeface="+mn-ea"/>
              </a:rPr>
              <a:t>条、第</a:t>
            </a:r>
            <a:r>
              <a:rPr lang="en-US" altLang="zh-CN" sz="1700" dirty="0">
                <a:latin typeface="+mn-ea"/>
              </a:rPr>
              <a:t>439</a:t>
            </a:r>
            <a:r>
              <a:rPr lang="zh-CN" altLang="en-US" sz="1700" dirty="0">
                <a:latin typeface="+mn-ea"/>
              </a:rPr>
              <a:t>条第</a:t>
            </a:r>
            <a:r>
              <a:rPr lang="en-US" altLang="zh-CN" sz="1700" dirty="0">
                <a:latin typeface="+mn-ea"/>
              </a:rPr>
              <a:t>2</a:t>
            </a:r>
            <a:r>
              <a:rPr lang="zh-CN" altLang="en-US" sz="1700" dirty="0">
                <a:latin typeface="+mn-ea"/>
              </a:rPr>
              <a:t>款关于最高额抵押权、最高额质权的规定，表明我国法允许为将来之债设定担保物权。</a:t>
            </a:r>
            <a:endParaRPr lang="zh-CN" altLang="en-US" sz="1700" dirty="0">
              <a:latin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概述</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二、债的一般担保与特别担保</a:t>
            </a:r>
            <a:endParaRPr lang="en-US" altLang="zh-CN" sz="1700" dirty="0">
              <a:latin typeface="+mn-ea"/>
            </a:endParaRPr>
          </a:p>
          <a:p>
            <a:endParaRPr lang="zh-CN" altLang="en-US" sz="1700" dirty="0">
              <a:latin typeface="+mn-ea"/>
            </a:endParaRPr>
          </a:p>
          <a:p>
            <a:r>
              <a:rPr lang="zh-CN" altLang="en-US" sz="1700" dirty="0">
                <a:latin typeface="+mn-ea"/>
              </a:rPr>
              <a:t>  为了克服信用危机，防杜由此而生的经济秩序的混乱，民法特设两种制度：一则对债附以法律上的强制，以债务人的全部财产承担债务履行责任。二则责任财产范围的扩大或特定化，责任财产范围的扩大即在债务人的责任财产（即其所拥有的一切财产）之外另觅新的责任财产（第三人的可用于承担责任的财产）；责任财产范围的特定化，即将债务人的一部分财产或第三人的一部分财产从其责任财产中独立出来，作为满足特定债权实现的特定财产。由此形成了债的一般担保和债的特别担保。债的一般担保是债的效力的自然引申，即债务人须以其全部财产作为履行债务的担保，为保证债务人能以其全部财产清偿其全部债务，法律赋予债权人以代位权和撤销权。债的特别担保是相对于一般担保而言的，它并非以债务人的一般财产作为债权担保，而是以债务人或第三人的特定财产或者特定人的一般财产（包括信用）作为债权担保，以保障特定的债权得以实现。狭义上的担保，即指债的特别担保，广义上的担保还包括债的一般担保。</a:t>
            </a:r>
            <a:endParaRPr lang="zh-CN" altLang="en-US" sz="1700" dirty="0">
              <a:latin typeface="+mn-ea"/>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49326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以将来债务作为担保债权范围时，应当注意以下几个问题：其一，以将来债务作为担保债权范围的，除当事人另有特别约定或最高额抵押权、最高额质权之外，担保人对于最高额抵押权、质权设立前已经存在的债权不承担担保责任。其二，以将来债务作为担保债权范围的，其担保数额并不以已现实具体确定者为必要，但必须可得确定，如其数额或范围完全不能预先确定，在解释上应认为担保合同无意识的不合意而不成立。其三，最高额抵押权、质权的担保债权，不仅限于将来发生的债务，在担保物权设立时已经存在的债权已存在的债务，经担保人同意的，也可为担保物权效力之所及。对将来可能成立债务所为的担保，不同于对附停止条件债务所为的担保：前者是无条件的担保，并在成立之时本身已产生拘束力。</a:t>
            </a:r>
            <a:endParaRPr lang="zh-CN" altLang="en-US" sz="1700" dirty="0">
              <a:latin typeface="+mn-e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016484"/>
          </a:xfrm>
          <a:prstGeom prst="rect">
            <a:avLst/>
          </a:prstGeom>
          <a:noFill/>
        </p:spPr>
        <p:txBody>
          <a:bodyPr wrap="square">
            <a:spAutoFit/>
          </a:bodyPr>
          <a:lstStyle/>
          <a:p>
            <a:endParaRPr lang="en-US" altLang="zh-CN" sz="1700" dirty="0">
              <a:latin typeface="+mn-ea"/>
            </a:endParaRPr>
          </a:p>
          <a:p>
            <a:r>
              <a:rPr lang="zh-CN" altLang="en-US" sz="1700" dirty="0">
                <a:latin typeface="+mn-ea"/>
              </a:rPr>
              <a:t>（二）已罹于诉讼时效的主债务作为担保债权范围的问题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主债权已经超过诉讼时效的，根据本法第</a:t>
            </a:r>
            <a:r>
              <a:rPr lang="en-US" altLang="zh-CN" sz="1700" dirty="0">
                <a:latin typeface="+mn-ea"/>
              </a:rPr>
              <a:t>419</a:t>
            </a:r>
            <a:r>
              <a:rPr lang="zh-CN" altLang="en-US" sz="1700" dirty="0">
                <a:latin typeface="+mn-ea"/>
              </a:rPr>
              <a:t>条的规定，担保物权消灭，法院不能强制执行担保财产向债权人清偿。但是，如果当事人就诉讼时效已经完成的主债务提供担保，其效力应如何认定？当债务罹于诉讼时效期间时，债务人取得时效经过抗辩权；既属抗辩权，债务人即可放弃。因此，学说上就已罹于诉讼时效的债务能否作为担保债权，理论上一般持肯定态度。基于放弃诉讼时效抗辩权的理论，债权在诉讼时效期间届满后，债务人即因此产生一个对债权人的抗辩权，债务人遂不受法院的强制执行。但如果债务人放弃该抗辩权的，法律不予干涉，此时已超过时效的债权因债务人放弃抗辩权而得以行使。一般而言，债务人履行债务或以书面承诺履行债务是债务人放弃抗辩权的形式，法律予以认可。这一规则自当适用于担保物权的情形。</a:t>
            </a:r>
            <a:endParaRPr lang="zh-CN" altLang="en-US" sz="1700" dirty="0">
              <a:latin typeface="+mn-e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754874"/>
          </a:xfrm>
          <a:prstGeom prst="rect">
            <a:avLst/>
          </a:prstGeom>
          <a:noFill/>
        </p:spPr>
        <p:txBody>
          <a:bodyPr wrap="square">
            <a:spAutoFit/>
          </a:bodyPr>
          <a:lstStyle/>
          <a:p>
            <a:endParaRPr lang="en-US" altLang="zh-CN" sz="1700" dirty="0">
              <a:latin typeface="+mn-ea"/>
            </a:endParaRPr>
          </a:p>
          <a:p>
            <a:r>
              <a:rPr lang="zh-CN" altLang="en-US" sz="1700" dirty="0">
                <a:latin typeface="+mn-ea"/>
              </a:rPr>
              <a:t>  第三百八十八条</a:t>
            </a:r>
            <a:r>
              <a:rPr lang="en-US" altLang="zh-CN" sz="1700" dirty="0">
                <a:latin typeface="+mn-ea"/>
              </a:rPr>
              <a:t>【</a:t>
            </a:r>
            <a:r>
              <a:rPr lang="zh-CN" altLang="en-US" sz="1700" dirty="0">
                <a:latin typeface="+mn-ea"/>
              </a:rPr>
              <a:t>担保合同与主合同的关系</a:t>
            </a:r>
            <a:r>
              <a:rPr lang="en-US" altLang="zh-CN" sz="1700" dirty="0">
                <a:latin typeface="+mn-ea"/>
              </a:rPr>
              <a:t>】</a:t>
            </a:r>
            <a:r>
              <a:rPr lang="zh-CN" altLang="en-US" sz="1700" dirty="0">
                <a:latin typeface="+mn-ea"/>
              </a:rPr>
              <a:t>设立担保物权，应当依照本法和其他法律的规定订立担保合同。担保合同包括抵押合同、质押合同和其他具有担保功能的合同。担保合同是主债权债务合同的从合同。主债权债务合同无效的，担保合同无效，但是法律另有规定的除外。</a:t>
            </a:r>
            <a:endParaRPr lang="zh-CN" altLang="en-US" sz="1700" dirty="0">
              <a:latin typeface="+mn-ea"/>
            </a:endParaRPr>
          </a:p>
          <a:p>
            <a:r>
              <a:rPr lang="zh-CN" altLang="en-US" sz="1700" dirty="0">
                <a:latin typeface="+mn-ea"/>
              </a:rPr>
              <a:t>  担保合同被确认无效后，债务人、担保人、债权人有过错的，应当根据其过错各自承担相应的民事责任。</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本条是在</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172</a:t>
            </a:r>
            <a:r>
              <a:rPr lang="zh-CN" altLang="en-US" sz="1700" dirty="0">
                <a:latin typeface="+mn-ea"/>
              </a:rPr>
              <a:t>条的基础上修改而成。其中，第</a:t>
            </a:r>
            <a:r>
              <a:rPr lang="en-US" altLang="zh-CN" sz="1700" dirty="0">
                <a:latin typeface="+mn-ea"/>
              </a:rPr>
              <a:t>1</a:t>
            </a:r>
            <a:r>
              <a:rPr lang="zh-CN" altLang="en-US" sz="1700" dirty="0">
                <a:latin typeface="+mn-ea"/>
              </a:rPr>
              <a:t>款增加规定了“担保合同包括抵押合同、质押合同和其他具有担保功能的合同。”第</a:t>
            </a:r>
            <a:r>
              <a:rPr lang="en-US" altLang="zh-CN" sz="1700" dirty="0">
                <a:latin typeface="+mn-ea"/>
              </a:rPr>
              <a:t>2</a:t>
            </a:r>
            <a:r>
              <a:rPr lang="zh-CN" altLang="en-US" sz="1700" dirty="0">
                <a:latin typeface="+mn-ea"/>
              </a:rPr>
              <a:t>款未作修改。</a:t>
            </a:r>
            <a:endParaRPr lang="en-US" altLang="zh-CN" sz="1700" dirty="0">
              <a:latin typeface="+mn-ea"/>
            </a:endParaRPr>
          </a:p>
          <a:p>
            <a:endParaRPr lang="en-US" altLang="zh-CN" sz="1700" dirty="0">
              <a:latin typeface="+mn-ea"/>
            </a:endParaRPr>
          </a:p>
          <a:p>
            <a:r>
              <a:rPr lang="zh-CN" altLang="en-US" sz="1700" dirty="0">
                <a:latin typeface="+mn-ea"/>
              </a:rPr>
              <a:t>  本条是关于担保物权的从属性的规定。</a:t>
            </a:r>
            <a:endParaRPr lang="zh-CN" altLang="en-US" sz="1700" dirty="0">
              <a:latin typeface="+mn-ea"/>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01648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一、担保物权的设立与担保合同的关系 </a:t>
            </a:r>
            <a:endParaRPr lang="en-US" altLang="zh-CN"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担保物权既可基于法律行为设立，亦可根据法律规定直接产生。担保物权也就有了约定（意定）担保物权和法定担保物权的区分。约定担保物权是指当事人根据其意思而自由约定的担保物权，如抵押权、质权等；法定担保物权是指具备法律规定的条件或者原因而当然发生的担保物权，如留置权。大多数的担保物权都是由当事人之间自由约定，只有在少数的需要特殊保护的债中，才存在法定担保物权方式。法定担保物权通常是为担保一定债权而发生的，主要是就债权标的物施以劳务、技术或供给材料，以保全标的物价值或增加标的物价值的目的而设，学者们又称之为“费用性担保物权”。而约定担保物权通常具有媒介融资的作用，即以担保物权的设定作为获取融资的手段，因此，学者们又称之为“融资性担保物权”。</a:t>
            </a:r>
            <a:endParaRPr lang="en-US" altLang="zh-CN" sz="1700" dirty="0">
              <a:latin typeface="+mn-ea"/>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016484"/>
          </a:xfrm>
          <a:prstGeom prst="rect">
            <a:avLst/>
          </a:prstGeom>
          <a:noFill/>
        </p:spPr>
        <p:txBody>
          <a:bodyPr wrap="square">
            <a:spAutoFit/>
          </a:bodyPr>
          <a:lstStyle/>
          <a:p>
            <a:endParaRPr lang="en-US" altLang="zh-CN" sz="1700" dirty="0">
              <a:latin typeface="+mn-ea"/>
            </a:endParaRPr>
          </a:p>
          <a:p>
            <a:r>
              <a:rPr lang="zh-CN" altLang="en-US" sz="1700" dirty="0">
                <a:latin typeface="+mn-ea"/>
              </a:rPr>
              <a:t>  本条第</a:t>
            </a:r>
            <a:r>
              <a:rPr lang="en-US" altLang="zh-CN" sz="1700" dirty="0">
                <a:latin typeface="+mn-ea"/>
              </a:rPr>
              <a:t>1</a:t>
            </a:r>
            <a:r>
              <a:rPr lang="zh-CN" altLang="en-US" sz="1700" dirty="0">
                <a:latin typeface="+mn-ea"/>
              </a:rPr>
              <a:t>款中规定，“设立担保物权，应当依照本法和其他法律的规定订立担保合同。”这里仅涉及基于法律行为而产生担保物权的情形。担保物权的设立属于权利的创设取得，依循本法关于基于法律行为物权变动的一般规则。</a:t>
            </a:r>
            <a:endParaRPr lang="en-US" altLang="zh-CN" sz="1700" dirty="0">
              <a:latin typeface="+mn-ea"/>
            </a:endParaRPr>
          </a:p>
          <a:p>
            <a:endParaRPr lang="zh-CN" altLang="en-US" sz="1700" dirty="0">
              <a:latin typeface="+mn-ea"/>
            </a:endParaRPr>
          </a:p>
          <a:p>
            <a:r>
              <a:rPr lang="zh-CN" altLang="en-US" sz="1700" dirty="0">
                <a:latin typeface="+mn-ea"/>
              </a:rPr>
              <a:t>  采取公示生效主义的物权变动模式，当事人之间关于物权变动的合同仅发生债的效力，即使在当事人之间也不发生物权变动的效力；一旦登记或交付，物权变动不仅在当事人之间发生效力，权利人亦可以之对抗第三人。如此，在公示生效主义之下，担保物权的设立与其对抗第三人的效力之间并无区分，担保物权一旦设立即具有对抗第三人的效力；只要相应的公示手续尚未完成，根本不存在所谓担保物权。不动产抵押权和动产质权、权利质权即为典型示例。在“物权变动的原因与结果相区分原则”之下，是否登记或者交付，不影响担保合同的效力。</a:t>
            </a:r>
            <a:endParaRPr lang="zh-CN" altLang="en-US" sz="1700" dirty="0">
              <a:latin typeface="+mn-ea"/>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27809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采取债权意思主义的物权变动模式，当事人之间关于物权变动的合同生效，物权变动在当事人之间已生效力，但未经登记或交付，当事人不得以之对抗第三人，此所谓公示对抗主义。以动产抵押权为例，根据本法第</a:t>
            </a:r>
            <a:r>
              <a:rPr lang="en-US" altLang="zh-CN" sz="1700" dirty="0">
                <a:latin typeface="+mn-ea"/>
              </a:rPr>
              <a:t>403</a:t>
            </a:r>
            <a:r>
              <a:rPr lang="zh-CN" altLang="en-US" sz="1700" dirty="0">
                <a:latin typeface="+mn-ea"/>
              </a:rPr>
              <a:t>条的规定，动产抵押合同生效，动产抵押权即设立，物权变动的结果已然因合同的生效而发生，但未经登记，不得对抗善意第三人。</a:t>
            </a:r>
            <a:endParaRPr lang="en-US" altLang="zh-CN" sz="1700" dirty="0">
              <a:latin typeface="+mn-ea"/>
            </a:endParaRPr>
          </a:p>
          <a:p>
            <a:endParaRPr lang="zh-CN" altLang="en-US" sz="1700" dirty="0">
              <a:latin typeface="+mn-ea"/>
            </a:endParaRPr>
          </a:p>
          <a:p>
            <a:r>
              <a:rPr lang="zh-CN" altLang="en-US" sz="1700" dirty="0">
                <a:latin typeface="+mn-ea"/>
              </a:rPr>
              <a:t>  无论采取公示生效主义还是公示对抗主义的物权变动模式，担保合同都是设立担保物权的第一步。这里所谓“应当依照本法和其他法律的规定订立担保合同”，主要是指本法和其他法律中有关担保合同形式与内容的规定。例如，本法第</a:t>
            </a:r>
            <a:r>
              <a:rPr lang="en-US" altLang="zh-CN" sz="1700" dirty="0">
                <a:latin typeface="+mn-ea"/>
              </a:rPr>
              <a:t>400</a:t>
            </a:r>
            <a:r>
              <a:rPr lang="zh-CN" altLang="en-US" sz="1700" dirty="0">
                <a:latin typeface="+mn-ea"/>
              </a:rPr>
              <a:t>条规定：“设立抵押权，当事人应当采用书面形式订立抵押合同。”“抵押合同一般包括下列条款：（一）被担保债权的种类和数额；（二）债务人履行债务的期限；（三）抵押财产的名称、数量等情况；（四）担保的范围。”</a:t>
            </a:r>
            <a:endParaRPr lang="zh-CN" altLang="en-US" sz="1700" dirty="0">
              <a:latin typeface="+mn-ea"/>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278094"/>
          </a:xfrm>
          <a:prstGeom prst="rect">
            <a:avLst/>
          </a:prstGeom>
          <a:noFill/>
        </p:spPr>
        <p:txBody>
          <a:bodyPr wrap="square">
            <a:spAutoFit/>
          </a:bodyPr>
          <a:lstStyle/>
          <a:p>
            <a:endParaRPr lang="en-US" altLang="zh-CN" sz="1700" dirty="0">
              <a:latin typeface="+mn-ea"/>
            </a:endParaRPr>
          </a:p>
          <a:p>
            <a:r>
              <a:rPr lang="zh-CN" altLang="en-US" sz="1700" dirty="0">
                <a:latin typeface="+mn-ea"/>
              </a:rPr>
              <a:t>  二、担保合同的外延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本条第</a:t>
            </a:r>
            <a:r>
              <a:rPr lang="en-US" altLang="zh-CN" sz="1700" dirty="0">
                <a:latin typeface="+mn-ea"/>
              </a:rPr>
              <a:t>1</a:t>
            </a:r>
            <a:r>
              <a:rPr lang="zh-CN" altLang="en-US" sz="1700" dirty="0">
                <a:latin typeface="+mn-ea"/>
              </a:rPr>
              <a:t>款中规定：“担保合同包括抵押合同、质押合同和其他具有担保功能的合同。”这一规定扩大了原</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上所称担保合同的外延，旨在“扩大担保合同的范围，明确融资租赁、保理、所有权保留等非典型担保合同的担保功能”，为金融创新实践中出现的非典型担保交易的发展提供了相应的技术路径。</a:t>
            </a:r>
            <a:endParaRPr lang="en-US" altLang="zh-CN" sz="1700" dirty="0">
              <a:latin typeface="+mn-ea"/>
            </a:endParaRPr>
          </a:p>
          <a:p>
            <a:endParaRPr lang="en-US" altLang="zh-CN" sz="1700" dirty="0">
              <a:latin typeface="+mn-ea"/>
            </a:endParaRPr>
          </a:p>
          <a:p>
            <a:r>
              <a:rPr lang="zh-CN" altLang="en-US" sz="1700" dirty="0">
                <a:latin typeface="+mn-ea"/>
              </a:rPr>
              <a:t>  各国担保法律领域存在两种不同的立法观念，一种是形式主义，其将担保物权“类型化”，对不同类型的担保物权分设不同规则，增加交易确定性，并方便法律适用。但严格遵循形式主义所产生的限缩担保交易结构形态、阻碍当事人意思自治等问题也较为突出。另一种是功能主义，即不区分担保物权的形态，只要有担保功能，就适用统一规则。从而尊重当事人自治，将物权法定原则对交易的限制压到最低程度，同时促使交易便捷，降低交易成本。</a:t>
            </a:r>
            <a:endParaRPr lang="zh-CN" altLang="en-US" sz="1700" dirty="0">
              <a:latin typeface="+mn-ea"/>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708434"/>
          </a:xfrm>
          <a:prstGeom prst="rect">
            <a:avLst/>
          </a:prstGeom>
          <a:noFill/>
        </p:spPr>
        <p:txBody>
          <a:bodyPr wrap="square">
            <a:spAutoFit/>
          </a:bodyPr>
          <a:lstStyle/>
          <a:p>
            <a:endParaRPr lang="zh-CN" altLang="en-US" sz="1700" dirty="0">
              <a:latin typeface="+mn-ea"/>
            </a:endParaRPr>
          </a:p>
          <a:p>
            <a:r>
              <a:rPr lang="en-US" altLang="zh-CN" sz="1700" dirty="0">
                <a:latin typeface="+mn-ea"/>
              </a:rPr>
              <a:t>  </a:t>
            </a:r>
            <a:r>
              <a:rPr lang="zh-CN" altLang="en-US" sz="1700" dirty="0">
                <a:latin typeface="+mn-ea"/>
              </a:rPr>
              <a:t>本条第</a:t>
            </a:r>
            <a:r>
              <a:rPr lang="en-US" altLang="zh-CN" sz="1700" dirty="0">
                <a:latin typeface="+mn-ea"/>
              </a:rPr>
              <a:t>1</a:t>
            </a:r>
            <a:r>
              <a:rPr lang="zh-CN" altLang="en-US" sz="1700" dirty="0">
                <a:latin typeface="+mn-ea"/>
              </a:rPr>
              <a:t>款走向了兼顾这两种主义的第三条道路。</a:t>
            </a:r>
            <a:endParaRPr lang="en-US" altLang="zh-CN" sz="1700" dirty="0">
              <a:latin typeface="+mn-ea"/>
            </a:endParaRPr>
          </a:p>
          <a:p>
            <a:endParaRPr lang="en-US" altLang="zh-CN" sz="1700" dirty="0">
              <a:latin typeface="+mn-ea"/>
            </a:endParaRPr>
          </a:p>
          <a:p>
            <a:r>
              <a:rPr lang="en-US" altLang="zh-CN" sz="1700" dirty="0">
                <a:latin typeface="+mn-ea"/>
              </a:rPr>
              <a:t>  </a:t>
            </a:r>
            <a:r>
              <a:rPr lang="zh-CN" altLang="en-US" sz="1700" dirty="0">
                <a:latin typeface="+mn-ea"/>
              </a:rPr>
              <a:t>本第</a:t>
            </a:r>
            <a:r>
              <a:rPr lang="en-US" altLang="zh-CN" sz="1700" dirty="0">
                <a:latin typeface="+mn-ea"/>
              </a:rPr>
              <a:t>1</a:t>
            </a:r>
            <a:r>
              <a:rPr lang="zh-CN" altLang="en-US" sz="1700" dirty="0">
                <a:latin typeface="+mn-ea"/>
              </a:rPr>
              <a:t>款位于物权编，而物权编以物权法定为基本结构性原则，将担保物权分为抵押权、质权和留置权，还在合同编分别规定了所有权保留、融资租赁、保理，这种制度安排决定了形式主义是理解相关规定的基础。但它又突破了形式主义，以担保功能为导向，扩大了担保合同的形态，从而使在交易实践中产生的新类型担保有了法律上的名分。该款能更明确地允许当事人自由安排彼此之间的权利义务关系，更为尊重当事人的意思。</a:t>
            </a:r>
            <a:endParaRPr lang="zh-CN" altLang="en-US" sz="1700" dirty="0">
              <a:latin typeface="+mn-ea"/>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708434"/>
          </a:xfrm>
          <a:prstGeom prst="rect">
            <a:avLst/>
          </a:prstGeom>
          <a:noFill/>
        </p:spPr>
        <p:txBody>
          <a:bodyPr wrap="square">
            <a:spAutoFit/>
          </a:bodyPr>
          <a:lstStyle/>
          <a:p>
            <a:endParaRPr lang="en-US" altLang="zh-CN" sz="1700" dirty="0">
              <a:latin typeface="+mn-ea"/>
            </a:endParaRPr>
          </a:p>
          <a:p>
            <a:r>
              <a:rPr lang="zh-CN" altLang="en-US" sz="1700" dirty="0">
                <a:latin typeface="+mn-ea"/>
              </a:rPr>
              <a:t>  三、担保物权的从属性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担保物权的从属性，是指担保物权的设立、移转及消灭，均应从属于债权。本条第</a:t>
            </a:r>
            <a:r>
              <a:rPr lang="en-US" altLang="zh-CN" sz="1700" dirty="0">
                <a:latin typeface="+mn-ea"/>
              </a:rPr>
              <a:t>1</a:t>
            </a:r>
            <a:r>
              <a:rPr lang="zh-CN" altLang="en-US" sz="1700" dirty="0">
                <a:latin typeface="+mn-ea"/>
              </a:rPr>
              <a:t>款中规定：“担保合同是主债权债务合同的从合同”，这就将担保物权的从属性定为明文。担保物权为确保债权实现而设立，在性质上是从属于主权利即债权的从权利。担保物权的从属性可以分为设立上的从属性、移转上的从属性及消灭上的从属性，亦即担保物权的设立以债权存在为前提，并随债权的移转而移转，因债权的消灭而消灭。</a:t>
            </a:r>
            <a:endParaRPr lang="zh-CN" altLang="en-US" sz="1700" dirty="0">
              <a:latin typeface="+mn-ea"/>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01648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担保物权在设立上的从属性，表现为担保物权的设定应以债权的存在为前提，担保物权不能脱离债权关系而单独设立，又称为担保物权的附从性。不过，担保物权设立上的从属性，不能仅从其与债权成立的时序上来观察，而主要应从其与债权的主从关系上来看。担保物权中的留置权因为保护特定债权而生，因此，只能对既存债权成立担保物权，其从属性特别显著。至于作为融资媒介的抵押权、质权等，其从属性较为缓和，可就将来的债权或附条件的债权而设定，但在担保物权实现之际，必有确定债权的存在。“抵押权只须于实行抵押权，拍卖抵押物时，有被担保之债权存在，即为已足，于抵押权成立时有无债权之存在，已非所问。”</a:t>
            </a:r>
            <a:r>
              <a:rPr lang="en-US" altLang="zh-CN" sz="1700" dirty="0">
                <a:latin typeface="+mn-ea"/>
              </a:rPr>
              <a:t>《</a:t>
            </a:r>
            <a:r>
              <a:rPr lang="zh-CN" altLang="en-US" sz="1700" dirty="0">
                <a:latin typeface="+mn-ea"/>
              </a:rPr>
              <a:t>民法典担保制度司法解释</a:t>
            </a:r>
            <a:r>
              <a:rPr lang="en-US" altLang="zh-CN" sz="1700" dirty="0">
                <a:latin typeface="+mn-ea"/>
              </a:rPr>
              <a:t>》</a:t>
            </a:r>
            <a:r>
              <a:rPr lang="zh-CN" altLang="en-US" sz="1700" dirty="0">
                <a:latin typeface="+mn-ea"/>
              </a:rPr>
              <a:t>第</a:t>
            </a:r>
            <a:r>
              <a:rPr lang="en-US" altLang="zh-CN" sz="1700" dirty="0">
                <a:latin typeface="+mn-ea"/>
              </a:rPr>
              <a:t>16</a:t>
            </a:r>
            <a:r>
              <a:rPr lang="zh-CN" altLang="en-US" sz="1700" dirty="0">
                <a:latin typeface="+mn-ea"/>
              </a:rPr>
              <a:t>条明确指出，借新还旧之时，旧贷因清偿而消灭，为旧贷设立的担保物权也随之消灭。当事人约定继续为新贷提供担保的除外，亦属在设立上从属性的例外。</a:t>
            </a:r>
            <a:endParaRPr lang="zh-CN" altLang="en-US" sz="1700" dirty="0">
              <a:latin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概述</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324535"/>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三、人的担保、物的担保与金钱担保</a:t>
            </a:r>
            <a:endParaRPr lang="zh-CN" altLang="en-US" sz="1700" dirty="0">
              <a:latin typeface="+mn-ea"/>
            </a:endParaRPr>
          </a:p>
          <a:p>
            <a:r>
              <a:rPr lang="zh-CN" altLang="en-US" sz="1700" dirty="0">
                <a:latin typeface="+mn-ea"/>
              </a:rPr>
              <a:t>  </a:t>
            </a:r>
            <a:endParaRPr lang="en-US" altLang="zh-CN" sz="1700" dirty="0">
              <a:latin typeface="+mn-ea"/>
            </a:endParaRPr>
          </a:p>
          <a:p>
            <a:r>
              <a:rPr lang="zh-CN" altLang="en-US" sz="1700" dirty="0">
                <a:latin typeface="+mn-ea"/>
              </a:rPr>
              <a:t>  债的特别担保，即通常所称的担保，在现代法上包括人的担保、物的担保和金钱担保。不过，也有学者认为金钱担保是一种特殊的物的担保。</a:t>
            </a:r>
            <a:endParaRPr lang="en-US" altLang="zh-CN" sz="1700" dirty="0">
              <a:latin typeface="+mn-ea"/>
            </a:endParaRPr>
          </a:p>
          <a:p>
            <a:endParaRPr lang="en-US" altLang="zh-CN" sz="1700" dirty="0">
              <a:latin typeface="+mn-ea"/>
            </a:endParaRPr>
          </a:p>
          <a:p>
            <a:r>
              <a:rPr lang="zh-CN" altLang="en-US" sz="1700" dirty="0">
                <a:latin typeface="+mn-ea"/>
              </a:rPr>
              <a:t>  （一）人的担保</a:t>
            </a:r>
            <a:endParaRPr lang="en-US" altLang="zh-CN" sz="1700" dirty="0">
              <a:latin typeface="+mn-ea"/>
            </a:endParaRPr>
          </a:p>
          <a:p>
            <a:endParaRPr lang="en-US" altLang="zh-CN" sz="1700" dirty="0">
              <a:latin typeface="+mn-ea"/>
            </a:endParaRPr>
          </a:p>
          <a:p>
            <a:r>
              <a:rPr lang="en-US" altLang="zh-CN" sz="1700" dirty="0">
                <a:latin typeface="+mn-ea"/>
              </a:rPr>
              <a:t>  </a:t>
            </a:r>
            <a:r>
              <a:rPr lang="zh-CN" altLang="en-US" sz="1700" dirty="0">
                <a:latin typeface="+mn-ea"/>
              </a:rPr>
              <a:t>人的担保，又称信用担保，是指由债务人以外的第三人以其财产和信用为债务清偿所提供的担保。人的担保是一种古老的担保方式，设定手续简便，完全取决于当事人的意思。在现代社会，人的担保并非以人身作担保，而是以债务人以外的特定人的一般财产为担保财产，其担保的机理在于扩大了保障债务履行的责任财产的范围，从而增加了债权受偿的机会。</a:t>
            </a:r>
            <a:endParaRPr lang="en-US" altLang="zh-CN" sz="1700" dirty="0">
              <a:latin typeface="+mn-ea"/>
            </a:endParaRPr>
          </a:p>
          <a:p>
            <a:endParaRPr lang="zh-CN" altLang="en-US" sz="1700" dirty="0">
              <a:latin typeface="+mn-ea"/>
            </a:endParaRPr>
          </a:p>
          <a:p>
            <a:r>
              <a:rPr lang="zh-CN" altLang="en-US" sz="1700" dirty="0">
                <a:latin typeface="+mn-ea"/>
              </a:rPr>
              <a:t>  人的担保在性质上属于债权请求权的担保，即在债务人不履行债务时，由担保人代为履行债务或者承担连带清偿责任的担保方式。保证、连带债务、并存的债务承担等都属于人的担保，其中以保证为其典型方式。</a:t>
            </a:r>
            <a:endParaRPr lang="zh-CN" altLang="en-US" sz="1700" dirty="0">
              <a:latin typeface="+mn-ea"/>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324535"/>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担保物权在移转上的从属性，表现为担保物权原则上因所担保的债权的移转而移转，又称担保物权的随伴性。担保物权虽然可以因特约而脱离所担保的债权单独归于消灭，却不得脱离债权而单独移转。本法第</a:t>
            </a:r>
            <a:r>
              <a:rPr lang="en-US" altLang="zh-CN" sz="1700" dirty="0">
                <a:latin typeface="+mn-ea"/>
              </a:rPr>
              <a:t>407</a:t>
            </a:r>
            <a:r>
              <a:rPr lang="zh-CN" altLang="en-US" sz="1700" dirty="0">
                <a:latin typeface="+mn-ea"/>
              </a:rPr>
              <a:t>条将抵押权的随伴性定为明文，即“抵押权不得与债权分离而单独转让或者作为其他债权的担保。债权转让的，担保该债权的抵押权一并转让，但是法律另有规定或者当事人另有约定的除外。”在解释上，质权和留置权可类推适用这一规则。</a:t>
            </a:r>
            <a:endParaRPr lang="zh-CN" altLang="en-US" sz="1700" dirty="0">
              <a:latin typeface="+mn-ea"/>
            </a:endParaRPr>
          </a:p>
          <a:p>
            <a:endParaRPr lang="en-US" altLang="zh-CN" sz="1700" dirty="0">
              <a:latin typeface="+mn-ea"/>
            </a:endParaRPr>
          </a:p>
          <a:p>
            <a:r>
              <a:rPr lang="en-US" altLang="zh-CN" sz="1700" dirty="0">
                <a:latin typeface="+mn-ea"/>
              </a:rPr>
              <a:t>  </a:t>
            </a:r>
            <a:r>
              <a:rPr lang="zh-CN" altLang="en-US" sz="1700" dirty="0">
                <a:latin typeface="+mn-ea"/>
              </a:rPr>
              <a:t>担保物权在消灭上的从属性，表现为担保物权因所担保的主债权的消灭而消灭。本法第</a:t>
            </a:r>
            <a:r>
              <a:rPr lang="en-US" altLang="zh-CN" sz="1700" dirty="0">
                <a:latin typeface="+mn-ea"/>
              </a:rPr>
              <a:t>393</a:t>
            </a:r>
            <a:r>
              <a:rPr lang="zh-CN" altLang="en-US" sz="1700" dirty="0">
                <a:latin typeface="+mn-ea"/>
              </a:rPr>
              <a:t>条第</a:t>
            </a:r>
            <a:r>
              <a:rPr lang="en-US" altLang="zh-CN" sz="1700" dirty="0">
                <a:latin typeface="+mn-ea"/>
              </a:rPr>
              <a:t>1</a:t>
            </a:r>
            <a:r>
              <a:rPr lang="zh-CN" altLang="en-US" sz="1700" dirty="0">
                <a:latin typeface="+mn-ea"/>
              </a:rPr>
              <a:t>项将担保物权在消灭上的从属性定为明文。</a:t>
            </a:r>
            <a:endParaRPr lang="en-US" altLang="zh-CN" sz="1700" dirty="0">
              <a:latin typeface="+mn-ea"/>
            </a:endParaRPr>
          </a:p>
          <a:p>
            <a:endParaRPr lang="en-US" altLang="zh-CN" sz="1700" dirty="0">
              <a:latin typeface="+mn-ea"/>
            </a:endParaRPr>
          </a:p>
          <a:p>
            <a:r>
              <a:rPr lang="en-US" altLang="zh-CN" sz="1700" dirty="0">
                <a:latin typeface="+mn-ea"/>
              </a:rPr>
              <a:t>  </a:t>
            </a:r>
            <a:r>
              <a:rPr lang="zh-CN" altLang="en-US" sz="1700" dirty="0">
                <a:latin typeface="+mn-ea"/>
              </a:rPr>
              <a:t>随着近代担保物权的发展与社会经济进步的需求，担保物权的从属性已逐渐缓和。担保物权是支配标的财产交换价值的价值权，与用益物权系支配标的财产使用价值的利用权，实际上处于同等的地位，用益物权既为独立物权，亦无否认担保物权独立之理。“唯抵押权之从属性太强，势必阻碍融资交易之发展，而无法发挥抵押权之现代机能。”</a:t>
            </a:r>
            <a:endParaRPr lang="zh-CN" altLang="en-US" sz="1700" dirty="0">
              <a:latin typeface="+mn-ea"/>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27809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四、担保合同在效力上的从属性及其例外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本条第</a:t>
            </a:r>
            <a:r>
              <a:rPr lang="en-US" altLang="zh-CN" sz="1700" dirty="0">
                <a:latin typeface="+mn-ea"/>
              </a:rPr>
              <a:t>1</a:t>
            </a:r>
            <a:r>
              <a:rPr lang="zh-CN" altLang="en-US" sz="1700" dirty="0">
                <a:latin typeface="+mn-ea"/>
              </a:rPr>
              <a:t>款中规定：“主债权债务合同无效，担保合同无效，但是法律另有规定的除外。”在主合同无效，担保合同有效的情况下，担保人系就主合同无效所产生的民事责任负担保责任。此时，主合同无效，自无约定的主债务之发生，所谓担保债务从属于主债务即无余地。本条在坚持担保合同效力上的从属性的同时，承认“法律另有规定的除外”。这主要是指本法中规定的最高额抵押权和最高额质权的情形。在最高额担保法律关系中，最高额担保物权与连续发生的具体债权之间并无一一对应关系，其中某一主合同被认定无效或被撤销，并不影响担保合同的效力。在最高额担保物权决算之时，可将该主合同被认定无效或被撤销之后债务人所应承担的损害赔偿责任一并计入，由最高额担保物权所担保。在解释上，如最高额担保物权所担保的综合授信协议被认定无效的，担保合同应随之无效，不适用例外规则。</a:t>
            </a:r>
            <a:endParaRPr lang="zh-CN" altLang="en-US" sz="1700" dirty="0">
              <a:latin typeface="+mn-ea"/>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18521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五、担保合同被认定无效的法律后果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本条第</a:t>
            </a:r>
            <a:r>
              <a:rPr lang="en-US" altLang="zh-CN" sz="1700" dirty="0">
                <a:latin typeface="+mn-ea"/>
              </a:rPr>
              <a:t>2</a:t>
            </a:r>
            <a:r>
              <a:rPr lang="zh-CN" altLang="en-US" sz="1700" dirty="0">
                <a:latin typeface="+mn-ea"/>
              </a:rPr>
              <a:t>款规定：“担保合同被确认无效后，债务人、担保人、债权人有过错的，应当根据其过错各自承担相应的民事责任。”担保合同被确认无效后自始没有法律约束力，但并不等于没有任何法律后果。基于无效合同的违法性或当事人的过错性，当事人也要承担一定的法律后果。</a:t>
            </a:r>
            <a:endParaRPr lang="zh-CN" altLang="en-US" sz="1700" dirty="0">
              <a:latin typeface="+mn-ea"/>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278094"/>
          </a:xfrm>
          <a:prstGeom prst="rect">
            <a:avLst/>
          </a:prstGeom>
          <a:noFill/>
        </p:spPr>
        <p:txBody>
          <a:bodyPr wrap="square">
            <a:spAutoFit/>
          </a:bodyPr>
          <a:lstStyle/>
          <a:p>
            <a:endParaRPr lang="en-US" altLang="zh-CN" sz="1700" dirty="0">
              <a:latin typeface="+mn-ea"/>
            </a:endParaRPr>
          </a:p>
          <a:p>
            <a:r>
              <a:rPr lang="zh-CN" altLang="en-US" sz="1700" dirty="0">
                <a:latin typeface="+mn-ea"/>
              </a:rPr>
              <a:t>  第三百八十九条</a:t>
            </a:r>
            <a:r>
              <a:rPr lang="en-US" altLang="zh-CN" sz="1700" dirty="0">
                <a:latin typeface="+mn-ea"/>
              </a:rPr>
              <a:t>【</a:t>
            </a:r>
            <a:r>
              <a:rPr lang="zh-CN" altLang="en-US" sz="1700" dirty="0">
                <a:latin typeface="+mn-ea"/>
              </a:rPr>
              <a:t>担保物权的担保范围</a:t>
            </a:r>
            <a:r>
              <a:rPr lang="en-US" altLang="zh-CN" sz="1700" dirty="0">
                <a:latin typeface="+mn-ea"/>
              </a:rPr>
              <a:t>】</a:t>
            </a:r>
            <a:r>
              <a:rPr lang="zh-CN" altLang="en-US" sz="1700" dirty="0">
                <a:latin typeface="+mn-ea"/>
              </a:rPr>
              <a:t>担保物权的担保范围包括主债权及其利息、违约金、损害赔偿金、保管担保财产和实现担保物权的费用。当事人另有约定的，按照其约定。</a:t>
            </a:r>
            <a:endParaRPr lang="zh-CN" altLang="en-US" sz="1700" dirty="0">
              <a:latin typeface="+mn-ea"/>
            </a:endParaRPr>
          </a:p>
          <a:p>
            <a:endParaRPr lang="en-US" altLang="zh-CN" sz="1700" dirty="0">
              <a:latin typeface="+mn-ea"/>
            </a:endParaRPr>
          </a:p>
          <a:p>
            <a:r>
              <a:rPr lang="zh-CN" altLang="en-US" sz="1700" dirty="0">
                <a:latin typeface="+mn-ea"/>
              </a:rPr>
              <a:t>  本条是对</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173</a:t>
            </a:r>
            <a:r>
              <a:rPr lang="zh-CN" altLang="en-US" sz="1700" dirty="0">
                <a:latin typeface="+mn-ea"/>
              </a:rPr>
              <a:t>条的完整保留，只作了个别文字的修改，将“按照约定”改为了“按照其约定“。</a:t>
            </a:r>
            <a:endParaRPr lang="en-US" altLang="zh-CN" sz="1700" dirty="0">
              <a:latin typeface="+mn-ea"/>
            </a:endParaRPr>
          </a:p>
          <a:p>
            <a:endParaRPr lang="en-US" altLang="zh-CN" sz="1700" dirty="0">
              <a:latin typeface="+mn-ea"/>
            </a:endParaRPr>
          </a:p>
          <a:p>
            <a:r>
              <a:rPr lang="zh-CN" altLang="en-US" sz="1700" dirty="0">
                <a:latin typeface="+mn-ea"/>
              </a:rPr>
              <a:t>  本条是关于担保物权的担保范围的规定。担保物权的担保范围，是指担保物权在其可得实行后，担保财产拍卖或者变卖的价金可以用来清偿的债权范围。本条确立了法定担保范围（缺省规则），当事人在担保合同中未就担保范围作出特别约定时，默认为法定的担保范围。当事人可以在担保合同中约定担保物权担保的债权范围为全额担保或部分担保，“没有明确约定为部分担保的，推定为全额担保。全额担保的范围为债权实际清偿时所存在的范围，包括主债权及利息、违约金、损害赔偿金和实现抵押权的费用。”</a:t>
            </a:r>
            <a:endParaRPr lang="zh-CN" altLang="en-US" sz="1700" dirty="0">
              <a:latin typeface="+mn-ea"/>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担保合同中担保物权担保范围的约定，仅具债法上的效力，在本法明确区分合同效力和物权变动的情形之下，仅仅担保合同的约定并不当然产生物权效力。基于此，</a:t>
            </a:r>
            <a:r>
              <a:rPr lang="en-US" altLang="zh-CN" sz="1700" dirty="0">
                <a:latin typeface="+mn-ea"/>
              </a:rPr>
              <a:t>《</a:t>
            </a:r>
            <a:r>
              <a:rPr lang="zh-CN" altLang="en-US" sz="1700" dirty="0">
                <a:latin typeface="+mn-ea"/>
              </a:rPr>
              <a:t>民商审判会议纪要</a:t>
            </a:r>
            <a:r>
              <a:rPr lang="en-US" altLang="zh-CN" sz="1700" dirty="0">
                <a:latin typeface="+mn-ea"/>
              </a:rPr>
              <a:t>》</a:t>
            </a:r>
            <a:r>
              <a:rPr lang="zh-CN" altLang="en-US" sz="1700" dirty="0">
                <a:latin typeface="+mn-ea"/>
              </a:rPr>
              <a:t>第</a:t>
            </a:r>
            <a:r>
              <a:rPr lang="en-US" altLang="zh-CN" sz="1700" dirty="0">
                <a:latin typeface="+mn-ea"/>
              </a:rPr>
              <a:t>58</a:t>
            </a:r>
            <a:r>
              <a:rPr lang="zh-CN" altLang="en-US" sz="1700" dirty="0">
                <a:latin typeface="+mn-ea"/>
              </a:rPr>
              <a:t>条指出，以登记作为公示方式的不动产担保物权的担保范围，一般应当以登记的范围为准。在我国目前不动产抵押登记实践中，不同地区的系统设置及登记规则并不一致，法院在审理案件时应当充分注意制度设计上的差别，作出符合实际的判断：一是多数省区市的登记系统未设置“担保范围”栏目，仅有“被担保主债权数额（最高债权数额）”的表述，且只能填写固定数字。而当事人在合同中又往往约定担保物权的担保范围包括主债权及其利息、违约金等附属债权，致使合同约定的担保范围与登记不一致。显然，这种不一致是由于该地区登记系统设置及登记规则造成的该地区的普遍现象。人民法院以合同约定认定担保物权的担保范围，是符合实际的妥当选择。二是一些省区市不动产登记系统设置与登记规则比较规范，担保物权登记范围与合同约定一致在该地区是常态或者普遍现象，人民法院在审理案件时，应当以登记的担保范围为准。</a:t>
            </a:r>
            <a:endParaRPr lang="zh-CN" altLang="en-US" sz="1700" dirty="0">
              <a:latin typeface="+mn-ea"/>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970044"/>
          </a:xfrm>
          <a:prstGeom prst="rect">
            <a:avLst/>
          </a:prstGeom>
          <a:noFill/>
        </p:spPr>
        <p:txBody>
          <a:bodyPr wrap="square">
            <a:spAutoFit/>
          </a:bodyPr>
          <a:lstStyle/>
          <a:p>
            <a:endParaRPr lang="en-US" altLang="zh-CN" sz="1700" dirty="0">
              <a:latin typeface="+mn-ea"/>
            </a:endParaRPr>
          </a:p>
          <a:p>
            <a:r>
              <a:rPr lang="zh-CN" altLang="en-US" sz="1700" dirty="0">
                <a:latin typeface="+mn-ea"/>
              </a:rPr>
              <a:t>  </a:t>
            </a:r>
            <a:r>
              <a:rPr lang="en-US" altLang="zh-CN" sz="1700" dirty="0">
                <a:latin typeface="+mn-ea"/>
              </a:rPr>
              <a:t>《</a:t>
            </a:r>
            <a:r>
              <a:rPr lang="zh-CN" altLang="en-US" sz="1700" dirty="0">
                <a:latin typeface="+mn-ea"/>
              </a:rPr>
              <a:t>自然资源部关于做好不动产抵押权登记工作的通知</a:t>
            </a:r>
            <a:r>
              <a:rPr lang="en-US" altLang="zh-CN" sz="1700" dirty="0">
                <a:latin typeface="+mn-ea"/>
              </a:rPr>
              <a:t>》</a:t>
            </a:r>
            <a:r>
              <a:rPr lang="zh-CN" altLang="en-US" sz="1700" dirty="0">
                <a:latin typeface="+mn-ea"/>
              </a:rPr>
              <a:t>（自然资发</a:t>
            </a:r>
            <a:r>
              <a:rPr lang="en-US" altLang="zh-CN" sz="1700" dirty="0">
                <a:latin typeface="+mn-ea"/>
              </a:rPr>
              <a:t>〔2021〕54</a:t>
            </a:r>
            <a:r>
              <a:rPr lang="zh-CN" altLang="en-US" sz="1700" dirty="0">
                <a:latin typeface="+mn-ea"/>
              </a:rPr>
              <a:t>号）中明确规定：“当事人对一般抵押或者最高额抵押的主债权及其利息、违约金、损害赔偿金和实现抵押权费用等抵押担保范围有明确约定的，不动产登记机构应当根据申请在不动产登记簿“担保范围”栏记载；没有提出申请的，填写“</a:t>
            </a:r>
            <a:r>
              <a:rPr lang="en-US" altLang="zh-CN" sz="1700" dirty="0">
                <a:latin typeface="+mn-ea"/>
              </a:rPr>
              <a:t>/”</a:t>
            </a:r>
            <a:r>
              <a:rPr lang="zh-CN" altLang="en-US" sz="1700" dirty="0">
                <a:latin typeface="+mn-ea"/>
              </a:rPr>
              <a:t>。”如此，困扰裁判实践多年的被担保债权范围登记的问题即已解决。</a:t>
            </a:r>
            <a:r>
              <a:rPr lang="en-US" altLang="zh-CN" sz="1700" dirty="0">
                <a:latin typeface="+mn-ea"/>
              </a:rPr>
              <a:t>《</a:t>
            </a:r>
            <a:r>
              <a:rPr lang="zh-CN" altLang="en-US" sz="1700" dirty="0">
                <a:latin typeface="+mn-ea"/>
              </a:rPr>
              <a:t>民法典担保制度司法解释</a:t>
            </a:r>
            <a:r>
              <a:rPr lang="en-US" altLang="zh-CN" sz="1700" dirty="0">
                <a:latin typeface="+mn-ea"/>
              </a:rPr>
              <a:t>》</a:t>
            </a:r>
            <a:r>
              <a:rPr lang="zh-CN" altLang="en-US" sz="1700" dirty="0">
                <a:latin typeface="+mn-ea"/>
              </a:rPr>
              <a:t>第</a:t>
            </a:r>
            <a:r>
              <a:rPr lang="en-US" altLang="zh-CN" sz="1700" dirty="0">
                <a:latin typeface="+mn-ea"/>
              </a:rPr>
              <a:t>47</a:t>
            </a:r>
            <a:r>
              <a:rPr lang="zh-CN" altLang="en-US" sz="1700" dirty="0">
                <a:latin typeface="+mn-ea"/>
              </a:rPr>
              <a:t>条据此规定：“不动产登记簿就抵押财产、被担保的债权范围等所作的记载与抵押合同约定不一致的，人民法院应当根据登记簿的记载确定抵押财产、被担保的债权范围等事项。”</a:t>
            </a:r>
            <a:endParaRPr lang="zh-CN" altLang="en-US" sz="1700" dirty="0">
              <a:latin typeface="+mn-ea"/>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75487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第三百九十条</a:t>
            </a:r>
            <a:r>
              <a:rPr lang="en-US" altLang="zh-CN" sz="1700" dirty="0">
                <a:latin typeface="+mn-ea"/>
              </a:rPr>
              <a:t>【</a:t>
            </a:r>
            <a:r>
              <a:rPr lang="zh-CN" altLang="en-US" sz="1700" dirty="0">
                <a:latin typeface="+mn-ea"/>
              </a:rPr>
              <a:t>担保物权的物上代位性及代位物的提存</a:t>
            </a:r>
            <a:r>
              <a:rPr lang="en-US" altLang="zh-CN" sz="1700" dirty="0">
                <a:latin typeface="+mn-ea"/>
              </a:rPr>
              <a:t>】</a:t>
            </a:r>
            <a:r>
              <a:rPr lang="zh-CN" altLang="en-US" sz="1700" dirty="0">
                <a:latin typeface="+mn-ea"/>
              </a:rPr>
              <a:t>担保期间，担保财产毁损、灭失或者被征收等，担保物权人可以就获得的保险金、赔偿金或者补偿金等优先受偿。被担保债权的履行期限未届满的，也可以提存该保险金、赔偿金或者补偿金等。</a:t>
            </a:r>
            <a:endParaRPr lang="zh-CN" altLang="en-US" sz="1700" dirty="0">
              <a:latin typeface="+mn-ea"/>
            </a:endParaRPr>
          </a:p>
          <a:p>
            <a:endParaRPr lang="en-US" altLang="zh-CN" sz="1700" dirty="0">
              <a:latin typeface="+mn-ea"/>
            </a:endParaRPr>
          </a:p>
          <a:p>
            <a:r>
              <a:rPr lang="zh-CN" altLang="en-US" sz="1700" dirty="0">
                <a:latin typeface="+mn-ea"/>
              </a:rPr>
              <a:t>  本条是对</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174</a:t>
            </a:r>
            <a:r>
              <a:rPr lang="zh-CN" altLang="en-US" sz="1700" dirty="0">
                <a:latin typeface="+mn-ea"/>
              </a:rPr>
              <a:t>条的完整保留，只作了个别文字的修改，将“被担保债权的履行期未届满”改为了“被担保债权的履行期限未届满”。</a:t>
            </a:r>
            <a:endParaRPr lang="en-US" altLang="zh-CN" sz="1700" dirty="0">
              <a:latin typeface="+mn-ea"/>
            </a:endParaRPr>
          </a:p>
          <a:p>
            <a:endParaRPr lang="en-US" altLang="zh-CN" sz="1700" dirty="0">
              <a:latin typeface="+mn-ea"/>
            </a:endParaRPr>
          </a:p>
          <a:p>
            <a:r>
              <a:rPr lang="zh-CN" altLang="en-US" sz="1700" dirty="0">
                <a:latin typeface="+mn-ea"/>
              </a:rPr>
              <a:t>  本条是关于担保物权的物上代位性的规定。因担保物权不是以对标的财产本身的利用为目的的权利，而是专以取得标的财产的交换价值为目的的权利。因此，担保财产转变为其他价值形态时，担保物权的效力可及于担保物的变形物或代替物。</a:t>
            </a:r>
            <a:endParaRPr lang="zh-CN" altLang="en-US" sz="1700" dirty="0">
              <a:latin typeface="+mn-ea"/>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endParaRPr lang="zh-CN" altLang="en-US" sz="1700" dirty="0">
              <a:latin typeface="+mn-ea"/>
            </a:endParaRPr>
          </a:p>
          <a:p>
            <a:r>
              <a:rPr lang="zh-CN" altLang="en-US" sz="1700" dirty="0">
                <a:latin typeface="+mn-ea"/>
              </a:rPr>
              <a:t>  担保物权的物上代位性，是指当担保物毁损、灭失或被征收而得受赔偿时，担保物权的效力及于担保物的代替物（赔偿金），担保物权人可就该代替物行使其权利。由于物权是对物的权利，当标的物绝对灭失时，该物权即失其所附而随之归于消灭。依此，当担保物毁损、灭失时，该担保物权即应随同消灭，而当担保物因灭失而得受赔偿时，该赔偿金成为担保物之代替物，包括尚未实现的损害赔偿请求权、保险金及因被征收而发放的补偿金等，均属该标的物之代位物。担保物权物上代位权的行使尚须以担保物权的实行条件已经成就为前提，本条第二句因此规定：“被担保债权的履行期限未届满的，也可以提存该保险金、赔偿金或者补偿金等。”结合本法第</a:t>
            </a:r>
            <a:r>
              <a:rPr lang="en-US" altLang="zh-CN" sz="1700" dirty="0">
                <a:latin typeface="+mn-ea"/>
              </a:rPr>
              <a:t>386</a:t>
            </a:r>
            <a:r>
              <a:rPr lang="zh-CN" altLang="en-US" sz="1700" dirty="0">
                <a:latin typeface="+mn-ea"/>
              </a:rPr>
              <a:t>条的规定，这里的“被担保债权的履行期限未届满”还应包括当事人约定的实现担保物权的情形尚未发生。</a:t>
            </a:r>
            <a:endParaRPr lang="en-US" altLang="zh-CN" sz="1700" dirty="0">
              <a:latin typeface="+mn-ea"/>
            </a:endParaRPr>
          </a:p>
          <a:p>
            <a:endParaRPr lang="en-US" altLang="zh-CN" sz="1700" dirty="0">
              <a:latin typeface="+mn-ea"/>
            </a:endParaRPr>
          </a:p>
          <a:p>
            <a:r>
              <a:rPr lang="zh-CN" altLang="en-US" sz="1700" dirty="0">
                <a:latin typeface="+mn-ea"/>
              </a:rPr>
              <a:t>  应当注意的是，担保财产毁损时，同时有本条规定的物上代位权以及本法第</a:t>
            </a:r>
            <a:r>
              <a:rPr lang="en-US" altLang="zh-CN" sz="1700" dirty="0">
                <a:latin typeface="+mn-ea"/>
              </a:rPr>
              <a:t>408</a:t>
            </a:r>
            <a:r>
              <a:rPr lang="zh-CN" altLang="en-US" sz="1700" dirty="0">
                <a:latin typeface="+mn-ea"/>
              </a:rPr>
              <a:t>条所规定的增加担保请求权，发生请求权竞合，由担保物权人择一行使。</a:t>
            </a:r>
            <a:endParaRPr lang="zh-CN" altLang="en-US" sz="1700" dirty="0">
              <a:latin typeface="+mn-ea"/>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324535"/>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本条在解释上存在不少疑问，应予以明确：</a:t>
            </a:r>
            <a:endParaRPr lang="en-US" altLang="zh-CN" sz="1700" dirty="0">
              <a:latin typeface="+mn-ea"/>
            </a:endParaRPr>
          </a:p>
          <a:p>
            <a:r>
              <a:rPr lang="en-US" altLang="zh-CN" sz="1700" dirty="0">
                <a:latin typeface="+mn-ea"/>
              </a:rPr>
              <a:t>  </a:t>
            </a:r>
            <a:r>
              <a:rPr lang="zh-CN" altLang="en-US" sz="1700" dirty="0">
                <a:latin typeface="+mn-ea"/>
              </a:rPr>
              <a:t>第一，本条中所称之“保险金、赔偿金或者补偿金”，易使人误解为担保财产之代位物仅限于金钱，从法工委释义书中大抵可以得出这一结论。但是，担保财产的代位物，在赔偿或其他给付义务人未给付之前，担保物权人对该义务人仅有给付请求权，给付物并未特定，金钱、动产、不动产或其他财产权均有可能。在解释上，担保物权人可以就获得的或者可得的保险金、赔偿金、补偿金或者其他利益，均在物上代位的范畴之内。</a:t>
            </a:r>
            <a:endParaRPr lang="en-US" altLang="zh-CN" sz="1700" dirty="0">
              <a:latin typeface="+mn-ea"/>
            </a:endParaRPr>
          </a:p>
          <a:p>
            <a:endParaRPr lang="en-US" altLang="zh-CN" sz="1700" dirty="0">
              <a:latin typeface="+mn-ea"/>
            </a:endParaRPr>
          </a:p>
          <a:p>
            <a:r>
              <a:rPr lang="zh-CN" altLang="en-US" sz="1700" dirty="0">
                <a:latin typeface="+mn-ea"/>
              </a:rPr>
              <a:t>  第二，担保财产毁损、灭失或者被征收的，如担保物权人可以获得保险金、赔偿金、补偿金或者其他利益，担保物权人所得行使的权利并不当然消灭，在解释上担保物权人的权利性质已转换为权利质权，但此项质权系嗣后发生，难免和担保财产之上的其他权利发生竞存。为避免疑义，基于担保物权的物上代位性，该质权实为原担保物权的替代，因此，该质权的顺位应与原担保物权相同。</a:t>
            </a:r>
            <a:r>
              <a:rPr lang="en-US" altLang="zh-CN" sz="1700" dirty="0">
                <a:latin typeface="+mn-ea"/>
              </a:rPr>
              <a:t>《</a:t>
            </a:r>
            <a:r>
              <a:rPr lang="zh-CN" altLang="en-US" sz="1700" dirty="0">
                <a:latin typeface="+mn-ea"/>
              </a:rPr>
              <a:t>民法典担保制度司法解释</a:t>
            </a:r>
            <a:r>
              <a:rPr lang="en-US" altLang="zh-CN" sz="1700" dirty="0">
                <a:latin typeface="+mn-ea"/>
              </a:rPr>
              <a:t>》</a:t>
            </a:r>
            <a:r>
              <a:rPr lang="zh-CN" altLang="en-US" sz="1700" dirty="0">
                <a:latin typeface="+mn-ea"/>
              </a:rPr>
              <a:t>第</a:t>
            </a:r>
            <a:r>
              <a:rPr lang="en-US" altLang="zh-CN" sz="1700" dirty="0">
                <a:latin typeface="+mn-ea"/>
              </a:rPr>
              <a:t>42</a:t>
            </a:r>
            <a:r>
              <a:rPr lang="zh-CN" altLang="en-US" sz="1700" dirty="0">
                <a:latin typeface="+mn-ea"/>
              </a:rPr>
              <a:t>条第</a:t>
            </a:r>
            <a:r>
              <a:rPr lang="en-US" altLang="zh-CN" sz="1700" dirty="0">
                <a:latin typeface="+mn-ea"/>
              </a:rPr>
              <a:t>1</a:t>
            </a:r>
            <a:r>
              <a:rPr lang="zh-CN" altLang="en-US" sz="1700" dirty="0">
                <a:latin typeface="+mn-ea"/>
              </a:rPr>
              <a:t>款规定：“抵押权依法设立后，抵押财产毁损、灭失或者被征收等，抵押权人请求按照原抵押权的顺位就保险金、赔偿金或者补偿金等优先受偿的，人民法院应予支持。”这里明确了物上代位权的顺位。</a:t>
            </a:r>
            <a:endParaRPr lang="zh-CN" altLang="en-US" sz="1700" dirty="0">
              <a:latin typeface="+mn-ea"/>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06292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三，担保财产毁损、灭失或者被征收时，依本条规定的意旨，负赔偿、补偿或其他给付义务的给付义务人应向担保物权人给付。因此，给付义务人如因故意或重大过失向担保人给付的，对担保物权人不生效力。也就是说，担保物权人如向给付义务人请求给付，给付义务人仍负给付义务。</a:t>
            </a:r>
            <a:r>
              <a:rPr lang="en-US" altLang="zh-CN" sz="1700" dirty="0">
                <a:latin typeface="+mn-ea"/>
              </a:rPr>
              <a:t>《</a:t>
            </a:r>
            <a:r>
              <a:rPr lang="zh-CN" altLang="en-US" sz="1700" dirty="0">
                <a:latin typeface="+mn-ea"/>
              </a:rPr>
              <a:t>民法典担保制度司法解释</a:t>
            </a:r>
            <a:r>
              <a:rPr lang="en-US" altLang="zh-CN" sz="1700" dirty="0">
                <a:latin typeface="+mn-ea"/>
              </a:rPr>
              <a:t>》</a:t>
            </a:r>
            <a:r>
              <a:rPr lang="zh-CN" altLang="en-US" sz="1700" dirty="0">
                <a:latin typeface="+mn-ea"/>
              </a:rPr>
              <a:t>第</a:t>
            </a:r>
            <a:r>
              <a:rPr lang="en-US" altLang="zh-CN" sz="1700" dirty="0">
                <a:latin typeface="+mn-ea"/>
              </a:rPr>
              <a:t>42</a:t>
            </a:r>
            <a:r>
              <a:rPr lang="zh-CN" altLang="en-US" sz="1700" dirty="0">
                <a:latin typeface="+mn-ea"/>
              </a:rPr>
              <a:t>条第</a:t>
            </a:r>
            <a:r>
              <a:rPr lang="en-US" altLang="zh-CN" sz="1700" dirty="0">
                <a:latin typeface="+mn-ea"/>
              </a:rPr>
              <a:t>2</a:t>
            </a:r>
            <a:r>
              <a:rPr lang="zh-CN" altLang="en-US" sz="1700" dirty="0">
                <a:latin typeface="+mn-ea"/>
              </a:rPr>
              <a:t>款规定：“给付义务人已经向抵押人给付了保险金、赔偿金或者补偿金，抵押权人请求给付义务人向其给付保险金、赔偿金或者补偿金的，人民法院不予支持，但是给付义务人接到抵押权人要求向其给付的通知后仍然向抵押人给付的除外。”</a:t>
            </a:r>
            <a:endParaRPr lang="en-US" altLang="zh-CN" sz="1700" dirty="0">
              <a:latin typeface="+mn-ea"/>
            </a:endParaRPr>
          </a:p>
          <a:p>
            <a:endParaRPr lang="en-US" altLang="zh-CN" sz="1700" dirty="0">
              <a:latin typeface="+mn-ea"/>
            </a:endParaRPr>
          </a:p>
          <a:p>
            <a:r>
              <a:rPr lang="zh-CN" altLang="en-US" sz="1700" dirty="0">
                <a:latin typeface="+mn-ea"/>
              </a:rPr>
              <a:t> 第四，物上代位权行使的诉讼当事人。</a:t>
            </a:r>
            <a:r>
              <a:rPr lang="en-US" altLang="zh-CN" sz="1700" dirty="0">
                <a:latin typeface="+mn-ea"/>
              </a:rPr>
              <a:t>《</a:t>
            </a:r>
            <a:r>
              <a:rPr lang="zh-CN" altLang="en-US" sz="1700" dirty="0">
                <a:latin typeface="+mn-ea"/>
              </a:rPr>
              <a:t>民法典担保制度司法解释</a:t>
            </a:r>
            <a:r>
              <a:rPr lang="en-US" altLang="zh-CN" sz="1700" dirty="0">
                <a:latin typeface="+mn-ea"/>
              </a:rPr>
              <a:t>》</a:t>
            </a:r>
            <a:r>
              <a:rPr lang="zh-CN" altLang="en-US" sz="1700" dirty="0">
                <a:latin typeface="+mn-ea"/>
              </a:rPr>
              <a:t>第</a:t>
            </a:r>
            <a:r>
              <a:rPr lang="en-US" altLang="zh-CN" sz="1700" dirty="0">
                <a:latin typeface="+mn-ea"/>
              </a:rPr>
              <a:t>42</a:t>
            </a:r>
            <a:r>
              <a:rPr lang="zh-CN" altLang="en-US" sz="1700" dirty="0">
                <a:latin typeface="+mn-ea"/>
              </a:rPr>
              <a:t>条第</a:t>
            </a:r>
            <a:r>
              <a:rPr lang="en-US" altLang="zh-CN" sz="1700" dirty="0">
                <a:latin typeface="+mn-ea"/>
              </a:rPr>
              <a:t>3</a:t>
            </a:r>
            <a:r>
              <a:rPr lang="zh-CN" altLang="en-US" sz="1700" dirty="0">
                <a:latin typeface="+mn-ea"/>
              </a:rPr>
              <a:t>款规定：“抵押权人请求给付义务人向其给付保险金、赔偿金或者补偿金的，人民法院可以通知抵押人作为第三人参加诉讼。”担保物权人与给付义务人诉讼案件的处理结果与担保人存在法律上的利害关系，即担保人是否有权受领并保有保险金、赔偿金或补偿金这一权利将受到担保物权人和给付义务人之间诉讼结果的影响，因此，担保人在该诉讼中属于无独立请求权第三人。</a:t>
            </a:r>
            <a:endParaRPr lang="zh-CN" altLang="en-US" sz="1700" dirty="0">
              <a:latin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概述</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endParaRPr lang="en-US" altLang="zh-CN" sz="1700" dirty="0">
              <a:latin typeface="+mn-ea"/>
            </a:endParaRPr>
          </a:p>
          <a:p>
            <a:r>
              <a:rPr lang="zh-CN" altLang="en-US" sz="1700" dirty="0">
                <a:latin typeface="+mn-ea"/>
              </a:rPr>
              <a:t>  （二）物的担保</a:t>
            </a:r>
            <a:endParaRPr lang="zh-CN" altLang="en-US" sz="1700" dirty="0">
              <a:latin typeface="+mn-ea"/>
            </a:endParaRPr>
          </a:p>
          <a:p>
            <a:r>
              <a:rPr lang="zh-CN" altLang="en-US" sz="1700" dirty="0">
                <a:latin typeface="+mn-ea"/>
              </a:rPr>
              <a:t> </a:t>
            </a:r>
            <a:endParaRPr lang="en-US" altLang="zh-CN" sz="1700" dirty="0">
              <a:latin typeface="+mn-ea"/>
            </a:endParaRPr>
          </a:p>
          <a:p>
            <a:r>
              <a:rPr lang="zh-CN" altLang="en-US" sz="1700" dirty="0">
                <a:latin typeface="+mn-ea"/>
              </a:rPr>
              <a:t>   物的担保，是指在债务人或第三人所提供的特定财产上设定的担保。在物的担保制度下，保障债权实现的责任财产特定化，债务人不履行债务时，债权人可就供作担保的特定财产之变价价值优先于普通债权受偿或直接取得担保物的所有权等权利以抵偿债权。债权人依照物的担保所享有的权利，为担保物权。物的担保依其构造形态之不同，可分为担保物权型物的担保和权利移转型物的担保两大类。抵押、质押、留置属于担保物权型物的担保，这类担保的成立，使得债权人就特定的担保财产取得了定限性担保物权，其具有远较债权强大的物权效力，对债权的实现提供了可靠的保障。权利移转型物的担保，是指依移转一定财产的所有权或其他权利的方式来担保债权的实现，在这种物的担保方式中，不论标的物为何人占有，一旦债务人不履行债务，担保标的物上的所有权或其他权利即直接归属于债权人，其主要形式是让与担保、卖渡担保、代物清偿、所有权保留。物的担保是现代经济生活与立法活动中最为活跃的担保方式。</a:t>
            </a:r>
            <a:endParaRPr lang="zh-CN" altLang="en-US" sz="1700" dirty="0">
              <a:latin typeface="+mn-ea"/>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27809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第三百九十一条</a:t>
            </a:r>
            <a:r>
              <a:rPr lang="en-US" altLang="zh-CN" sz="1700" dirty="0">
                <a:latin typeface="+mn-ea"/>
              </a:rPr>
              <a:t>【</a:t>
            </a:r>
            <a:r>
              <a:rPr lang="zh-CN" altLang="en-US" sz="1700" dirty="0">
                <a:latin typeface="+mn-ea"/>
              </a:rPr>
              <a:t>未经担保人同意转移债务的法律后果</a:t>
            </a:r>
            <a:r>
              <a:rPr lang="en-US" altLang="zh-CN" sz="1700" dirty="0">
                <a:latin typeface="+mn-ea"/>
              </a:rPr>
              <a:t>】</a:t>
            </a:r>
            <a:r>
              <a:rPr lang="zh-CN" altLang="en-US" sz="1700" dirty="0">
                <a:latin typeface="+mn-ea"/>
              </a:rPr>
              <a:t>第三人提供担保，未经其书面同意，债权人允许债务人转移全部或者部分债务的，担保人不再承担相应的担保责任。</a:t>
            </a:r>
            <a:endParaRPr lang="en-US" altLang="zh-CN" sz="1700" dirty="0">
              <a:latin typeface="+mn-ea"/>
            </a:endParaRPr>
          </a:p>
          <a:p>
            <a:endParaRPr lang="en-US" altLang="zh-CN" sz="1700" dirty="0">
              <a:latin typeface="+mn-ea"/>
            </a:endParaRPr>
          </a:p>
          <a:p>
            <a:r>
              <a:rPr lang="en-US" altLang="zh-CN" sz="1700" dirty="0">
                <a:latin typeface="+mn-ea"/>
              </a:rPr>
              <a:t>  </a:t>
            </a:r>
            <a:r>
              <a:rPr lang="zh-CN" altLang="en-US" sz="1700" dirty="0">
                <a:latin typeface="+mn-ea"/>
              </a:rPr>
              <a:t>本条是对</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175</a:t>
            </a:r>
            <a:r>
              <a:rPr lang="zh-CN" altLang="en-US" sz="1700" dirty="0">
                <a:latin typeface="+mn-ea"/>
              </a:rPr>
              <a:t>条的完整保留。</a:t>
            </a:r>
            <a:endParaRPr lang="en-US" altLang="zh-CN" sz="1700" dirty="0">
              <a:latin typeface="+mn-ea"/>
            </a:endParaRPr>
          </a:p>
          <a:p>
            <a:endParaRPr lang="en-US" altLang="zh-CN" sz="1700" dirty="0">
              <a:latin typeface="+mn-ea"/>
            </a:endParaRPr>
          </a:p>
          <a:p>
            <a:r>
              <a:rPr lang="zh-CN" altLang="en-US" sz="1700" dirty="0">
                <a:latin typeface="+mn-ea"/>
              </a:rPr>
              <a:t> 本条是关于未经担保人同意转移债务的法律后果的规定。在债务承担的情况下，债务转移时尚未发生的从债务，如利息之债、损害赔偿之债等一并移转于承担人。担保物权之设立旨在保障主债务人履行主债务。担保的无偿性、单务性决定了物上保证人承担担保责任的约定多基于物上保证人与债务人之间的特殊信任关系或对债务人的资产、信誉的了解。如债务人更迭，物上保证人是否还信任或了解承担人，是否还愿意为承担人提供担保，则取决于物上保证人的意愿，由此可见，债务承担是否对物上保证人产生效力完全取决于物上保证人的同意。</a:t>
            </a:r>
            <a:endParaRPr lang="zh-CN" altLang="en-US" sz="1700" dirty="0">
              <a:latin typeface="+mn-ea"/>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324535"/>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第三百九十二条</a:t>
            </a:r>
            <a:r>
              <a:rPr lang="en-US" altLang="zh-CN" sz="1700" dirty="0">
                <a:latin typeface="+mn-ea"/>
              </a:rPr>
              <a:t>【</a:t>
            </a:r>
            <a:r>
              <a:rPr lang="zh-CN" altLang="en-US" sz="1700" dirty="0">
                <a:latin typeface="+mn-ea"/>
              </a:rPr>
              <a:t>人保和物保并存时担保权的实行规则</a:t>
            </a:r>
            <a:r>
              <a:rPr lang="en-US" altLang="zh-CN" sz="1700" dirty="0">
                <a:latin typeface="+mn-ea"/>
              </a:rPr>
              <a:t>】</a:t>
            </a:r>
            <a:r>
              <a:rPr lang="zh-CN" altLang="en-US" sz="1700" dirty="0">
                <a:latin typeface="+mn-ea"/>
              </a:rPr>
              <a:t>被担保的债权既有物的担保又有人的担保的，债务人不履行到期债务或者发生当事人约定的实现担保物权的情形，债权人应当按照约定实现债权；没有约定或者约定不明确，债务人自己提供物的担保的，债权人应当先就该物的担保实现债权；第三人提供物的担保的，债权人可以就物的担保实现债权，也可以请求保证人承担保证责任。提供担保的第三人承担担保责任后，有权向债务人追偿。</a:t>
            </a:r>
            <a:endParaRPr lang="zh-CN" altLang="en-US" sz="1700" dirty="0">
              <a:latin typeface="+mn-ea"/>
            </a:endParaRPr>
          </a:p>
          <a:p>
            <a:endParaRPr lang="en-US" altLang="zh-CN" sz="1700" dirty="0">
              <a:latin typeface="+mn-ea"/>
            </a:endParaRPr>
          </a:p>
          <a:p>
            <a:r>
              <a:rPr lang="zh-CN" altLang="en-US" sz="1700" dirty="0">
                <a:latin typeface="+mn-ea"/>
              </a:rPr>
              <a:t>  本条是对</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176</a:t>
            </a:r>
            <a:r>
              <a:rPr lang="zh-CN" altLang="en-US" sz="1700" dirty="0">
                <a:latin typeface="+mn-ea"/>
              </a:rPr>
              <a:t>条的完整保留，只作了个别文字的修改，将“要求保证人承担保证责任”改为了“请求保证人承担保证责任”。</a:t>
            </a:r>
            <a:endParaRPr lang="en-US" altLang="zh-CN" sz="1700" dirty="0">
              <a:latin typeface="+mn-ea"/>
            </a:endParaRPr>
          </a:p>
          <a:p>
            <a:endParaRPr lang="en-US" altLang="zh-CN" sz="1700" dirty="0">
              <a:latin typeface="+mn-ea"/>
            </a:endParaRPr>
          </a:p>
          <a:p>
            <a:r>
              <a:rPr lang="en-US" altLang="zh-CN" sz="1700" dirty="0">
                <a:latin typeface="+mn-ea"/>
              </a:rPr>
              <a:t>  </a:t>
            </a:r>
            <a:r>
              <a:rPr lang="zh-CN" altLang="en-US" sz="1700" dirty="0">
                <a:latin typeface="+mn-ea"/>
              </a:rPr>
              <a:t>本条是关于物的担保与人的担保并存时的责任顺序与责任分担。担保实践中，债权人为充分保障其债权的实现而设定多重担保的情形较为常见，如当事人之间就担保权之间的关系未作明确约定的情况下，如何在实定法之下妥适裁判，即成司法实践中的难点问题。其中，同一债权并存人的担保和物的担保（混合共同担保）之时，当事人之间的法律关系更为复杂。</a:t>
            </a:r>
            <a:endParaRPr lang="zh-CN" altLang="en-US" sz="1700" dirty="0">
              <a:latin typeface="+mn-ea"/>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324535"/>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第三百九十三条</a:t>
            </a:r>
            <a:r>
              <a:rPr lang="en-US" altLang="zh-CN" sz="1700" dirty="0">
                <a:latin typeface="+mn-ea"/>
              </a:rPr>
              <a:t>【</a:t>
            </a:r>
            <a:r>
              <a:rPr lang="zh-CN" altLang="en-US" sz="1700" dirty="0">
                <a:latin typeface="+mn-ea"/>
              </a:rPr>
              <a:t>担保物权消灭事由</a:t>
            </a:r>
            <a:r>
              <a:rPr lang="en-US" altLang="zh-CN" sz="1700" dirty="0">
                <a:latin typeface="+mn-ea"/>
              </a:rPr>
              <a:t>】</a:t>
            </a:r>
            <a:r>
              <a:rPr lang="zh-CN" altLang="en-US" sz="1700" dirty="0">
                <a:latin typeface="+mn-ea"/>
              </a:rPr>
              <a:t>有下列情形之一的，担保物权消灭：</a:t>
            </a:r>
            <a:endParaRPr lang="en-US" altLang="zh-CN" sz="1700" dirty="0">
              <a:latin typeface="+mn-ea"/>
            </a:endParaRPr>
          </a:p>
          <a:p>
            <a:r>
              <a:rPr lang="en-US" altLang="zh-CN" sz="1700" dirty="0">
                <a:latin typeface="+mn-ea"/>
              </a:rPr>
              <a:t>  </a:t>
            </a:r>
            <a:r>
              <a:rPr lang="zh-CN" altLang="en-US" sz="1700" dirty="0">
                <a:latin typeface="+mn-ea"/>
              </a:rPr>
              <a:t>（一）主债权消灭；</a:t>
            </a:r>
            <a:endParaRPr lang="zh-CN" altLang="en-US" sz="1700" dirty="0">
              <a:latin typeface="+mn-ea"/>
            </a:endParaRPr>
          </a:p>
          <a:p>
            <a:r>
              <a:rPr lang="zh-CN" altLang="en-US" sz="1700" dirty="0">
                <a:latin typeface="+mn-ea"/>
              </a:rPr>
              <a:t>  （二）担保物权实现；</a:t>
            </a:r>
            <a:endParaRPr lang="zh-CN" altLang="en-US" sz="1700" dirty="0">
              <a:latin typeface="+mn-ea"/>
            </a:endParaRPr>
          </a:p>
          <a:p>
            <a:r>
              <a:rPr lang="zh-CN" altLang="en-US" sz="1700" dirty="0">
                <a:latin typeface="+mn-ea"/>
              </a:rPr>
              <a:t>  （三）债权人放弃担保物权；</a:t>
            </a:r>
            <a:endParaRPr lang="en-US" altLang="zh-CN" sz="1700" dirty="0">
              <a:latin typeface="+mn-ea"/>
            </a:endParaRPr>
          </a:p>
          <a:p>
            <a:r>
              <a:rPr lang="en-US" altLang="zh-CN" sz="1700" dirty="0">
                <a:latin typeface="+mn-ea"/>
              </a:rPr>
              <a:t>  </a:t>
            </a:r>
            <a:r>
              <a:rPr lang="zh-CN" altLang="en-US" sz="1700" dirty="0">
                <a:latin typeface="+mn-ea"/>
              </a:rPr>
              <a:t>（四）法律规定担保物权消灭的其他情形。</a:t>
            </a:r>
            <a:endParaRPr lang="zh-CN" altLang="en-US" sz="1700" dirty="0">
              <a:latin typeface="+mn-ea"/>
            </a:endParaRPr>
          </a:p>
          <a:p>
            <a:endParaRPr lang="en-US" altLang="zh-CN" sz="1700" dirty="0">
              <a:latin typeface="+mn-ea"/>
            </a:endParaRPr>
          </a:p>
          <a:p>
            <a:r>
              <a:rPr lang="zh-CN" altLang="en-US" sz="1700" dirty="0">
                <a:latin typeface="+mn-ea"/>
              </a:rPr>
              <a:t>  本条是对</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177</a:t>
            </a:r>
            <a:r>
              <a:rPr lang="zh-CN" altLang="en-US" sz="1700" dirty="0">
                <a:latin typeface="+mn-ea"/>
              </a:rPr>
              <a:t>条的完整保留。</a:t>
            </a:r>
            <a:endParaRPr lang="en-US" altLang="zh-CN" sz="1700" dirty="0">
              <a:latin typeface="+mn-ea"/>
            </a:endParaRPr>
          </a:p>
          <a:p>
            <a:endParaRPr lang="en-US" altLang="zh-CN" sz="1700" dirty="0">
              <a:latin typeface="+mn-ea"/>
            </a:endParaRPr>
          </a:p>
          <a:p>
            <a:r>
              <a:rPr lang="zh-CN" altLang="en-US" sz="1700" dirty="0">
                <a:latin typeface="+mn-ea"/>
              </a:rPr>
              <a:t>  本条是关于担保物权的消灭事由的规定。担保物权的消灭，是指担保物权对于担保财产所具有的支配力终止。以登记为生效要件而设定的担保物权，在消灭时，担保物权人负有注销担保物权登记的义务。担保物权消灭后，担保人有权请求担保物权人注销担保物权登记；担保物权已经消灭的担保财产的取得人，亦有权请求担保物权人注销担保物权登记。担保物权人不为担保物权消灭后的担保物权注销登记的，担保人或者担保财产的取得人可以诉讼请求法院强制担保物权人为担保物物权注销登记。以登记为对抗要件而设定的担保物权，担保物权人和担保人已经办理登记的，在担保物权消灭时，担保物权注销登记亦同。</a:t>
            </a:r>
            <a:endParaRPr lang="zh-CN" altLang="en-US" sz="1700" dirty="0">
              <a:latin typeface="+mn-ea"/>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586145"/>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根据本条的规定，担保物权的一般消灭原因如下：</a:t>
            </a:r>
            <a:endParaRPr lang="en-US" altLang="zh-CN" sz="1700" dirty="0">
              <a:latin typeface="+mn-ea"/>
            </a:endParaRPr>
          </a:p>
          <a:p>
            <a:endParaRPr lang="en-US" altLang="zh-CN" sz="1700" dirty="0">
              <a:latin typeface="+mn-ea"/>
            </a:endParaRPr>
          </a:p>
          <a:p>
            <a:r>
              <a:rPr lang="zh-CN" altLang="en-US" sz="1700" dirty="0">
                <a:latin typeface="+mn-ea"/>
              </a:rPr>
              <a:t>  一、因主债权的消灭而消灭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担保物权之设立旨在担保主债权的实现，主债权的存在为担保物权存续的条件。当主债权因履行、提存、抵销、免除或其他原因而消灭时，担保物权也随之消灭，担保物权具有消灭上的从属性。值得注意的是，在被担保债权发生部分履行时，由于担保物权是一个完整的权利，具有不可分性，因而担保物权仍然存在于全部担保财产上，不能消灭。</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二、因担保物权实现而消灭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担保物权人行使担保物权时，可就担保财产变价并优先受偿，其就担保财产担保债权受偿的目的已经实现，担保物权支配担保财产的交换价值的任务即已完成，无论所担保的债权是否因担保物权的行使而全部受偿，担保物权均归消灭。另外，先顺位的担保物权人实现担保物权时，后顺位的担保物权人无论是否实现担保物权（包括声明参与分配），或者其债权是否已经受清偿，其担保物权均归消灭。</a:t>
            </a:r>
            <a:endParaRPr lang="zh-CN" altLang="en-US" sz="1700" dirty="0">
              <a:latin typeface="+mn-ea"/>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324535"/>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三、因债权人放弃担保物权而消灭 　　　</a:t>
            </a:r>
            <a:endParaRPr lang="en-US" altLang="zh-CN" sz="1700" dirty="0">
              <a:latin typeface="+mn-ea"/>
            </a:endParaRPr>
          </a:p>
          <a:p>
            <a:r>
              <a:rPr lang="en-US" altLang="zh-CN" sz="1700" dirty="0">
                <a:latin typeface="+mn-ea"/>
              </a:rPr>
              <a:t>  </a:t>
            </a:r>
            <a:r>
              <a:rPr lang="zh-CN" altLang="en-US" sz="1700" dirty="0">
                <a:latin typeface="+mn-ea"/>
              </a:rPr>
              <a:t>就担保物权的放弃，本法第</a:t>
            </a:r>
            <a:r>
              <a:rPr lang="en-US" altLang="zh-CN" sz="1700" dirty="0">
                <a:latin typeface="+mn-ea"/>
              </a:rPr>
              <a:t>409</a:t>
            </a:r>
            <a:r>
              <a:rPr lang="zh-CN" altLang="en-US" sz="1700" dirty="0">
                <a:latin typeface="+mn-ea"/>
              </a:rPr>
              <a:t>条规定：“抵押权人可以放弃抵押权或者抵押权的顺位。抵押权人与抵押人可以协议变更抵押权顺位以及被担保的债权数额等内容，但是抵押权的变更，未经其他抵押权人书面同意的，不得对其他抵押权人产生不利影响。”“债务人以自己的财产设定抵押，抵押权人放弃该抵押权、抵押权顺位或者变更抵押权的，其他担保人在抵押权人丧失优先受偿权益的范围内免除担保责任，但是其他担保人承诺仍然提供担保的除外。”第</a:t>
            </a:r>
            <a:r>
              <a:rPr lang="en-US" altLang="zh-CN" sz="1700" dirty="0">
                <a:latin typeface="+mn-ea"/>
              </a:rPr>
              <a:t>435</a:t>
            </a:r>
            <a:r>
              <a:rPr lang="zh-CN" altLang="en-US" sz="1700" dirty="0">
                <a:latin typeface="+mn-ea"/>
              </a:rPr>
              <a:t>条规定：“质权人可以放弃质权。债务人以自己的财产出质，质权人放弃该质权的，其他担保人在质权人丧失优先受偿权益的范围内免除担保责任，但是其他担保人承诺仍然提供担保的除外。”本条本项规定担保物权人放弃担保物权的效果</a:t>
            </a:r>
            <a:r>
              <a:rPr lang="en-US" altLang="zh-CN" sz="1700" dirty="0">
                <a:latin typeface="+mn-ea"/>
              </a:rPr>
              <a:t>——</a:t>
            </a:r>
            <a:r>
              <a:rPr lang="zh-CN" altLang="en-US" sz="1700" dirty="0">
                <a:latin typeface="+mn-ea"/>
              </a:rPr>
              <a:t>担保物权消灭。</a:t>
            </a:r>
            <a:endParaRPr lang="en-US" altLang="zh-CN" sz="1700" dirty="0">
              <a:latin typeface="+mn-ea"/>
            </a:endParaRPr>
          </a:p>
          <a:p>
            <a:endParaRPr lang="en-US" altLang="zh-CN" sz="1700" dirty="0">
              <a:latin typeface="+mn-ea"/>
            </a:endParaRPr>
          </a:p>
          <a:p>
            <a:r>
              <a:rPr lang="en-US" altLang="zh-CN" sz="1700" dirty="0">
                <a:latin typeface="+mn-ea"/>
              </a:rPr>
              <a:t>  </a:t>
            </a:r>
            <a:r>
              <a:rPr lang="zh-CN" altLang="en-US" sz="1700" dirty="0">
                <a:latin typeface="+mn-ea"/>
              </a:rPr>
              <a:t>“放弃”是指债权人的明示放弃，明示放弃主要包括两种情形：一是债权人用书面的形式明确表示放弃担保物权，例如，债权人与债务人或者提供担保的第三人以签订协议的方式同意放弃担保物权。二是债权人以行为放弃。例如，因债权人自己的行为导致担保财产毁损、灭失的，视为债权人放弃担保物权。</a:t>
            </a:r>
            <a:endParaRPr lang="zh-CN" altLang="en-US" sz="1700" dirty="0">
              <a:latin typeface="+mn-ea"/>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一般规定</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44682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四、法律规定担保物权消灭的其他情形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本项规定实际上属于担保物权消灭的兜底条款。例如，本法第</a:t>
            </a:r>
            <a:r>
              <a:rPr lang="en-US" altLang="zh-CN" sz="1700" dirty="0">
                <a:latin typeface="+mn-ea"/>
              </a:rPr>
              <a:t>457</a:t>
            </a:r>
            <a:r>
              <a:rPr lang="zh-CN" altLang="en-US" sz="1700" dirty="0">
                <a:latin typeface="+mn-ea"/>
              </a:rPr>
              <a:t>条规定：“留置权人对留置财产丧失占有或者留置权人接受债务人另行提供担保的，留置权消灭。”此种情况就属于法律规定担保物权消灭的其他情形。在解释上，动产质权的保有以质权人持续占有质押财产为前提，基于质权人的自主意思而丧失对质押财产的占有的，动产质权消灭。</a:t>
            </a:r>
            <a:endParaRPr lang="zh-CN" altLang="en-US" sz="1700" dirty="0">
              <a:latin typeface="+mn-ea"/>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539704"/>
          </a:xfrm>
          <a:prstGeom prst="rect">
            <a:avLst/>
          </a:prstGeom>
          <a:noFill/>
        </p:spPr>
        <p:txBody>
          <a:bodyPr wrap="square">
            <a:spAutoFit/>
          </a:bodyPr>
          <a:lstStyle/>
          <a:p>
            <a:endParaRPr lang="en-US" altLang="zh-CN" sz="1700" dirty="0">
              <a:latin typeface="+mn-ea"/>
            </a:endParaRPr>
          </a:p>
          <a:p>
            <a:r>
              <a:rPr lang="zh-CN" altLang="en-US" sz="1700" dirty="0">
                <a:latin typeface="+mn-ea"/>
              </a:rPr>
              <a:t>  第三百九十四条</a:t>
            </a:r>
            <a:r>
              <a:rPr lang="en-US" altLang="zh-CN" sz="1700" dirty="0">
                <a:latin typeface="+mn-ea"/>
              </a:rPr>
              <a:t>【</a:t>
            </a:r>
            <a:r>
              <a:rPr lang="zh-CN" altLang="en-US" sz="1700" dirty="0">
                <a:latin typeface="+mn-ea"/>
              </a:rPr>
              <a:t>抵押权的定义</a:t>
            </a:r>
            <a:r>
              <a:rPr lang="en-US" altLang="zh-CN" sz="1700" dirty="0">
                <a:latin typeface="+mn-ea"/>
              </a:rPr>
              <a:t>】</a:t>
            </a:r>
            <a:r>
              <a:rPr lang="zh-CN" altLang="en-US" sz="1700" dirty="0">
                <a:latin typeface="+mn-ea"/>
              </a:rPr>
              <a:t>为担保债务的履行，债务人或者第三人不转移财产的占有，将该财产抵押给债权人的，债务人不履行到期债务或者发生当事人约定的实现抵押权的情形，债权人有权就该财产优先受偿。</a:t>
            </a:r>
            <a:endParaRPr lang="zh-CN" altLang="en-US" sz="1700" dirty="0">
              <a:latin typeface="+mn-ea"/>
            </a:endParaRPr>
          </a:p>
          <a:p>
            <a:r>
              <a:rPr lang="en-US" altLang="zh-CN" sz="1700" dirty="0">
                <a:latin typeface="+mn-ea"/>
              </a:rPr>
              <a:t>  </a:t>
            </a:r>
            <a:r>
              <a:rPr lang="zh-CN" altLang="en-US" sz="1700" dirty="0">
                <a:latin typeface="+mn-ea"/>
              </a:rPr>
              <a:t>前款规定的债务人或者第三人为抵押人，债权人为抵押权人，提供担保的财产为抵押财产。</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179</a:t>
            </a:r>
            <a:r>
              <a:rPr lang="zh-CN" altLang="en-US" sz="1700" dirty="0">
                <a:latin typeface="+mn-ea"/>
              </a:rPr>
              <a:t>条，没有变化。</a:t>
            </a:r>
            <a:endParaRPr lang="en-US" altLang="zh-CN" sz="1700" dirty="0">
              <a:latin typeface="+mn-ea"/>
            </a:endParaRPr>
          </a:p>
          <a:p>
            <a:endParaRPr lang="en-US" altLang="zh-CN" sz="1700" dirty="0">
              <a:latin typeface="+mn-ea"/>
            </a:endParaRPr>
          </a:p>
          <a:p>
            <a:r>
              <a:rPr lang="zh-CN" altLang="en-US" sz="1700" dirty="0">
                <a:latin typeface="+mn-ea"/>
              </a:rPr>
              <a:t> 本条是关于抵押权的含义的规定。本条规定的内容可以概括如下：首先，抵押权是指债权人对于债务人或者第三人不转移占有而供担保的财产，于债务人不履行到期债务或者发生当事人约定的实现抵押权的情形时，依法享有的就该财产变价并优先受偿的权利。其次，在抵押权法律关系中，提供担保财产的债务人或者第三人为抵押人，享有抵押权的债权人为抵押权人，而用于担保的财产是抵押财产。</a:t>
            </a:r>
            <a:endParaRPr lang="zh-CN" altLang="en-US" sz="1700" dirty="0">
              <a:latin typeface="+mn-ea"/>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75487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pPr algn="ctr"/>
            <a:r>
              <a:rPr lang="zh-CN" altLang="en-US" sz="1700" dirty="0">
                <a:latin typeface="+mn-ea"/>
              </a:rPr>
              <a:t>抵押权的类型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依据不同的标准，可以对抵押权进行不同的分类，例如，依据抵押权的功能究竟是侧重担保还是投资，抵押权可以分为担保性抵押权与流通性抵押权。担保性抵押权也称“保全性抵押权”，它是以担保主债权的实现为唯一目的的抵押权。流通性抵押权又称“投资性抵押权”，它是指具有不动产登记簿的公信力与推定力，旨在确保回收投资及其利息的抵押权。</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严格坚持担保物权的从属性，其所确认的抵押权全部都是担保性抵押权，而没有流通性抵押权。再如，依据抵押权的产生原因不同，抵押权可以分为意定抵押权与法定抵押权。前者是指当事人基于法律行为而设定的抵押权，也称约定抵押权。后者指基于法律的规定所产生的抵押权。</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中没有规定法定抵押权。</a:t>
            </a:r>
            <a:endParaRPr lang="zh-CN" altLang="en-US" sz="1700" dirty="0">
              <a:latin typeface="+mn-ea"/>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27809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在</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中，可以依据抵押权标的的单复数形态的不同，将之分为单一抵押权、共同抵押权与浮动抵押权。单一抵押权是指在某一特定的财产上所设定的抵押权，例如在一栋房屋、一辆汽车或一台机床上设定的抵押权。共同抵押权又称为“总括抵押权”或“聚合抵押权”，是指为担保同一个债权而在数项不动产、动产或权利上设定的抵押权。这数个不动产、动产或权利可以是属于同一个人的，也可以是分别属于不同人的。例如，甲为担保其向乙借贷的</a:t>
            </a:r>
            <a:r>
              <a:rPr lang="en-US" altLang="zh-CN" sz="1700" dirty="0">
                <a:latin typeface="+mn-ea"/>
              </a:rPr>
              <a:t>10</a:t>
            </a:r>
            <a:r>
              <a:rPr lang="zh-CN" altLang="en-US" sz="1700" dirty="0">
                <a:latin typeface="+mn-ea"/>
              </a:rPr>
              <a:t>万元，以一辆汽车与一吨钢材作抵押。</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395</a:t>
            </a:r>
            <a:r>
              <a:rPr lang="zh-CN" altLang="en-US" sz="1700" dirty="0">
                <a:latin typeface="+mn-ea"/>
              </a:rPr>
              <a:t>条第</a:t>
            </a:r>
            <a:r>
              <a:rPr lang="en-US" altLang="zh-CN" sz="1700" dirty="0">
                <a:latin typeface="+mn-ea"/>
              </a:rPr>
              <a:t>2</a:t>
            </a:r>
            <a:r>
              <a:rPr lang="zh-CN" altLang="en-US" sz="1700" dirty="0">
                <a:latin typeface="+mn-ea"/>
              </a:rPr>
              <a:t>款就是对共同抵押权的规定。浮动抵押权是一种比较特殊的抵押权，其特殊之处就在于，抵押的财产在抵押权设定之时并不特定，既包括抵押人现有的财产也包括将来的财产，由于抵押财产一直处于此起彼落的浮动状态，故而该抵押权才被称为浮动抵押权。然而，在实现抵押权或者发生其他法律规定的事由时，抵押的财产就必须特定下来，否则债权人无法实现其针对特定财产变价并优先受偿的权利。</a:t>
            </a:r>
            <a:endParaRPr lang="zh-CN" altLang="en-US" sz="1700" dirty="0">
              <a:latin typeface="+mn-ea"/>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27809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zh-CN" altLang="en-US" sz="1700" dirty="0">
                <a:latin typeface="+mn-ea"/>
              </a:rPr>
              <a:t>  浮动抵押权是英美法上创设的制度，</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借鉴该制度于第</a:t>
            </a:r>
            <a:r>
              <a:rPr lang="en-US" altLang="zh-CN" sz="1700" dirty="0">
                <a:latin typeface="+mn-ea"/>
              </a:rPr>
              <a:t>181</a:t>
            </a:r>
            <a:r>
              <a:rPr lang="zh-CN" altLang="en-US" sz="1700" dirty="0">
                <a:latin typeface="+mn-ea"/>
              </a:rPr>
              <a:t>条确立了动产浮动抵押权，即抵押人以其现有的或者将有的生产设备、原材料、半成品、产品为债权人设定抵押权，债务人不履行到期债务或者发生当事人约定的实现抵押权的情形，债权人有权就实现抵押权时的动产优先受偿。</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396</a:t>
            </a:r>
            <a:r>
              <a:rPr lang="zh-CN" altLang="en-US" sz="1700" dirty="0">
                <a:latin typeface="+mn-ea"/>
              </a:rPr>
              <a:t>条延续了</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181</a:t>
            </a:r>
            <a:r>
              <a:rPr lang="zh-CN" altLang="en-US" sz="1700" dirty="0">
                <a:latin typeface="+mn-ea"/>
              </a:rPr>
              <a:t>条关于动产浮动抵押权的规定。</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此外，在我国法上，依据抵押权所担保的主债权的数额是否确定，还可以将抵押权分为定额抵押权与不定额抵押权。定额抵押权就是抵押权担保的主债权的数额已确定的抵押权，此类抵押权是实践中较为常见的情形。不定额抵押权也称“最高额抵押权”，它是指对于债权人一定范围内的不特定的债权，预定一个最高的限额，由债务人或第三人提供抵押物予以担保的特殊抵押权。</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物权编第</a:t>
            </a:r>
            <a:r>
              <a:rPr lang="en-US" altLang="zh-CN" sz="1700" dirty="0">
                <a:latin typeface="+mn-ea"/>
              </a:rPr>
              <a:t>17</a:t>
            </a:r>
            <a:r>
              <a:rPr lang="zh-CN" altLang="en-US" sz="1700" dirty="0">
                <a:latin typeface="+mn-ea"/>
              </a:rPr>
              <a:t>章第</a:t>
            </a:r>
            <a:r>
              <a:rPr lang="en-US" altLang="zh-CN" sz="1700" dirty="0">
                <a:latin typeface="+mn-ea"/>
              </a:rPr>
              <a:t>2</a:t>
            </a:r>
            <a:r>
              <a:rPr lang="zh-CN" altLang="en-US" sz="1700" dirty="0">
                <a:latin typeface="+mn-ea"/>
              </a:rPr>
              <a:t>节对最高额抵押权作出了规定。</a:t>
            </a:r>
            <a:endParaRPr lang="zh-CN" altLang="en-US" sz="1700" dirty="0">
              <a:latin typeface="+mn-ea"/>
            </a:endParaRPr>
          </a:p>
          <a:p>
            <a:endParaRPr lang="zh-CN" altLang="en-US" sz="1700" dirty="0">
              <a:latin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概述</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01648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（三）金钱担保</a:t>
            </a:r>
            <a:endParaRPr lang="zh-CN" altLang="en-US" sz="1700" dirty="0">
              <a:latin typeface="+mn-ea"/>
            </a:endParaRPr>
          </a:p>
          <a:p>
            <a:r>
              <a:rPr lang="zh-CN" altLang="en-US" sz="1700" dirty="0">
                <a:latin typeface="+mn-ea"/>
              </a:rPr>
              <a:t>  </a:t>
            </a:r>
            <a:endParaRPr lang="en-US" altLang="zh-CN" sz="1700" dirty="0">
              <a:latin typeface="+mn-ea"/>
            </a:endParaRPr>
          </a:p>
          <a:p>
            <a:r>
              <a:rPr lang="zh-CN" altLang="en-US" sz="1700" dirty="0">
                <a:latin typeface="+mn-ea"/>
              </a:rPr>
              <a:t>  金钱担保，是指以一定的金钱为标的物而设定的担保。金钱担保的典型形式为定金，此外，未被立法明确而在实践中常采用的押金，一般也被视作金钱担保的一种形式。金钱担保的机理在于通过一定数额之金钱的预先交付及其得丧规则，对债务人产生心理压力，从而促使债务履行，保障债权实现。在金钱担保制度下，金钱是一种特殊的物，同时，金钱的占有移转即为金钱所有权的移转，所以，金钱担保在设定时，债权人应当已经取得对金钱的所有权，不同于担保物权型物的担保，因此，有学者认为，金钱担保是一种特殊的物的担保方式。但也有学者认为，金钱毕竟是一般等价物，是特殊的种类物，定金担保与物的担保之旨趣有异，押金也与一般的质押担保有别，所以，金钱担保是一种别异于人的担保与物的担保之外的另一种类别的担保方式。</a:t>
            </a:r>
            <a:endParaRPr lang="zh-CN" altLang="en-US" sz="1700" dirty="0">
              <a:latin typeface="+mn-ea"/>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970044"/>
          </a:xfrm>
          <a:prstGeom prst="rect">
            <a:avLst/>
          </a:prstGeom>
          <a:noFill/>
        </p:spPr>
        <p:txBody>
          <a:bodyPr wrap="square">
            <a:spAutoFit/>
          </a:bodyPr>
          <a:lstStyle/>
          <a:p>
            <a:endParaRPr lang="en-US" altLang="zh-CN" sz="1700" dirty="0">
              <a:latin typeface="+mn-ea"/>
            </a:endParaRPr>
          </a:p>
          <a:p>
            <a:r>
              <a:rPr lang="zh-CN" altLang="en-US" sz="1700" dirty="0">
                <a:latin typeface="+mn-ea"/>
              </a:rPr>
              <a:t>  第三百九十五条</a:t>
            </a:r>
            <a:r>
              <a:rPr lang="en-US" altLang="zh-CN" sz="1700" dirty="0">
                <a:latin typeface="+mn-ea"/>
              </a:rPr>
              <a:t>【</a:t>
            </a:r>
            <a:r>
              <a:rPr lang="zh-CN" altLang="en-US" sz="1700" dirty="0">
                <a:latin typeface="+mn-ea"/>
              </a:rPr>
              <a:t>抵押财产的范围</a:t>
            </a:r>
            <a:r>
              <a:rPr lang="en-US" altLang="zh-CN" sz="1700" dirty="0">
                <a:latin typeface="+mn-ea"/>
              </a:rPr>
              <a:t>】</a:t>
            </a:r>
            <a:r>
              <a:rPr lang="zh-CN" altLang="en-US" sz="1700" dirty="0">
                <a:latin typeface="+mn-ea"/>
              </a:rPr>
              <a:t>债务人或者第三人有权处分的下列财产可以抵押：</a:t>
            </a:r>
            <a:endParaRPr lang="en-US" altLang="zh-CN" sz="1700" dirty="0">
              <a:latin typeface="+mn-ea"/>
            </a:endParaRPr>
          </a:p>
          <a:p>
            <a:r>
              <a:rPr lang="en-US" altLang="zh-CN" sz="1700" dirty="0">
                <a:latin typeface="+mn-ea"/>
              </a:rPr>
              <a:t>  </a:t>
            </a:r>
            <a:r>
              <a:rPr lang="zh-CN" altLang="en-US" sz="1700" dirty="0">
                <a:latin typeface="+mn-ea"/>
              </a:rPr>
              <a:t>（一）建筑物和其他土地附着物；</a:t>
            </a:r>
            <a:endParaRPr lang="en-US" altLang="zh-CN" sz="1700" dirty="0">
              <a:latin typeface="+mn-ea"/>
            </a:endParaRPr>
          </a:p>
          <a:p>
            <a:r>
              <a:rPr lang="en-US" altLang="zh-CN" sz="1700" dirty="0">
                <a:latin typeface="+mn-ea"/>
              </a:rPr>
              <a:t>  </a:t>
            </a:r>
            <a:r>
              <a:rPr lang="zh-CN" altLang="en-US" sz="1700" dirty="0">
                <a:latin typeface="+mn-ea"/>
              </a:rPr>
              <a:t>（二）建设用地使用权；</a:t>
            </a:r>
            <a:endParaRPr lang="zh-CN" altLang="en-US" sz="1700" dirty="0">
              <a:latin typeface="+mn-ea"/>
            </a:endParaRPr>
          </a:p>
          <a:p>
            <a:r>
              <a:rPr lang="zh-CN" altLang="en-US" sz="1700" dirty="0">
                <a:latin typeface="+mn-ea"/>
              </a:rPr>
              <a:t>  （三）海域使用权；</a:t>
            </a:r>
            <a:endParaRPr lang="zh-CN" altLang="en-US" sz="1700" dirty="0">
              <a:latin typeface="+mn-ea"/>
            </a:endParaRPr>
          </a:p>
          <a:p>
            <a:r>
              <a:rPr lang="zh-CN" altLang="en-US" sz="1700" dirty="0">
                <a:latin typeface="+mn-ea"/>
              </a:rPr>
              <a:t>  （四）生产设备、原材料、半成品、产品；</a:t>
            </a:r>
            <a:endParaRPr lang="zh-CN" altLang="en-US" sz="1700" dirty="0">
              <a:latin typeface="+mn-ea"/>
            </a:endParaRPr>
          </a:p>
          <a:p>
            <a:r>
              <a:rPr lang="zh-CN" altLang="en-US" sz="1700" dirty="0">
                <a:latin typeface="+mn-ea"/>
              </a:rPr>
              <a:t>  （五）正在建造的建筑物、船舶、航空器；</a:t>
            </a:r>
            <a:endParaRPr lang="zh-CN" altLang="en-US" sz="1700" dirty="0">
              <a:latin typeface="+mn-ea"/>
            </a:endParaRPr>
          </a:p>
          <a:p>
            <a:r>
              <a:rPr lang="zh-CN" altLang="en-US" sz="1700" dirty="0">
                <a:latin typeface="+mn-ea"/>
              </a:rPr>
              <a:t>  （六）交通运输工具；</a:t>
            </a:r>
            <a:endParaRPr lang="zh-CN" altLang="en-US" sz="1700" dirty="0">
              <a:latin typeface="+mn-ea"/>
            </a:endParaRPr>
          </a:p>
          <a:p>
            <a:r>
              <a:rPr lang="zh-CN" altLang="en-US" sz="1700" dirty="0">
                <a:latin typeface="+mn-ea"/>
              </a:rPr>
              <a:t>  （七）法律、行政法规未禁止抵押的其他财产。</a:t>
            </a:r>
            <a:endParaRPr lang="zh-CN" altLang="en-US" sz="1700" dirty="0">
              <a:latin typeface="+mn-ea"/>
            </a:endParaRPr>
          </a:p>
          <a:p>
            <a:r>
              <a:rPr lang="zh-CN" altLang="en-US" sz="1700" dirty="0">
                <a:latin typeface="+mn-ea"/>
              </a:rPr>
              <a:t>  抵押人可以将前款所列财产一并抵押。</a:t>
            </a:r>
            <a:endParaRPr lang="zh-CN" altLang="en-US" sz="1700" dirty="0">
              <a:latin typeface="+mn-ea"/>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754874"/>
          </a:xfrm>
          <a:prstGeom prst="rect">
            <a:avLst/>
          </a:prstGeom>
          <a:noFill/>
        </p:spPr>
        <p:txBody>
          <a:bodyPr wrap="square">
            <a:spAutoFit/>
          </a:bodyPr>
          <a:lstStyle/>
          <a:p>
            <a:endParaRPr lang="en-US" altLang="zh-CN" sz="1700" dirty="0">
              <a:latin typeface="+mn-ea"/>
            </a:endParaRPr>
          </a:p>
          <a:p>
            <a:r>
              <a:rPr lang="zh-CN" altLang="en-US" sz="1700" dirty="0">
                <a:latin typeface="+mn-ea"/>
              </a:rPr>
              <a:t>  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180</a:t>
            </a:r>
            <a:r>
              <a:rPr lang="zh-CN" altLang="en-US" sz="1700" dirty="0">
                <a:latin typeface="+mn-ea"/>
              </a:rPr>
              <a:t>条，主要的变化就是，删除了“以招标、拍卖、公开协商等方式取得的荒地等土地承包经营权”，增加了“海域使用权”。之所以如此，是因为依据农村土地承包经营“三权分置”改革的要求，我国在</a:t>
            </a:r>
            <a:r>
              <a:rPr lang="en-US" altLang="zh-CN" sz="1700" dirty="0">
                <a:latin typeface="+mn-ea"/>
              </a:rPr>
              <a:t>2018</a:t>
            </a:r>
            <a:r>
              <a:rPr lang="zh-CN" altLang="en-US" sz="1700" dirty="0">
                <a:latin typeface="+mn-ea"/>
              </a:rPr>
              <a:t>年修正了</a:t>
            </a:r>
            <a:r>
              <a:rPr lang="en-US" altLang="zh-CN" sz="1700" dirty="0">
                <a:latin typeface="+mn-ea"/>
              </a:rPr>
              <a:t>《</a:t>
            </a:r>
            <a:r>
              <a:rPr lang="zh-CN" altLang="en-US" sz="1700" dirty="0">
                <a:latin typeface="+mn-ea"/>
              </a:rPr>
              <a:t>农村土地承包法</a:t>
            </a:r>
            <a:r>
              <a:rPr lang="en-US" altLang="zh-CN" sz="1700" dirty="0">
                <a:latin typeface="+mn-ea"/>
              </a:rPr>
              <a:t>》</a:t>
            </a:r>
            <a:r>
              <a:rPr lang="zh-CN" altLang="en-US" sz="1700" dirty="0">
                <a:latin typeface="+mn-ea"/>
              </a:rPr>
              <a:t>，原来的两类土地承包经营权</a:t>
            </a:r>
            <a:r>
              <a:rPr lang="en-US" altLang="zh-CN" sz="1700" dirty="0">
                <a:latin typeface="+mn-ea"/>
              </a:rPr>
              <a:t>——</a:t>
            </a:r>
            <a:r>
              <a:rPr lang="zh-CN" altLang="en-US" sz="1700" dirty="0">
                <a:latin typeface="+mn-ea"/>
              </a:rPr>
              <a:t>家庭承包方式取得的土地承包经营权与以招标、拍卖、公开协商等其他方式取得的土地承包经营权</a:t>
            </a:r>
            <a:r>
              <a:rPr lang="en-US" altLang="zh-CN" sz="1700" dirty="0">
                <a:latin typeface="+mn-ea"/>
              </a:rPr>
              <a:t>——</a:t>
            </a:r>
            <a:r>
              <a:rPr lang="zh-CN" altLang="en-US" sz="1700" dirty="0">
                <a:latin typeface="+mn-ea"/>
              </a:rPr>
              <a:t>的权利体系发生了重大变化。依据修改后的</a:t>
            </a:r>
            <a:r>
              <a:rPr lang="en-US" altLang="zh-CN" sz="1700" dirty="0">
                <a:latin typeface="+mn-ea"/>
              </a:rPr>
              <a:t>《</a:t>
            </a:r>
            <a:r>
              <a:rPr lang="zh-CN" altLang="en-US" sz="1700" dirty="0">
                <a:latin typeface="+mn-ea"/>
              </a:rPr>
              <a:t>农村土地承包法</a:t>
            </a:r>
            <a:r>
              <a:rPr lang="en-US" altLang="zh-CN" sz="1700" dirty="0">
                <a:latin typeface="+mn-ea"/>
              </a:rPr>
              <a:t>》</a:t>
            </a:r>
            <a:r>
              <a:rPr lang="zh-CN" altLang="en-US" sz="1700" dirty="0">
                <a:latin typeface="+mn-ea"/>
              </a:rPr>
              <a:t>的规定，在家庭承包方式取得的土地承包经营权中，承包户可以自己经营，即享有土地承包经营权，也可以保留承包权而采取出租（转包）、入股或者其他方式向他人流转土地经营权。同时，以招标、拍卖、公开协商等其他方式承包荒山、荒沟、荒丘、荒滩等农村土地的，承包人取得的不是农村土地承包经营权，而是土地经营权。</a:t>
            </a:r>
            <a:endParaRPr lang="zh-CN" altLang="en-US" sz="1700" dirty="0">
              <a:latin typeface="+mn-ea"/>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endParaRPr lang="en-US" altLang="zh-CN" sz="1700" dirty="0">
              <a:latin typeface="+mn-ea"/>
            </a:endParaRPr>
          </a:p>
          <a:p>
            <a:r>
              <a:rPr lang="zh-CN" altLang="en-US" sz="1700" dirty="0">
                <a:latin typeface="+mn-ea"/>
              </a:rPr>
              <a:t>  同时，针对承包户向他人流转的土地经营权，</a:t>
            </a:r>
            <a:r>
              <a:rPr lang="en-US" altLang="zh-CN" sz="1700" dirty="0">
                <a:latin typeface="+mn-ea"/>
              </a:rPr>
              <a:t>《</a:t>
            </a:r>
            <a:r>
              <a:rPr lang="zh-CN" altLang="en-US" sz="1700" dirty="0">
                <a:latin typeface="+mn-ea"/>
              </a:rPr>
              <a:t>农村土地承包法</a:t>
            </a:r>
            <a:r>
              <a:rPr lang="en-US" altLang="zh-CN" sz="1700" dirty="0">
                <a:latin typeface="+mn-ea"/>
              </a:rPr>
              <a:t>》</a:t>
            </a:r>
            <a:r>
              <a:rPr lang="zh-CN" altLang="en-US" sz="1700" dirty="0">
                <a:latin typeface="+mn-ea"/>
              </a:rPr>
              <a:t>第</a:t>
            </a:r>
            <a:r>
              <a:rPr lang="en-US" altLang="zh-CN" sz="1700" dirty="0">
                <a:latin typeface="+mn-ea"/>
              </a:rPr>
              <a:t>47</a:t>
            </a:r>
            <a:r>
              <a:rPr lang="zh-CN" altLang="en-US" sz="1700" dirty="0">
                <a:latin typeface="+mn-ea"/>
              </a:rPr>
              <a:t>条规定：“承包方可以用承包地的土地经营权向金融机构融资担保，并向发包方备案。受让方通过流转取得的土地经营权，经承包方书面同意并向发包方备案，可以向金融机构融资担保。”“担保物权自融资担保合同生效时设立。当事人可以向登记机构申请登记；未经登记，不得对抗善意第三人。”“实现担保物权时，担保物权人有权就土地经营权优先受偿。”“土地经营权融资担保办法由国务院有关部门规定。”针对以招标、拍卖、公开协商等其他方式承包农村土地取得的土地经营权，</a:t>
            </a:r>
            <a:r>
              <a:rPr lang="en-US" altLang="zh-CN" sz="1700" dirty="0">
                <a:latin typeface="+mn-ea"/>
              </a:rPr>
              <a:t>《</a:t>
            </a:r>
            <a:r>
              <a:rPr lang="zh-CN" altLang="en-US" sz="1700" dirty="0">
                <a:latin typeface="+mn-ea"/>
              </a:rPr>
              <a:t>农村土地承包法</a:t>
            </a:r>
            <a:r>
              <a:rPr lang="en-US" altLang="zh-CN" sz="1700" dirty="0">
                <a:latin typeface="+mn-ea"/>
              </a:rPr>
              <a:t>》</a:t>
            </a:r>
            <a:r>
              <a:rPr lang="zh-CN" altLang="en-US" sz="1700" dirty="0">
                <a:latin typeface="+mn-ea"/>
              </a:rPr>
              <a:t>第</a:t>
            </a:r>
            <a:r>
              <a:rPr lang="en-US" altLang="zh-CN" sz="1700" dirty="0">
                <a:latin typeface="+mn-ea"/>
              </a:rPr>
              <a:t>53</a:t>
            </a:r>
            <a:r>
              <a:rPr lang="zh-CN" altLang="en-US" sz="1700" dirty="0">
                <a:latin typeface="+mn-ea"/>
              </a:rPr>
              <a:t>条规定：“通过招标、拍卖、公开协商等方式承包农村土地，经依法登记取得权属证书的，可以依法采取出租、入股、抵押或者其他方式流转土地经营权。”故此，</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删除了</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180</a:t>
            </a:r>
            <a:r>
              <a:rPr lang="zh-CN" altLang="en-US" sz="1700" dirty="0">
                <a:latin typeface="+mn-ea"/>
              </a:rPr>
              <a:t>条中的“以招标、拍卖、公开协商等方式取得的荒地等土地承包经营权”，这并不是说这一财产权不能抵押。此外，由于海域使用权属于用益物权，依法取得的海域使用权受到法律保护，可以依法转让，当然可以作为抵押财产，因此本条明确了海域使用权可以作为抵押财产。</a:t>
            </a:r>
            <a:endParaRPr lang="zh-CN" altLang="en-US" sz="1700" dirty="0">
              <a:latin typeface="+mn-ea"/>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本条是关于抵押财产范围的规定。本条规定的内容可以概括如下：首先，只有债务人或者第三人有权处分的财产才能抵押，否则抵押他人财产的行为属于无权处分，构成对他人财产权侵害。其次，本条第</a:t>
            </a:r>
            <a:r>
              <a:rPr lang="en-US" altLang="zh-CN" sz="1700" dirty="0">
                <a:latin typeface="+mn-ea"/>
              </a:rPr>
              <a:t>1</a:t>
            </a:r>
            <a:r>
              <a:rPr lang="zh-CN" altLang="en-US" sz="1700" dirty="0">
                <a:latin typeface="+mn-ea"/>
              </a:rPr>
              <a:t>款第</a:t>
            </a:r>
            <a:r>
              <a:rPr lang="en-US" altLang="zh-CN" sz="1700" dirty="0">
                <a:latin typeface="+mn-ea"/>
              </a:rPr>
              <a:t>1</a:t>
            </a:r>
            <a:r>
              <a:rPr lang="zh-CN" altLang="en-US" sz="1700" dirty="0">
                <a:latin typeface="+mn-ea"/>
              </a:rPr>
              <a:t>项至第</a:t>
            </a:r>
            <a:r>
              <a:rPr lang="en-US" altLang="zh-CN" sz="1700" dirty="0">
                <a:latin typeface="+mn-ea"/>
              </a:rPr>
              <a:t>6</a:t>
            </a:r>
            <a:r>
              <a:rPr lang="zh-CN" altLang="en-US" sz="1700" dirty="0">
                <a:latin typeface="+mn-ea"/>
              </a:rPr>
              <a:t>项所明确列举的各类不动产、不动产权利、动产以及正在建造的一些财产，都是可以抵押的典型的财产类型。再次，只要法律行政法规没有禁止的财产，即便没有被纳入本条第</a:t>
            </a:r>
            <a:r>
              <a:rPr lang="en-US" altLang="zh-CN" sz="1700" dirty="0">
                <a:latin typeface="+mn-ea"/>
              </a:rPr>
              <a:t>1</a:t>
            </a:r>
            <a:r>
              <a:rPr lang="zh-CN" altLang="en-US" sz="1700" dirty="0">
                <a:latin typeface="+mn-ea"/>
              </a:rPr>
              <a:t>款第</a:t>
            </a:r>
            <a:r>
              <a:rPr lang="en-US" altLang="zh-CN" sz="1700" dirty="0">
                <a:latin typeface="+mn-ea"/>
              </a:rPr>
              <a:t>1</a:t>
            </a:r>
            <a:r>
              <a:rPr lang="zh-CN" altLang="en-US" sz="1700" dirty="0">
                <a:latin typeface="+mn-ea"/>
              </a:rPr>
              <a:t>项至第</a:t>
            </a:r>
            <a:r>
              <a:rPr lang="en-US" altLang="zh-CN" sz="1700" dirty="0">
                <a:latin typeface="+mn-ea"/>
              </a:rPr>
              <a:t>6</a:t>
            </a:r>
            <a:r>
              <a:rPr lang="zh-CN" altLang="en-US" sz="1700" dirty="0">
                <a:latin typeface="+mn-ea"/>
              </a:rPr>
              <a:t>项的范围，也是可以抵押的。最后，抵押人可以将多个财产一并抵押，即设立共同抵押权。</a:t>
            </a:r>
            <a:endParaRPr lang="en-US" altLang="zh-CN" sz="1700" dirty="0">
              <a:latin typeface="+mn-ea"/>
            </a:endParaRPr>
          </a:p>
          <a:p>
            <a:endParaRPr lang="en-US" altLang="zh-CN" sz="1700" dirty="0">
              <a:latin typeface="+mn-ea"/>
            </a:endParaRPr>
          </a:p>
          <a:p>
            <a:r>
              <a:rPr lang="zh-CN" altLang="en-US" sz="1700" dirty="0">
                <a:latin typeface="+mn-ea"/>
              </a:rPr>
              <a:t> </a:t>
            </a:r>
            <a:r>
              <a:rPr lang="en-US" altLang="zh-CN" sz="1700" dirty="0">
                <a:latin typeface="+mn-ea"/>
              </a:rPr>
              <a:t>1.</a:t>
            </a:r>
            <a:r>
              <a:rPr lang="zh-CN" altLang="en-US" sz="1700" dirty="0">
                <a:latin typeface="+mn-ea"/>
              </a:rPr>
              <a:t>共同抵押权的意义</a:t>
            </a:r>
            <a:endParaRPr lang="zh-CN" altLang="en-US" sz="1700" dirty="0">
              <a:latin typeface="+mn-ea"/>
            </a:endParaRPr>
          </a:p>
          <a:p>
            <a:endParaRPr lang="zh-CN" altLang="en-US" sz="1700" dirty="0">
              <a:latin typeface="+mn-ea"/>
            </a:endParaRPr>
          </a:p>
          <a:p>
            <a:r>
              <a:rPr lang="zh-CN" altLang="en-US" sz="1700" dirty="0">
                <a:latin typeface="+mn-ea"/>
              </a:rPr>
              <a:t>  共同抵押权，是指为担保同一个债权而在数项不动产、动产或权利上设定的抵押权。这数个不动产、动产或权利可以是属于同一民事主体的，也可以是分属不同民事主体的。共同抵押权具有累积担保价值、分散风险等作用，比单一标的物上的抵押权更能有效地确保债权实现。故此，许多国家、地区的民法都对之作出了规定。本条第</a:t>
            </a:r>
            <a:r>
              <a:rPr lang="en-US" altLang="zh-CN" sz="1700" dirty="0">
                <a:latin typeface="+mn-ea"/>
              </a:rPr>
              <a:t>2</a:t>
            </a:r>
            <a:r>
              <a:rPr lang="zh-CN" altLang="en-US" sz="1700" dirty="0">
                <a:latin typeface="+mn-ea"/>
              </a:rPr>
              <a:t>款就是对共同抵押权的规定。</a:t>
            </a:r>
            <a:endParaRPr lang="zh-CN" altLang="en-US" sz="1700" dirty="0">
              <a:latin typeface="+mn-ea"/>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278094"/>
          </a:xfrm>
          <a:prstGeom prst="rect">
            <a:avLst/>
          </a:prstGeom>
          <a:noFill/>
        </p:spPr>
        <p:txBody>
          <a:bodyPr wrap="square">
            <a:spAutoFit/>
          </a:bodyPr>
          <a:lstStyle/>
          <a:p>
            <a:endParaRPr lang="zh-CN" altLang="en-US" sz="1700" dirty="0">
              <a:latin typeface="+mn-ea"/>
            </a:endParaRPr>
          </a:p>
          <a:p>
            <a:r>
              <a:rPr lang="zh-CN" altLang="en-US" sz="1700" dirty="0">
                <a:latin typeface="+mn-ea"/>
              </a:rPr>
              <a:t>  </a:t>
            </a:r>
            <a:r>
              <a:rPr lang="en-US" altLang="zh-CN" sz="1700" dirty="0">
                <a:latin typeface="+mn-ea"/>
              </a:rPr>
              <a:t>2.</a:t>
            </a:r>
            <a:r>
              <a:rPr lang="zh-CN" altLang="en-US" sz="1700" dirty="0">
                <a:latin typeface="+mn-ea"/>
              </a:rPr>
              <a:t>共同抵押权的特征</a:t>
            </a:r>
            <a:endParaRPr lang="en-US" altLang="zh-CN" sz="1700" dirty="0">
              <a:latin typeface="+mn-ea"/>
            </a:endParaRPr>
          </a:p>
          <a:p>
            <a:endParaRPr lang="zh-CN" altLang="en-US" sz="1700" dirty="0">
              <a:latin typeface="+mn-ea"/>
            </a:endParaRPr>
          </a:p>
          <a:p>
            <a:r>
              <a:rPr lang="zh-CN" altLang="en-US" sz="1700" dirty="0">
                <a:latin typeface="+mn-ea"/>
              </a:rPr>
              <a:t>  首先，共同抵押权担保的是同一债权。所谓“同一债权”，是指基于同一债的发生原因而产生的债权，而非债权的数额同一。因此，在共同抵押权所担保的债权中，债权人、债务人以及给付的内容必须是完全相同的。至于各个抵押物所担保的债权范围是否同一，则无关紧要。也就是说，当事人完全可以约定某一抵押权担保全部的债权，而另一抵押权只是担保该债权的一部分；或者约定两个抵押权各担保该债权的一部分；亦或者约定两个抵押权均担保全部的债权</a:t>
            </a:r>
            <a:r>
              <a:rPr lang="zh-CN" altLang="en-US" sz="1700" baseline="30000" dirty="0">
                <a:latin typeface="+mn-ea"/>
              </a:rPr>
              <a:t>②</a:t>
            </a:r>
            <a:r>
              <a:rPr lang="zh-CN" altLang="en-US" sz="1700" dirty="0">
                <a:latin typeface="+mn-ea"/>
              </a:rPr>
              <a:t>。</a:t>
            </a:r>
            <a:endParaRPr lang="en-US" altLang="zh-CN" sz="1700" dirty="0">
              <a:latin typeface="+mn-ea"/>
            </a:endParaRPr>
          </a:p>
          <a:p>
            <a:endParaRPr lang="en-US" altLang="zh-CN" sz="1700" dirty="0">
              <a:latin typeface="+mn-ea"/>
            </a:endParaRPr>
          </a:p>
          <a:p>
            <a:r>
              <a:rPr lang="zh-CN" altLang="en-US" sz="1700" dirty="0">
                <a:latin typeface="+mn-ea"/>
              </a:rPr>
              <a:t>  </a:t>
            </a:r>
            <a:r>
              <a:rPr lang="zh-CN" altLang="en-US" sz="1500" dirty="0">
                <a:latin typeface="+mn-ea"/>
              </a:rPr>
              <a:t>②自然资源部自然资源确权登记局</a:t>
            </a:r>
            <a:r>
              <a:rPr lang="en-US" altLang="zh-CN" sz="1500" dirty="0">
                <a:latin typeface="+mn-ea"/>
              </a:rPr>
              <a:t>2024</a:t>
            </a:r>
            <a:r>
              <a:rPr lang="zh-CN" altLang="en-US" sz="1500" dirty="0">
                <a:latin typeface="+mn-ea"/>
              </a:rPr>
              <a:t>年</a:t>
            </a:r>
            <a:r>
              <a:rPr lang="en-US" altLang="zh-CN" sz="1500" dirty="0">
                <a:latin typeface="+mn-ea"/>
              </a:rPr>
              <a:t>6</a:t>
            </a:r>
            <a:r>
              <a:rPr lang="zh-CN" altLang="en-US" sz="1500" dirty="0">
                <a:latin typeface="+mn-ea"/>
              </a:rPr>
              <a:t>月</a:t>
            </a:r>
            <a:r>
              <a:rPr lang="en-US" altLang="zh-CN" sz="1500" dirty="0">
                <a:latin typeface="+mn-ea"/>
              </a:rPr>
              <a:t>6</a:t>
            </a:r>
            <a:r>
              <a:rPr lang="zh-CN" altLang="en-US" sz="1500" dirty="0">
                <a:latin typeface="+mn-ea"/>
              </a:rPr>
              <a:t>日印发的</a:t>
            </a:r>
            <a:r>
              <a:rPr lang="en-US" altLang="zh-CN" sz="1500" dirty="0">
                <a:latin typeface="+mn-ea"/>
              </a:rPr>
              <a:t>《</a:t>
            </a:r>
            <a:r>
              <a:rPr lang="zh-CN" altLang="en-US" sz="1500" dirty="0">
                <a:latin typeface="+mn-ea"/>
              </a:rPr>
              <a:t>全国不动产登记业务场景规范（征求意见稿）</a:t>
            </a:r>
            <a:r>
              <a:rPr lang="en-US" altLang="zh-CN" sz="1500" dirty="0">
                <a:latin typeface="+mn-ea"/>
              </a:rPr>
              <a:t>》</a:t>
            </a:r>
            <a:r>
              <a:rPr lang="zh-CN" altLang="en-US" sz="1500" dirty="0">
                <a:latin typeface="+mn-ea"/>
              </a:rPr>
              <a:t>中明确规定：“抵押金额类型 “</a:t>
            </a:r>
            <a:r>
              <a:rPr lang="en-US" altLang="zh-CN" sz="1500" dirty="0">
                <a:latin typeface="+mn-ea"/>
              </a:rPr>
              <a:t>0”</a:t>
            </a:r>
            <a:r>
              <a:rPr lang="zh-CN" altLang="en-US" sz="1500" dirty="0">
                <a:latin typeface="+mn-ea"/>
              </a:rPr>
              <a:t>表示单个不动产单元独立抵押金额，“</a:t>
            </a:r>
            <a:r>
              <a:rPr lang="en-US" altLang="zh-CN" sz="1500" dirty="0">
                <a:latin typeface="+mn-ea"/>
              </a:rPr>
              <a:t>1”</a:t>
            </a:r>
            <a:r>
              <a:rPr lang="zh-CN" altLang="en-US" sz="1500" dirty="0">
                <a:latin typeface="+mn-ea"/>
              </a:rPr>
              <a:t>表示多个不动产单元整体抵押金额。”</a:t>
            </a:r>
            <a:endParaRPr lang="zh-CN" altLang="en-US" sz="1500" dirty="0">
              <a:latin typeface="+mn-ea"/>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endParaRPr lang="en-US" altLang="zh-CN" sz="1700" dirty="0">
              <a:latin typeface="+mn-ea"/>
            </a:endParaRPr>
          </a:p>
          <a:p>
            <a:r>
              <a:rPr lang="zh-CN" altLang="en-US" sz="1700" dirty="0">
                <a:latin typeface="+mn-ea"/>
              </a:rPr>
              <a:t>  其次，共同抵押权的标的物有多个，即两个以上的抵押财产。共同抵押权与普通抵押权的最大区别就是抵押权标的物的数量不同。普通抵押权的标的物是一项财产，即一个不动产、动产或财产权利，而共同抵押权的标的物是数项财产，可能是数个动产、不动产或者权利，并且该数项财产并非是集合物，而是独立的物。在我国法上，法律、行政法规没有禁止抵押的任何类型的财产上均可成立共同抵押，无论该财产是动产、不动产还是某种权利。</a:t>
            </a:r>
            <a:endParaRPr lang="en-US" altLang="zh-CN" sz="1700" dirty="0">
              <a:latin typeface="+mn-ea"/>
            </a:endParaRPr>
          </a:p>
          <a:p>
            <a:endParaRPr lang="zh-CN" altLang="en-US" sz="1700" dirty="0">
              <a:latin typeface="+mn-ea"/>
            </a:endParaRPr>
          </a:p>
          <a:p>
            <a:r>
              <a:rPr lang="zh-CN" altLang="en-US" sz="1700" dirty="0">
                <a:latin typeface="+mn-ea"/>
              </a:rPr>
              <a:t>  再次，共同抵押权是由数个抵押权担保同一债权。由于共同抵押权中存在数个抵押物，因而，理论界对共同抵押权究竟是单一抵押权还是数个抵押权，存在很大的争论。数个抵押权说认为，共同抵押权的标的物是数个独立的物，基于“一物一权”的基本原则，共同抵押权当然是数个抵押权，即在数个抵押财产上分别成立的相应数量的多个抵押权。这也正是共同抵押权不同于财团抵押的特点。单一抵押权说则认为，尽管共同抵押权的标的物是数项独立的财产，但抵押权却只有一个，这是“一物一权”原则的例外。</a:t>
            </a:r>
            <a:endParaRPr lang="zh-CN" altLang="en-US" sz="1700" dirty="0">
              <a:latin typeface="+mn-ea"/>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231654"/>
          </a:xfrm>
          <a:prstGeom prst="rect">
            <a:avLst/>
          </a:prstGeom>
          <a:noFill/>
        </p:spPr>
        <p:txBody>
          <a:bodyPr wrap="square">
            <a:spAutoFit/>
          </a:bodyPr>
          <a:lstStyle/>
          <a:p>
            <a:endParaRPr lang="en-US" altLang="zh-CN" sz="1700" dirty="0">
              <a:latin typeface="+mn-ea"/>
            </a:endParaRPr>
          </a:p>
          <a:p>
            <a:r>
              <a:rPr lang="zh-CN" altLang="en-US" sz="1700" dirty="0">
                <a:latin typeface="+mn-ea"/>
              </a:rPr>
              <a:t>  一般认为，共同抵押权属于复数抵押权。因为单一抵押权说不仅与“一物一权”原则相违背，且无法说明共同抵押权中的一些复杂情形。例如，不同抵押物上不同顺位的抵押权担保同一债权时，如果说共同抵押权为一个抵押权，那么该抵押权的顺位究竟是什么，难以说明；再如，共同抵押权人可以抛弃或者让与在某一抵押物上的抵押权的顺位，但对其他抵押物上抵押权的顺位不发生影响。对此，单一抵押权说也难以说明。由此可见，共同抵押权的性质应当为数项财产上成立的数个抵押权，而非一个抵押权。共同抵押权中用于担保同一债权的数个抵押权，可以均为一般抵押权，也可以均为特殊的抵押权如最高额抵押权，还可以一个是一般抵押权，另一个为动产浮动抵押权。</a:t>
            </a:r>
            <a:endParaRPr lang="zh-CN" altLang="en-US" sz="1700" dirty="0">
              <a:latin typeface="+mn-ea"/>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231654"/>
          </a:xfrm>
          <a:prstGeom prst="rect">
            <a:avLst/>
          </a:prstGeom>
          <a:noFill/>
        </p:spPr>
        <p:txBody>
          <a:bodyPr wrap="square">
            <a:spAutoFit/>
          </a:bodyPr>
          <a:lstStyle/>
          <a:p>
            <a:endParaRPr lang="en-US" altLang="zh-CN" sz="1700" dirty="0">
              <a:latin typeface="+mn-ea"/>
            </a:endParaRPr>
          </a:p>
          <a:p>
            <a:r>
              <a:rPr lang="zh-CN" altLang="en-US" sz="1700" dirty="0">
                <a:latin typeface="+mn-ea"/>
              </a:rPr>
              <a:t>  最后，如果当事人没有对各抵押人提供的抵押财产所担保的债权份额作出约定或者约定不明，则抵押权人有权就各个抵押物所卖得的价金，满足其债权的全部或者一部分。易言之，此时共同抵押权的数个抵押物对于其所担保的债权各负全部的担保责任。此时，共同抵押权酷似连带债务，无非连带债务属于“人的连带”，是一种多数债务人之债，而共同抵押权为“物的连带”，属于物权关系。连带债务中负连带责任的人都是债务人，而共同抵押权中负连带责任的物，既可以是债务人所有的物，也可以是第三人所有的物，而该第三人可以是连带债务人，也可以是按份债务人或者完全不是债务人。因此，共同抵押权与连带债务存在明显的差别。对于共同抵押权不能简单地适用连带债务的规则。</a:t>
            </a:r>
            <a:endParaRPr lang="zh-CN" altLang="en-US" sz="1700" dirty="0">
              <a:latin typeface="+mn-ea"/>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586145"/>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第三百九十六条</a:t>
            </a:r>
            <a:r>
              <a:rPr lang="en-US" altLang="zh-CN" sz="1700" dirty="0">
                <a:latin typeface="+mn-ea"/>
              </a:rPr>
              <a:t>【</a:t>
            </a:r>
            <a:r>
              <a:rPr lang="zh-CN" altLang="en-US" sz="1700" dirty="0">
                <a:latin typeface="+mn-ea"/>
              </a:rPr>
              <a:t>浮动抵押</a:t>
            </a:r>
            <a:r>
              <a:rPr lang="en-US" altLang="zh-CN" sz="1700" dirty="0">
                <a:latin typeface="+mn-ea"/>
              </a:rPr>
              <a:t>】</a:t>
            </a:r>
            <a:r>
              <a:rPr lang="zh-CN" altLang="en-US" sz="1700" dirty="0">
                <a:latin typeface="+mn-ea"/>
              </a:rPr>
              <a:t>企业、个体工商户、农业生产经营者可以将现有的以及将有的生产设备、原材料、半成品、产品抵押，债务人不履行到期债务或者发生当事人约定的实现抵押权的情形，债权人有权就抵押财产确定时的动产优先受偿。</a:t>
            </a:r>
            <a:endParaRPr lang="en-US" altLang="zh-CN" sz="1700" dirty="0">
              <a:latin typeface="+mn-ea"/>
            </a:endParaRPr>
          </a:p>
          <a:p>
            <a:endParaRPr lang="en-US" altLang="zh-CN" sz="1700" dirty="0">
              <a:latin typeface="+mn-ea"/>
            </a:endParaRPr>
          </a:p>
          <a:p>
            <a:r>
              <a:rPr lang="zh-CN" altLang="en-US" sz="1700" dirty="0">
                <a:latin typeface="+mn-ea"/>
              </a:rPr>
              <a:t>  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181</a:t>
            </a:r>
            <a:r>
              <a:rPr lang="zh-CN" altLang="en-US" sz="1700" dirty="0">
                <a:latin typeface="+mn-ea"/>
              </a:rPr>
              <a:t>条，主要变化就是：其一，删除了“经当事人书面协议”，这主要是因为</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400</a:t>
            </a:r>
            <a:r>
              <a:rPr lang="zh-CN" altLang="en-US" sz="1700" dirty="0">
                <a:latin typeface="+mn-ea"/>
              </a:rPr>
              <a:t>条已经规定了设立抵押权应当采取书面形式，涵盖了所有的抵押权类型，故此没有必要在每一类抵押权设立中都逐一规定采取书面形式。其二，将“债权人有权就实现抵押权时的动产优先受偿”修改为“债权人有权就抵押财产确定时的动产优先受偿”，这是因为动产浮动抵押权确定的时候，与动产浮动抵押权实现的时间并不是同一时间，二者可能一致，如债务履行期限届满或者发生当事人约定的实现抵押权的情形时，既要确定抵押财产，也要实现抵押权。但也可能不一致，即先确定抵押财产，然后才能实现抵押权。如抵押人被宣告破产或者解散的，此时抵押财产应当确定，但是抵押权实现的条件可能尚未成就。此时，虽然抵押权实现的条件尚未成就，但是抵押财产应当确定下来，否则对于其他债权人或担保权人可能造成不利影响。我国</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411</a:t>
            </a:r>
            <a:r>
              <a:rPr lang="zh-CN" altLang="en-US" sz="1700" dirty="0">
                <a:latin typeface="+mn-ea"/>
              </a:rPr>
              <a:t>条对于动产浮动抵押权的抵押财产确定的事由作出了明确规定。</a:t>
            </a:r>
            <a:endParaRPr lang="zh-CN" altLang="en-US" sz="1700" dirty="0">
              <a:latin typeface="+mn-ea"/>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endParaRPr lang="en-US" altLang="zh-CN" sz="1700" dirty="0">
              <a:latin typeface="+mn-ea"/>
            </a:endParaRPr>
          </a:p>
          <a:p>
            <a:r>
              <a:rPr lang="zh-CN" altLang="en-US" sz="1700" dirty="0">
                <a:latin typeface="+mn-ea"/>
              </a:rPr>
              <a:t>  第三百九十七条</a:t>
            </a:r>
            <a:r>
              <a:rPr lang="en-US" altLang="zh-CN" sz="1700" dirty="0">
                <a:latin typeface="+mn-ea"/>
              </a:rPr>
              <a:t>【</a:t>
            </a:r>
            <a:r>
              <a:rPr lang="zh-CN" altLang="en-US" sz="1700" dirty="0">
                <a:latin typeface="+mn-ea"/>
              </a:rPr>
              <a:t>建筑物与建设用地使用权同时抵押规则</a:t>
            </a:r>
            <a:r>
              <a:rPr lang="en-US" altLang="zh-CN" sz="1700" dirty="0">
                <a:latin typeface="+mn-ea"/>
              </a:rPr>
              <a:t>】</a:t>
            </a:r>
            <a:r>
              <a:rPr lang="zh-CN" altLang="en-US" sz="1700" dirty="0">
                <a:latin typeface="+mn-ea"/>
              </a:rPr>
              <a:t>以建筑物抵押的，该建筑物占用范围内的建设用地使用权一并抵押。以建设用地使用权抵押的，该土地上的建筑物一并抵押。</a:t>
            </a:r>
            <a:endParaRPr lang="zh-CN" altLang="en-US" sz="1700" dirty="0">
              <a:latin typeface="+mn-ea"/>
            </a:endParaRPr>
          </a:p>
          <a:p>
            <a:r>
              <a:rPr lang="zh-CN" altLang="en-US" sz="1700" dirty="0">
                <a:latin typeface="+mn-ea"/>
              </a:rPr>
              <a:t>  抵押人未依据前款规定一并抵押的，未抵押的财产视为一并抵押。</a:t>
            </a:r>
            <a:endParaRPr lang="zh-CN" altLang="en-US" sz="1700" dirty="0">
              <a:latin typeface="+mn-ea"/>
            </a:endParaRPr>
          </a:p>
          <a:p>
            <a:endParaRPr lang="en-US" altLang="zh-CN" sz="1700" dirty="0">
              <a:latin typeface="+mn-ea"/>
            </a:endParaRPr>
          </a:p>
          <a:p>
            <a:r>
              <a:rPr lang="zh-CN" altLang="en-US" sz="1700" dirty="0">
                <a:latin typeface="+mn-ea"/>
              </a:rPr>
              <a:t>  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182</a:t>
            </a:r>
            <a:r>
              <a:rPr lang="zh-CN" altLang="en-US" sz="1700" dirty="0">
                <a:latin typeface="+mn-ea"/>
              </a:rPr>
              <a:t>条，仅作个别文字修改，即将“依照”改为“依据”。</a:t>
            </a:r>
            <a:endParaRPr lang="en-US" altLang="zh-CN" sz="1700" dirty="0">
              <a:latin typeface="+mn-ea"/>
            </a:endParaRPr>
          </a:p>
          <a:p>
            <a:endParaRPr lang="en-US" altLang="zh-CN" sz="1700" dirty="0">
              <a:latin typeface="+mn-ea"/>
            </a:endParaRPr>
          </a:p>
          <a:p>
            <a:r>
              <a:rPr lang="zh-CN" altLang="en-US" sz="1700" dirty="0">
                <a:latin typeface="+mn-ea"/>
              </a:rPr>
              <a:t>  本条是关于房地一并抵押的规定。本条规定的内容可以概括如下：首先，以建筑物抵押的，该建筑物占用范围内的建设用地使用权也一并抵押；反之，以建设用地使用权抵押的，该土地上有建筑物的，建筑物也应当一并抵押。只有这样才能保证房地产抵押权的权利主体一致。其次，如果抵押人仅仅抵押建设用地使用权，或是仅仅抵押建筑物，未抵押的建筑物或者未抵押的建设用地使用权视为一并抵押，纳入抵押权的客体范围，在实现抵押权时一并处分。</a:t>
            </a:r>
            <a:endParaRPr lang="zh-CN" altLang="en-US" sz="1700" dirty="0">
              <a:latin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概述</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5" name="文本框 4"/>
          <p:cNvSpPr txBox="1"/>
          <p:nvPr/>
        </p:nvSpPr>
        <p:spPr>
          <a:xfrm>
            <a:off x="2942734" y="1034358"/>
            <a:ext cx="6306532" cy="5293757"/>
          </a:xfrm>
          <a:prstGeom prst="rect">
            <a:avLst/>
          </a:prstGeom>
          <a:noFill/>
        </p:spPr>
        <p:txBody>
          <a:bodyPr wrap="square">
            <a:spAutoFit/>
          </a:bodyPr>
          <a:lstStyle/>
          <a:p>
            <a:endParaRPr lang="en-US" altLang="zh-CN" sz="2600" dirty="0"/>
          </a:p>
          <a:p>
            <a:r>
              <a:rPr lang="zh-CN" altLang="en-US" sz="2600" dirty="0"/>
              <a:t>民法典物权编 担保物权分编 章节目录</a:t>
            </a:r>
            <a:endParaRPr lang="en-US" altLang="zh-CN" sz="2600" dirty="0"/>
          </a:p>
          <a:p>
            <a:endParaRPr lang="en-US" altLang="zh-CN" sz="2600" dirty="0"/>
          </a:p>
          <a:p>
            <a:r>
              <a:rPr lang="zh-CN" altLang="en-US" sz="2600" dirty="0"/>
              <a:t>  第二编　物权</a:t>
            </a:r>
            <a:endParaRPr lang="zh-CN" altLang="en-US" sz="2600" dirty="0"/>
          </a:p>
          <a:p>
            <a:r>
              <a:rPr lang="zh-CN" altLang="en-US" sz="2600" dirty="0"/>
              <a:t>         第四分编　担保物权</a:t>
            </a:r>
            <a:endParaRPr lang="zh-CN" altLang="en-US" sz="2600" dirty="0"/>
          </a:p>
          <a:p>
            <a:r>
              <a:rPr lang="zh-CN" altLang="en-US" sz="2600" dirty="0"/>
              <a:t>               第十六章　一般规定</a:t>
            </a:r>
            <a:endParaRPr lang="zh-CN" altLang="en-US" sz="2600" dirty="0"/>
          </a:p>
          <a:p>
            <a:r>
              <a:rPr lang="zh-CN" altLang="en-US" sz="2600" dirty="0"/>
              <a:t>               第十七章　抵押权</a:t>
            </a:r>
            <a:endParaRPr lang="zh-CN" altLang="en-US" sz="2600" dirty="0"/>
          </a:p>
          <a:p>
            <a:r>
              <a:rPr lang="zh-CN" altLang="en-US" sz="2600" dirty="0"/>
              <a:t>                      第一节　一般抵押权</a:t>
            </a:r>
            <a:endParaRPr lang="zh-CN" altLang="en-US" sz="2600" dirty="0"/>
          </a:p>
          <a:p>
            <a:r>
              <a:rPr lang="zh-CN" altLang="en-US" sz="2600" dirty="0"/>
              <a:t>                      第二节　最高额抵押权</a:t>
            </a:r>
            <a:endParaRPr lang="zh-CN" altLang="en-US" sz="2600" dirty="0"/>
          </a:p>
          <a:p>
            <a:r>
              <a:rPr lang="zh-CN" altLang="en-US" sz="2600" dirty="0"/>
              <a:t>               第十八章　质权</a:t>
            </a:r>
            <a:endParaRPr lang="zh-CN" altLang="en-US" sz="2600" dirty="0"/>
          </a:p>
          <a:p>
            <a:r>
              <a:rPr lang="zh-CN" altLang="en-US" sz="2600" dirty="0"/>
              <a:t>                      第一节　动产质权</a:t>
            </a:r>
            <a:endParaRPr lang="zh-CN" altLang="en-US" sz="2600" dirty="0"/>
          </a:p>
          <a:p>
            <a:r>
              <a:rPr lang="zh-CN" altLang="en-US" sz="2600" dirty="0"/>
              <a:t>                      第二节　权利质权</a:t>
            </a:r>
            <a:endParaRPr lang="zh-CN" altLang="en-US" sz="2600" dirty="0"/>
          </a:p>
          <a:p>
            <a:r>
              <a:rPr lang="zh-CN" altLang="en-US" sz="2600" dirty="0"/>
              <a:t>               第十九章　留置权</a:t>
            </a:r>
            <a:endParaRPr lang="zh-CN" altLang="en-US" sz="2600"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754874"/>
          </a:xfrm>
          <a:prstGeom prst="rect">
            <a:avLst/>
          </a:prstGeom>
          <a:noFill/>
        </p:spPr>
        <p:txBody>
          <a:bodyPr wrap="square">
            <a:spAutoFit/>
          </a:bodyPr>
          <a:lstStyle/>
          <a:p>
            <a:endParaRPr lang="en-US" altLang="zh-CN" sz="1700" dirty="0">
              <a:latin typeface="+mn-ea"/>
            </a:endParaRPr>
          </a:p>
          <a:p>
            <a:r>
              <a:rPr lang="zh-CN" altLang="en-US" sz="1700" dirty="0">
                <a:latin typeface="+mn-ea"/>
              </a:rPr>
              <a:t>  一、本条的规范目的</a:t>
            </a:r>
            <a:endParaRPr lang="en-US" altLang="zh-CN" sz="1700" dirty="0">
              <a:latin typeface="+mn-ea"/>
            </a:endParaRPr>
          </a:p>
          <a:p>
            <a:r>
              <a:rPr lang="zh-CN" altLang="en-US" sz="1700" dirty="0">
                <a:latin typeface="+mn-ea"/>
              </a:rPr>
              <a:t> 　　</a:t>
            </a:r>
            <a:endParaRPr lang="zh-CN" altLang="en-US" sz="1700" dirty="0">
              <a:latin typeface="+mn-ea"/>
            </a:endParaRPr>
          </a:p>
          <a:p>
            <a:r>
              <a:rPr lang="zh-CN" altLang="en-US" sz="1700" dirty="0">
                <a:latin typeface="+mn-ea"/>
              </a:rPr>
              <a:t>  之所以有本条规定，根本原因在于：我国法上将建筑物和土地作为两类独立的不动产，但是，由于当事人取得建设用地的目的就是为了建造建筑物，而建筑物必须建造在土地上，如果建设用地使用权的权利人与建筑物的权利人不保持一致，就很容易出现建设用地使用权上的权利与建筑物上的权利因主体不同而发生冲突。例如，如果一块土地上的建设用地使用权人是</a:t>
            </a:r>
            <a:r>
              <a:rPr lang="en-US" altLang="zh-CN" sz="1700" dirty="0">
                <a:latin typeface="+mn-ea"/>
              </a:rPr>
              <a:t>A</a:t>
            </a:r>
            <a:r>
              <a:rPr lang="zh-CN" altLang="en-US" sz="1700" dirty="0">
                <a:latin typeface="+mn-ea"/>
              </a:rPr>
              <a:t>公司，而房屋所有权人是</a:t>
            </a:r>
            <a:r>
              <a:rPr lang="en-US" altLang="zh-CN" sz="1700" dirty="0">
                <a:latin typeface="+mn-ea"/>
              </a:rPr>
              <a:t>B</a:t>
            </a:r>
            <a:r>
              <a:rPr lang="zh-CN" altLang="en-US" sz="1700" dirty="0">
                <a:latin typeface="+mn-ea"/>
              </a:rPr>
              <a:t>公司，那么势必出现</a:t>
            </a:r>
            <a:r>
              <a:rPr lang="en-US" altLang="zh-CN" sz="1700" dirty="0">
                <a:latin typeface="+mn-ea"/>
              </a:rPr>
              <a:t>A</a:t>
            </a:r>
            <a:r>
              <a:rPr lang="zh-CN" altLang="en-US" sz="1700" dirty="0">
                <a:latin typeface="+mn-ea"/>
              </a:rPr>
              <a:t>公司基于建设用地使用权要求</a:t>
            </a:r>
            <a:r>
              <a:rPr lang="en-US" altLang="zh-CN" sz="1700" dirty="0">
                <a:latin typeface="+mn-ea"/>
              </a:rPr>
              <a:t>B</a:t>
            </a:r>
            <a:r>
              <a:rPr lang="zh-CN" altLang="en-US" sz="1700" dirty="0">
                <a:latin typeface="+mn-ea"/>
              </a:rPr>
              <a:t>公司拆除房屋返还土地的问题。故此，在我国不动产相关法律法规上始终要求房屋和土地的权利主体保持一致，概括起来就是所谓的“房地一致”“地走房走、房走地走；地抵房抵，房抵地抵”。而本条正是对这一原则的贯彻。</a:t>
            </a:r>
            <a:endParaRPr lang="zh-CN" altLang="en-US" sz="1700" dirty="0">
              <a:latin typeface="+mn-ea"/>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01648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我国现行法对于房地权利主体一致原则作出明确规定的法律条文包括：（</a:t>
            </a:r>
            <a:r>
              <a:rPr lang="en-US" altLang="zh-CN" sz="1700" dirty="0">
                <a:latin typeface="+mn-ea"/>
              </a:rPr>
              <a:t>1</a:t>
            </a:r>
            <a:r>
              <a:rPr lang="zh-CN" altLang="en-US" sz="1700" dirty="0">
                <a:latin typeface="+mn-ea"/>
              </a:rPr>
              <a:t>）</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352</a:t>
            </a:r>
            <a:r>
              <a:rPr lang="zh-CN" altLang="en-US" sz="1700" dirty="0">
                <a:latin typeface="+mn-ea"/>
              </a:rPr>
              <a:t>条、第</a:t>
            </a:r>
            <a:r>
              <a:rPr lang="en-US" altLang="zh-CN" sz="1700" dirty="0">
                <a:latin typeface="+mn-ea"/>
              </a:rPr>
              <a:t>356</a:t>
            </a:r>
            <a:r>
              <a:rPr lang="zh-CN" altLang="en-US" sz="1700" dirty="0">
                <a:latin typeface="+mn-ea"/>
              </a:rPr>
              <a:t>条、第</a:t>
            </a:r>
            <a:r>
              <a:rPr lang="en-US" altLang="zh-CN" sz="1700" dirty="0">
                <a:latin typeface="+mn-ea"/>
              </a:rPr>
              <a:t>357</a:t>
            </a:r>
            <a:r>
              <a:rPr lang="zh-CN" altLang="en-US" sz="1700" dirty="0">
                <a:latin typeface="+mn-ea"/>
              </a:rPr>
              <a:t>条、第</a:t>
            </a:r>
            <a:r>
              <a:rPr lang="en-US" altLang="zh-CN" sz="1700" dirty="0">
                <a:latin typeface="+mn-ea"/>
              </a:rPr>
              <a:t>397</a:t>
            </a:r>
            <a:r>
              <a:rPr lang="zh-CN" altLang="en-US" sz="1700" dirty="0">
                <a:latin typeface="+mn-ea"/>
              </a:rPr>
              <a:t>条、第</a:t>
            </a:r>
            <a:r>
              <a:rPr lang="en-US" altLang="zh-CN" sz="1700" dirty="0">
                <a:latin typeface="+mn-ea"/>
              </a:rPr>
              <a:t>417</a:t>
            </a:r>
            <a:r>
              <a:rPr lang="zh-CN" altLang="en-US" sz="1700" dirty="0">
                <a:latin typeface="+mn-ea"/>
              </a:rPr>
              <a:t>条；（</a:t>
            </a:r>
            <a:r>
              <a:rPr lang="en-US" altLang="zh-CN" sz="1700" dirty="0">
                <a:latin typeface="+mn-ea"/>
              </a:rPr>
              <a:t>2</a:t>
            </a:r>
            <a:r>
              <a:rPr lang="zh-CN" altLang="en-US" sz="1700" dirty="0">
                <a:latin typeface="+mn-ea"/>
              </a:rPr>
              <a:t>）</a:t>
            </a:r>
            <a:r>
              <a:rPr lang="en-US" altLang="zh-CN" sz="1700" dirty="0">
                <a:latin typeface="+mn-ea"/>
              </a:rPr>
              <a:t>《</a:t>
            </a:r>
            <a:r>
              <a:rPr lang="zh-CN" altLang="en-US" sz="1700" dirty="0">
                <a:latin typeface="+mn-ea"/>
              </a:rPr>
              <a:t>城市房地产管理法</a:t>
            </a:r>
            <a:r>
              <a:rPr lang="en-US" altLang="zh-CN" sz="1700" dirty="0">
                <a:latin typeface="+mn-ea"/>
              </a:rPr>
              <a:t>》</a:t>
            </a:r>
            <a:r>
              <a:rPr lang="zh-CN" altLang="en-US" sz="1700" dirty="0">
                <a:latin typeface="+mn-ea"/>
              </a:rPr>
              <a:t>第</a:t>
            </a:r>
            <a:r>
              <a:rPr lang="en-US" altLang="zh-CN" sz="1700" dirty="0">
                <a:latin typeface="+mn-ea"/>
              </a:rPr>
              <a:t>32</a:t>
            </a:r>
            <a:r>
              <a:rPr lang="zh-CN" altLang="en-US" sz="1700" dirty="0">
                <a:latin typeface="+mn-ea"/>
              </a:rPr>
              <a:t>条；（</a:t>
            </a:r>
            <a:r>
              <a:rPr lang="en-US" altLang="zh-CN" sz="1700" dirty="0">
                <a:latin typeface="+mn-ea"/>
              </a:rPr>
              <a:t>3</a:t>
            </a:r>
            <a:r>
              <a:rPr lang="zh-CN" altLang="en-US" sz="1700" dirty="0">
                <a:latin typeface="+mn-ea"/>
              </a:rPr>
              <a:t>）</a:t>
            </a:r>
            <a:r>
              <a:rPr lang="en-US" altLang="zh-CN" sz="1700" dirty="0">
                <a:latin typeface="+mn-ea"/>
              </a:rPr>
              <a:t>《</a:t>
            </a:r>
            <a:r>
              <a:rPr lang="zh-CN" altLang="en-US" sz="1700" dirty="0">
                <a:latin typeface="+mn-ea"/>
              </a:rPr>
              <a:t>城镇国有土地使用权出让和转让暂行条例</a:t>
            </a:r>
            <a:r>
              <a:rPr lang="en-US" altLang="zh-CN" sz="1700" dirty="0">
                <a:latin typeface="+mn-ea"/>
              </a:rPr>
              <a:t>》</a:t>
            </a:r>
            <a:r>
              <a:rPr lang="zh-CN" altLang="en-US" sz="1700" dirty="0">
                <a:latin typeface="+mn-ea"/>
              </a:rPr>
              <a:t>第</a:t>
            </a:r>
            <a:r>
              <a:rPr lang="en-US" altLang="zh-CN" sz="1700" dirty="0">
                <a:latin typeface="+mn-ea"/>
              </a:rPr>
              <a:t>23</a:t>
            </a:r>
            <a:r>
              <a:rPr lang="zh-CN" altLang="en-US" sz="1700" dirty="0">
                <a:latin typeface="+mn-ea"/>
              </a:rPr>
              <a:t>条、第</a:t>
            </a:r>
            <a:r>
              <a:rPr lang="en-US" altLang="zh-CN" sz="1700" dirty="0">
                <a:latin typeface="+mn-ea"/>
              </a:rPr>
              <a:t>24</a:t>
            </a:r>
            <a:r>
              <a:rPr lang="zh-CN" altLang="en-US" sz="1700" dirty="0">
                <a:latin typeface="+mn-ea"/>
              </a:rPr>
              <a:t>条、第</a:t>
            </a:r>
            <a:r>
              <a:rPr lang="en-US" altLang="zh-CN" sz="1700" dirty="0">
                <a:latin typeface="+mn-ea"/>
              </a:rPr>
              <a:t>33</a:t>
            </a:r>
            <a:r>
              <a:rPr lang="zh-CN" altLang="en-US" sz="1700" dirty="0">
                <a:latin typeface="+mn-ea"/>
              </a:rPr>
              <a:t>条；（</a:t>
            </a:r>
            <a:r>
              <a:rPr lang="en-US" altLang="zh-CN" sz="1700" dirty="0">
                <a:latin typeface="+mn-ea"/>
              </a:rPr>
              <a:t>4</a:t>
            </a:r>
            <a:r>
              <a:rPr lang="zh-CN" altLang="en-US" sz="1700" dirty="0">
                <a:latin typeface="+mn-ea"/>
              </a:rPr>
              <a:t>）</a:t>
            </a:r>
            <a:r>
              <a:rPr lang="en-US" altLang="zh-CN" sz="1700" dirty="0">
                <a:latin typeface="+mn-ea"/>
              </a:rPr>
              <a:t>《</a:t>
            </a:r>
            <a:r>
              <a:rPr lang="zh-CN" altLang="en-US" sz="1700" dirty="0">
                <a:latin typeface="+mn-ea"/>
              </a:rPr>
              <a:t>海域使用权管理规定</a:t>
            </a:r>
            <a:r>
              <a:rPr lang="en-US" altLang="zh-CN" sz="1700" dirty="0">
                <a:latin typeface="+mn-ea"/>
              </a:rPr>
              <a:t>》</a:t>
            </a:r>
            <a:r>
              <a:rPr lang="zh-CN" altLang="en-US" sz="1700" dirty="0">
                <a:latin typeface="+mn-ea"/>
              </a:rPr>
              <a:t>第</a:t>
            </a:r>
            <a:r>
              <a:rPr lang="en-US" altLang="zh-CN" sz="1700" dirty="0">
                <a:latin typeface="+mn-ea"/>
              </a:rPr>
              <a:t>40</a:t>
            </a:r>
            <a:r>
              <a:rPr lang="zh-CN" altLang="en-US" sz="1700" dirty="0">
                <a:latin typeface="+mn-ea"/>
              </a:rPr>
              <a:t>条、第</a:t>
            </a:r>
            <a:r>
              <a:rPr lang="en-US" altLang="zh-CN" sz="1700" dirty="0">
                <a:latin typeface="+mn-ea"/>
              </a:rPr>
              <a:t>41</a:t>
            </a:r>
            <a:r>
              <a:rPr lang="zh-CN" altLang="en-US" sz="1700" dirty="0">
                <a:latin typeface="+mn-ea"/>
              </a:rPr>
              <a:t>条；（</a:t>
            </a:r>
            <a:r>
              <a:rPr lang="en-US" altLang="zh-CN" sz="1700" dirty="0">
                <a:latin typeface="+mn-ea"/>
              </a:rPr>
              <a:t>5</a:t>
            </a:r>
            <a:r>
              <a:rPr lang="zh-CN" altLang="en-US" sz="1700" dirty="0">
                <a:latin typeface="+mn-ea"/>
              </a:rPr>
              <a:t>）</a:t>
            </a:r>
            <a:r>
              <a:rPr lang="en-US" altLang="zh-CN" sz="1700" dirty="0">
                <a:latin typeface="+mn-ea"/>
              </a:rPr>
              <a:t>《</a:t>
            </a:r>
            <a:r>
              <a:rPr lang="zh-CN" altLang="en-US" sz="1700" dirty="0">
                <a:latin typeface="+mn-ea"/>
              </a:rPr>
              <a:t>不动产登记暂行条例实施细则</a:t>
            </a:r>
            <a:r>
              <a:rPr lang="en-US" altLang="zh-CN" sz="1700" dirty="0">
                <a:latin typeface="+mn-ea"/>
              </a:rPr>
              <a:t>》</a:t>
            </a:r>
            <a:r>
              <a:rPr lang="zh-CN" altLang="en-US" sz="1700" dirty="0">
                <a:latin typeface="+mn-ea"/>
              </a:rPr>
              <a:t>第</a:t>
            </a:r>
            <a:r>
              <a:rPr lang="en-US" altLang="zh-CN" sz="1700" dirty="0">
                <a:latin typeface="+mn-ea"/>
              </a:rPr>
              <a:t>2</a:t>
            </a:r>
            <a:r>
              <a:rPr lang="zh-CN" altLang="en-US" sz="1700" dirty="0">
                <a:latin typeface="+mn-ea"/>
              </a:rPr>
              <a:t>条第</a:t>
            </a:r>
            <a:r>
              <a:rPr lang="en-US" altLang="zh-CN" sz="1700" dirty="0">
                <a:latin typeface="+mn-ea"/>
              </a:rPr>
              <a:t>2</a:t>
            </a:r>
            <a:r>
              <a:rPr lang="zh-CN" altLang="en-US" sz="1700" dirty="0">
                <a:latin typeface="+mn-ea"/>
              </a:rPr>
              <a:t>款。依据这些规定，房地权利主体一致原则的具体含义为：</a:t>
            </a:r>
            <a:endParaRPr lang="en-US" altLang="zh-CN" sz="1700" dirty="0">
              <a:latin typeface="+mn-ea"/>
            </a:endParaRPr>
          </a:p>
          <a:p>
            <a:endParaRPr lang="zh-CN" altLang="en-US" sz="1700" dirty="0">
              <a:latin typeface="+mn-ea"/>
            </a:endParaRPr>
          </a:p>
          <a:p>
            <a:r>
              <a:rPr lang="zh-CN" altLang="en-US" sz="1700" dirty="0">
                <a:latin typeface="+mn-ea"/>
              </a:rPr>
              <a:t>  首先，只有建设用地使用权人、海域使用权人才能在该土地或海域上建造房屋等建筑物、构筑物或者固定附属用海设施，或者种植林木。其次，原则上建筑物、构筑物的所有权人属于建设用地使用权人。最后，处分上始终保持一致性，即必须一并处分，即便没有一并处分的，也视为一并处分。在</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中有多个条文贯彻了这一要求，如第</a:t>
            </a:r>
            <a:r>
              <a:rPr lang="en-US" altLang="zh-CN" sz="1700" dirty="0">
                <a:latin typeface="+mn-ea"/>
              </a:rPr>
              <a:t>356</a:t>
            </a:r>
            <a:r>
              <a:rPr lang="zh-CN" altLang="en-US" sz="1700" dirty="0">
                <a:latin typeface="+mn-ea"/>
              </a:rPr>
              <a:t>条、第</a:t>
            </a:r>
            <a:r>
              <a:rPr lang="en-US" altLang="zh-CN" sz="1700" dirty="0">
                <a:latin typeface="+mn-ea"/>
              </a:rPr>
              <a:t>357</a:t>
            </a:r>
            <a:r>
              <a:rPr lang="zh-CN" altLang="en-US" sz="1700" dirty="0">
                <a:latin typeface="+mn-ea"/>
              </a:rPr>
              <a:t>条、第</a:t>
            </a:r>
            <a:r>
              <a:rPr lang="en-US" altLang="zh-CN" sz="1700" dirty="0">
                <a:latin typeface="+mn-ea"/>
              </a:rPr>
              <a:t>417</a:t>
            </a:r>
            <a:r>
              <a:rPr lang="zh-CN" altLang="en-US" sz="1700" dirty="0">
                <a:latin typeface="+mn-ea"/>
              </a:rPr>
              <a:t>条等。</a:t>
            </a:r>
            <a:endParaRPr lang="zh-CN" altLang="en-US" sz="1700" dirty="0">
              <a:latin typeface="+mn-ea"/>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70843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二、本条第</a:t>
            </a:r>
            <a:r>
              <a:rPr lang="en-US" altLang="zh-CN" sz="1700" dirty="0">
                <a:latin typeface="+mn-ea"/>
              </a:rPr>
              <a:t>1</a:t>
            </a:r>
            <a:r>
              <a:rPr lang="zh-CN" altLang="en-US" sz="1700" dirty="0">
                <a:latin typeface="+mn-ea"/>
              </a:rPr>
              <a:t>款的含义 　　</a:t>
            </a:r>
            <a:endParaRPr lang="zh-CN" altLang="en-US" sz="1700" dirty="0">
              <a:latin typeface="+mn-ea"/>
            </a:endParaRPr>
          </a:p>
          <a:p>
            <a:endParaRPr lang="en-US" altLang="zh-CN" sz="1700" dirty="0">
              <a:latin typeface="+mn-ea"/>
            </a:endParaRPr>
          </a:p>
          <a:p>
            <a:r>
              <a:rPr lang="en-US" altLang="zh-CN" sz="1700" dirty="0">
                <a:latin typeface="+mn-ea"/>
              </a:rPr>
              <a:t>  </a:t>
            </a:r>
            <a:r>
              <a:rPr lang="zh-CN" altLang="en-US" sz="1700" dirty="0">
                <a:latin typeface="+mn-ea"/>
              </a:rPr>
              <a:t>本条第</a:t>
            </a:r>
            <a:r>
              <a:rPr lang="en-US" altLang="zh-CN" sz="1700" dirty="0">
                <a:latin typeface="+mn-ea"/>
              </a:rPr>
              <a:t>1</a:t>
            </a:r>
            <a:r>
              <a:rPr lang="zh-CN" altLang="en-US" sz="1700" dirty="0">
                <a:latin typeface="+mn-ea"/>
              </a:rPr>
              <a:t>款的规定可以看作是一种提示性规定，即通过本款告诉抵押人和抵押权人，在他们协商以建筑物抵押的时候，抵押财产的范围不限于该建筑物，还包括该建筑物占用范围内的建设用地使用权；在他们约定以建设用地使用权抵押权时，如果土地上存在建筑物的，还应当将该建筑物也纳入抵押财产的范围。如果当事人没有这样做，会产生何种法律效果，则由本条第</a:t>
            </a:r>
            <a:r>
              <a:rPr lang="en-US" altLang="zh-CN" sz="1700" dirty="0">
                <a:latin typeface="+mn-ea"/>
              </a:rPr>
              <a:t>2</a:t>
            </a:r>
            <a:r>
              <a:rPr lang="zh-CN" altLang="en-US" sz="1700" dirty="0">
                <a:latin typeface="+mn-ea"/>
              </a:rPr>
              <a:t>款加以明确。</a:t>
            </a:r>
            <a:endParaRPr lang="zh-CN" altLang="en-US" sz="1700" dirty="0">
              <a:latin typeface="+mn-ea"/>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就本款中的“该建筑物占用范围内的建设用地使用权”的含义，应当区分土地上的建筑物所有权的不同类型而作不同的理解。首先，当土地上的建筑物所有权是单独所有权时，该建筑物占用范围内的建设用地使用权，是指宗地范围内的建设用地使用权。也就是说，无论土地上的建筑物是平层，还是多层或高层，在抵押建筑物时，均应以宗地范围来确定建筑物占用范围的建设用地使用权，而不应以建筑物的四至或容积率作为确定建筑物占用范围的建设用地使用权的标准。因为我国建设用地使用权的出让和登记均以宗地为单位。一宗地上只有一个建设用地使用权，一个建设用地使用权也只存在于一宗地上。权利人转让或抵押建设用地使用权，是指宗地上的建设用地使用权被转让或被抵押。一宗地只有在经过土地管理部门以及规划部门的批准后，才能通过土地分割登记被分为数个宗地，分别成立数个建设用地使用权。否则，抵押任何建筑物时都会导致整个宗地上的建设用地使用权被抵押。由此可见，当建筑物所有权是单独所有权时，抵押建筑物时，该建筑物占用范围内的建设用地使用权中的“范围”应当是指“宗地范围”。</a:t>
            </a:r>
            <a:endParaRPr lang="zh-CN" altLang="en-US" sz="1700" dirty="0">
              <a:latin typeface="+mn-ea"/>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062924"/>
          </a:xfrm>
          <a:prstGeom prst="rect">
            <a:avLst/>
          </a:prstGeom>
          <a:noFill/>
        </p:spPr>
        <p:txBody>
          <a:bodyPr wrap="square">
            <a:spAutoFit/>
          </a:bodyPr>
          <a:lstStyle/>
          <a:p>
            <a:r>
              <a:rPr lang="en-US" altLang="zh-CN"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其次，当土地上的建筑物所有权是区分所有权时，该建筑物占用范围内的建设用地使用权究竟是指什么，需要研究。业主的建筑物所有权是一种权利集合。业主只是对“建筑物内的住宅、经营性用房等专有部分”享有单独所有权，而对于专有部分以外的共有部分享有共有和共同管理的权利（</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271</a:t>
            </a:r>
            <a:r>
              <a:rPr lang="zh-CN" altLang="en-US" sz="1700" dirty="0">
                <a:latin typeface="+mn-ea"/>
              </a:rPr>
              <a:t>条）。尽管一个建筑区划内有多个建筑物，每个业主的专有部分所在的建筑物客观上占用的土地范围并不相同，但是，每个业主专有部分所对应的建设用地使用权实际上根本无法具体确定。我国的建设用地使用权出让和登记均以宗地为单位。宗地是指土地权属界线封闭的地块或者空间。一个宗地可以是一个建筑区划，也有可能是多个建筑区划。在我国的房地产评估和土地登记的实践中，有分摊建筑物占用范围内的土地面积的做法，但这并不意味着一个建筑区划内因有多个建筑物就产生了多个宗地或多个建筑区划，进而形成了多个建设用地使用权。只要数个建筑物是在一个建筑区划内，业主能够共有的只是一个建设用地使用权。由于建筑区划内土地上的建设用地使用权由该区划内的全体业主共有，所以某一业主单独抵押其建筑物的专有部分时，实际上不可能会使整个建设用地使用权被抵押。</a:t>
            </a:r>
            <a:endParaRPr lang="zh-CN" altLang="en-US" sz="1700" dirty="0">
              <a:latin typeface="+mn-ea"/>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708434"/>
          </a:xfrm>
          <a:prstGeom prst="rect">
            <a:avLst/>
          </a:prstGeom>
          <a:noFill/>
        </p:spPr>
        <p:txBody>
          <a:bodyPr wrap="square">
            <a:spAutoFit/>
          </a:bodyPr>
          <a:lstStyle/>
          <a:p>
            <a:endParaRPr lang="en-US" altLang="zh-CN" sz="1700" dirty="0">
              <a:latin typeface="+mn-ea"/>
            </a:endParaRPr>
          </a:p>
          <a:p>
            <a:r>
              <a:rPr lang="zh-CN" altLang="en-US" sz="1700" dirty="0">
                <a:latin typeface="+mn-ea"/>
              </a:rPr>
              <a:t>  三、本条第</a:t>
            </a:r>
            <a:r>
              <a:rPr lang="en-US" altLang="zh-CN" sz="1700" dirty="0">
                <a:latin typeface="+mn-ea"/>
              </a:rPr>
              <a:t>2</a:t>
            </a:r>
            <a:r>
              <a:rPr lang="zh-CN" altLang="en-US" sz="1700" dirty="0">
                <a:latin typeface="+mn-ea"/>
              </a:rPr>
              <a:t>款的含义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如果抵押人没有依据本条第</a:t>
            </a:r>
            <a:r>
              <a:rPr lang="en-US" altLang="zh-CN" sz="1700" dirty="0">
                <a:latin typeface="+mn-ea"/>
              </a:rPr>
              <a:t>1</a:t>
            </a:r>
            <a:r>
              <a:rPr lang="zh-CN" altLang="en-US" sz="1700" dirty="0">
                <a:latin typeface="+mn-ea"/>
              </a:rPr>
              <a:t>款的规定一并抵押的，则依据本条第</a:t>
            </a:r>
            <a:r>
              <a:rPr lang="en-US" altLang="zh-CN" sz="1700" dirty="0">
                <a:latin typeface="+mn-ea"/>
              </a:rPr>
              <a:t>2</a:t>
            </a:r>
            <a:r>
              <a:rPr lang="zh-CN" altLang="en-US" sz="1700" dirty="0">
                <a:latin typeface="+mn-ea"/>
              </a:rPr>
              <a:t>款，未抵押的财产视为一并抵押。所谓“视为一并抵押”，具有两层含义：首先，这是对当事人意思表示的强制补充，也就是说，即便当事人在抵押合同中明确的约定了抵押财产只是建筑物或者只是建设用地使用权，依据本款规定，也应当认为该建筑物占用范围内的建设用地使用权或土地上的建筑物也一并作为抵押财产。</a:t>
            </a:r>
            <a:endParaRPr lang="zh-CN" altLang="en-US" sz="1700" dirty="0">
              <a:latin typeface="+mn-ea"/>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01648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其次，这是对抵押权首次登记的强制性规定。在我国以往不动产分别登记的体制下，本条该款规定意味着，无论当事人是仅仅办理了建设用地使用权的抵押权设立登记，还是仅仅办理了建筑物抵押权的设立登记，抵押权均因办理了登记而成立，未办理抵押权设立登记的建设用地使用权或者建筑物也被视为办理了抵押权设立登记，抵押权不因当事人仅办理建筑物抵押权的设立登记或建设用地使用权抵押权的设立登记而受影响。在抵押权实现时，应当将建设用地使用权和建筑物一并拍卖，就不同抵押权人的受偿顺位而言，应当按照各自办理的建设用地使用权抵押权的设立登记与建筑物抵押权的设立登记的先后顺序加以确定。</a:t>
            </a:r>
            <a:r>
              <a:rPr lang="en-US" altLang="zh-CN" sz="1700" dirty="0">
                <a:latin typeface="+mn-ea"/>
              </a:rPr>
              <a:t>《</a:t>
            </a:r>
            <a:r>
              <a:rPr lang="zh-CN" altLang="en-US" sz="1700" dirty="0">
                <a:latin typeface="+mn-ea"/>
              </a:rPr>
              <a:t>民法典担保制度司法解释</a:t>
            </a:r>
            <a:r>
              <a:rPr lang="en-US" altLang="zh-CN" sz="1700" dirty="0">
                <a:latin typeface="+mn-ea"/>
              </a:rPr>
              <a:t>》</a:t>
            </a:r>
            <a:r>
              <a:rPr lang="zh-CN" altLang="en-US" sz="1700" dirty="0">
                <a:latin typeface="+mn-ea"/>
              </a:rPr>
              <a:t>第</a:t>
            </a:r>
            <a:r>
              <a:rPr lang="en-US" altLang="zh-CN" sz="1700" dirty="0">
                <a:latin typeface="+mn-ea"/>
              </a:rPr>
              <a:t>51</a:t>
            </a:r>
            <a:r>
              <a:rPr lang="zh-CN" altLang="en-US" sz="1700" dirty="0">
                <a:latin typeface="+mn-ea"/>
              </a:rPr>
              <a:t>条第</a:t>
            </a:r>
            <a:r>
              <a:rPr lang="en-US" altLang="zh-CN" sz="1700" dirty="0">
                <a:latin typeface="+mn-ea"/>
              </a:rPr>
              <a:t>3</a:t>
            </a:r>
            <a:r>
              <a:rPr lang="zh-CN" altLang="en-US" sz="1700" dirty="0">
                <a:latin typeface="+mn-ea"/>
              </a:rPr>
              <a:t>款对此有明确的规定：“抵押人将建设用地使用权、土地上的建筑物或者正在建造的建筑物分别抵押给不同债权人的，人民法院应当根据抵押登记的时间先后确定清偿顺序。”</a:t>
            </a:r>
            <a:endParaRPr lang="zh-CN" altLang="en-US" sz="1700" dirty="0">
              <a:latin typeface="+mn-ea"/>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970044"/>
          </a:xfrm>
          <a:prstGeom prst="rect">
            <a:avLst/>
          </a:prstGeom>
          <a:noFill/>
        </p:spPr>
        <p:txBody>
          <a:bodyPr wrap="square">
            <a:spAutoFit/>
          </a:bodyPr>
          <a:lstStyle/>
          <a:p>
            <a:endParaRPr lang="en-US" altLang="zh-CN" sz="1700" dirty="0">
              <a:latin typeface="+mn-ea"/>
            </a:endParaRPr>
          </a:p>
          <a:p>
            <a:r>
              <a:rPr lang="zh-CN" altLang="en-US" sz="1700" dirty="0">
                <a:latin typeface="+mn-ea"/>
              </a:rPr>
              <a:t>  例如，甲公司拥有</a:t>
            </a:r>
            <a:r>
              <a:rPr lang="en-US" altLang="zh-CN" sz="1700" dirty="0">
                <a:latin typeface="+mn-ea"/>
              </a:rPr>
              <a:t>A</a:t>
            </a:r>
            <a:r>
              <a:rPr lang="zh-CN" altLang="en-US" sz="1700" dirty="0">
                <a:latin typeface="+mn-ea"/>
              </a:rPr>
              <a:t>建设用地使用权并在该地上盖了一栋房屋</a:t>
            </a:r>
            <a:r>
              <a:rPr lang="en-US" altLang="zh-CN" sz="1700" dirty="0">
                <a:latin typeface="+mn-ea"/>
              </a:rPr>
              <a:t>B</a:t>
            </a:r>
            <a:r>
              <a:rPr lang="zh-CN" altLang="en-US" sz="1700" dirty="0">
                <a:latin typeface="+mn-ea"/>
              </a:rPr>
              <a:t>，现甲于</a:t>
            </a:r>
            <a:r>
              <a:rPr lang="en-US" altLang="zh-CN" sz="1700" dirty="0">
                <a:latin typeface="+mn-ea"/>
              </a:rPr>
              <a:t>2007</a:t>
            </a:r>
            <a:r>
              <a:rPr lang="zh-CN" altLang="en-US" sz="1700" dirty="0">
                <a:latin typeface="+mn-ea"/>
              </a:rPr>
              <a:t>年</a:t>
            </a:r>
            <a:r>
              <a:rPr lang="en-US" altLang="zh-CN" sz="1700" dirty="0">
                <a:latin typeface="+mn-ea"/>
              </a:rPr>
              <a:t>4</a:t>
            </a:r>
            <a:r>
              <a:rPr lang="zh-CN" altLang="en-US" sz="1700" dirty="0">
                <a:latin typeface="+mn-ea"/>
              </a:rPr>
              <a:t>月</a:t>
            </a:r>
            <a:r>
              <a:rPr lang="en-US" altLang="zh-CN" sz="1700" dirty="0">
                <a:latin typeface="+mn-ea"/>
              </a:rPr>
              <a:t>1</a:t>
            </a:r>
            <a:r>
              <a:rPr lang="zh-CN" altLang="en-US" sz="1700" dirty="0">
                <a:latin typeface="+mn-ea"/>
              </a:rPr>
              <a:t>日向乙银行借款</a:t>
            </a:r>
            <a:r>
              <a:rPr lang="en-US" altLang="zh-CN" sz="1700" dirty="0">
                <a:latin typeface="+mn-ea"/>
              </a:rPr>
              <a:t>1000</a:t>
            </a:r>
            <a:r>
              <a:rPr lang="zh-CN" altLang="en-US" sz="1700" dirty="0">
                <a:latin typeface="+mn-ea"/>
              </a:rPr>
              <a:t>万元（期限</a:t>
            </a:r>
            <a:r>
              <a:rPr lang="en-US" altLang="zh-CN" sz="1700" dirty="0">
                <a:latin typeface="+mn-ea"/>
              </a:rPr>
              <a:t>1</a:t>
            </a:r>
            <a:r>
              <a:rPr lang="zh-CN" altLang="en-US" sz="1700" dirty="0">
                <a:latin typeface="+mn-ea"/>
              </a:rPr>
              <a:t>年），并仅以</a:t>
            </a:r>
            <a:r>
              <a:rPr lang="en-US" altLang="zh-CN" sz="1700" dirty="0">
                <a:latin typeface="+mn-ea"/>
              </a:rPr>
              <a:t>A</a:t>
            </a:r>
            <a:r>
              <a:rPr lang="zh-CN" altLang="en-US" sz="1700" dirty="0">
                <a:latin typeface="+mn-ea"/>
              </a:rPr>
              <a:t>建设用地使用权在土地登记部门办理了建设用地使用权的抵押权登记，登记时间是</a:t>
            </a:r>
            <a:r>
              <a:rPr lang="en-US" altLang="zh-CN" sz="1700" dirty="0">
                <a:latin typeface="+mn-ea"/>
              </a:rPr>
              <a:t>2007</a:t>
            </a:r>
            <a:r>
              <a:rPr lang="zh-CN" altLang="en-US" sz="1700" dirty="0">
                <a:latin typeface="+mn-ea"/>
              </a:rPr>
              <a:t>年</a:t>
            </a:r>
            <a:r>
              <a:rPr lang="en-US" altLang="zh-CN" sz="1700" dirty="0">
                <a:latin typeface="+mn-ea"/>
              </a:rPr>
              <a:t>5</a:t>
            </a:r>
            <a:r>
              <a:rPr lang="zh-CN" altLang="en-US" sz="1700" dirty="0">
                <a:latin typeface="+mn-ea"/>
              </a:rPr>
              <a:t>月</a:t>
            </a:r>
            <a:r>
              <a:rPr lang="en-US" altLang="zh-CN" sz="1700" dirty="0">
                <a:latin typeface="+mn-ea"/>
              </a:rPr>
              <a:t>8</a:t>
            </a:r>
            <a:r>
              <a:rPr lang="zh-CN" altLang="en-US" sz="1700" dirty="0">
                <a:latin typeface="+mn-ea"/>
              </a:rPr>
              <a:t>日。同年</a:t>
            </a:r>
            <a:r>
              <a:rPr lang="en-US" altLang="zh-CN" sz="1700" dirty="0">
                <a:latin typeface="+mn-ea"/>
              </a:rPr>
              <a:t>6</a:t>
            </a:r>
            <a:r>
              <a:rPr lang="zh-CN" altLang="en-US" sz="1700" dirty="0">
                <a:latin typeface="+mn-ea"/>
              </a:rPr>
              <a:t>月</a:t>
            </a:r>
            <a:r>
              <a:rPr lang="en-US" altLang="zh-CN" sz="1700" dirty="0">
                <a:latin typeface="+mn-ea"/>
              </a:rPr>
              <a:t>1</a:t>
            </a:r>
            <a:r>
              <a:rPr lang="zh-CN" altLang="en-US" sz="1700" dirty="0">
                <a:latin typeface="+mn-ea"/>
              </a:rPr>
              <a:t>日，甲又以</a:t>
            </a:r>
            <a:r>
              <a:rPr lang="en-US" altLang="zh-CN" sz="1700" dirty="0">
                <a:latin typeface="+mn-ea"/>
              </a:rPr>
              <a:t>B</a:t>
            </a:r>
            <a:r>
              <a:rPr lang="zh-CN" altLang="en-US" sz="1700" dirty="0">
                <a:latin typeface="+mn-ea"/>
              </a:rPr>
              <a:t>房屋向丙银行设定抵押权担保，借款</a:t>
            </a:r>
            <a:r>
              <a:rPr lang="en-US" altLang="zh-CN" sz="1700" dirty="0">
                <a:latin typeface="+mn-ea"/>
              </a:rPr>
              <a:t>800</a:t>
            </a:r>
            <a:r>
              <a:rPr lang="zh-CN" altLang="en-US" sz="1700" dirty="0">
                <a:latin typeface="+mn-ea"/>
              </a:rPr>
              <a:t>万元（期限</a:t>
            </a:r>
            <a:r>
              <a:rPr lang="en-US" altLang="zh-CN" sz="1700" dirty="0">
                <a:latin typeface="+mn-ea"/>
              </a:rPr>
              <a:t>1</a:t>
            </a:r>
            <a:r>
              <a:rPr lang="zh-CN" altLang="en-US" sz="1700" dirty="0">
                <a:latin typeface="+mn-ea"/>
              </a:rPr>
              <a:t>年）。在房屋登记部门办理房屋抵押权登记的时间为</a:t>
            </a:r>
            <a:r>
              <a:rPr lang="en-US" altLang="zh-CN" sz="1700" dirty="0">
                <a:latin typeface="+mn-ea"/>
              </a:rPr>
              <a:t>2007</a:t>
            </a:r>
            <a:r>
              <a:rPr lang="zh-CN" altLang="en-US" sz="1700" dirty="0">
                <a:latin typeface="+mn-ea"/>
              </a:rPr>
              <a:t>年</a:t>
            </a:r>
            <a:r>
              <a:rPr lang="en-US" altLang="zh-CN" sz="1700" dirty="0">
                <a:latin typeface="+mn-ea"/>
              </a:rPr>
              <a:t>8</a:t>
            </a:r>
            <a:r>
              <a:rPr lang="zh-CN" altLang="en-US" sz="1700" dirty="0">
                <a:latin typeface="+mn-ea"/>
              </a:rPr>
              <a:t>月</a:t>
            </a:r>
            <a:r>
              <a:rPr lang="en-US" altLang="zh-CN" sz="1700" dirty="0">
                <a:latin typeface="+mn-ea"/>
              </a:rPr>
              <a:t>1</a:t>
            </a:r>
            <a:r>
              <a:rPr lang="zh-CN" altLang="en-US" sz="1700" dirty="0">
                <a:latin typeface="+mn-ea"/>
              </a:rPr>
              <a:t>日。到</a:t>
            </a:r>
            <a:r>
              <a:rPr lang="en-US" altLang="zh-CN" sz="1700" dirty="0">
                <a:latin typeface="+mn-ea"/>
              </a:rPr>
              <a:t>2008</a:t>
            </a:r>
            <a:r>
              <a:rPr lang="zh-CN" altLang="en-US" sz="1700" dirty="0">
                <a:latin typeface="+mn-ea"/>
              </a:rPr>
              <a:t>年</a:t>
            </a:r>
            <a:r>
              <a:rPr lang="en-US" altLang="zh-CN" sz="1700" dirty="0">
                <a:latin typeface="+mn-ea"/>
              </a:rPr>
              <a:t>11</a:t>
            </a:r>
            <a:r>
              <a:rPr lang="zh-CN" altLang="en-US" sz="1700" dirty="0">
                <a:latin typeface="+mn-ea"/>
              </a:rPr>
              <a:t>月</a:t>
            </a:r>
            <a:r>
              <a:rPr lang="en-US" altLang="zh-CN" sz="1700" dirty="0">
                <a:latin typeface="+mn-ea"/>
              </a:rPr>
              <a:t>1</a:t>
            </a:r>
            <a:r>
              <a:rPr lang="zh-CN" altLang="en-US" sz="1700" dirty="0">
                <a:latin typeface="+mn-ea"/>
              </a:rPr>
              <a:t>日，甲公司既没有偿还向乙银行的借款，也没有偿还向丙银行的借款。此时，这两家银行都要实现抵押权时，应当将</a:t>
            </a:r>
            <a:r>
              <a:rPr lang="en-US" altLang="zh-CN" sz="1700" dirty="0">
                <a:latin typeface="+mn-ea"/>
              </a:rPr>
              <a:t>A</a:t>
            </a:r>
            <a:r>
              <a:rPr lang="zh-CN" altLang="en-US" sz="1700" dirty="0">
                <a:latin typeface="+mn-ea"/>
              </a:rPr>
              <a:t>建设用地使用权和</a:t>
            </a:r>
            <a:r>
              <a:rPr lang="en-US" altLang="zh-CN" sz="1700" dirty="0">
                <a:latin typeface="+mn-ea"/>
              </a:rPr>
              <a:t>B</a:t>
            </a:r>
            <a:r>
              <a:rPr lang="zh-CN" altLang="en-US" sz="1700" dirty="0">
                <a:latin typeface="+mn-ea"/>
              </a:rPr>
              <a:t>房屋一并拍卖，由先办理登记的乙银行优先受偿，有剩余的，则由丙银行受偿。</a:t>
            </a:r>
            <a:endParaRPr lang="zh-CN" altLang="en-US" sz="1700" dirty="0">
              <a:latin typeface="+mn-ea"/>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278094"/>
          </a:xfrm>
          <a:prstGeom prst="rect">
            <a:avLst/>
          </a:prstGeom>
          <a:noFill/>
        </p:spPr>
        <p:txBody>
          <a:bodyPr wrap="square">
            <a:spAutoFit/>
          </a:bodyPr>
          <a:lstStyle/>
          <a:p>
            <a:endParaRPr lang="en-US" altLang="zh-CN" sz="1700" dirty="0">
              <a:latin typeface="+mn-ea"/>
            </a:endParaRPr>
          </a:p>
          <a:p>
            <a:r>
              <a:rPr lang="zh-CN" altLang="en-US" sz="1700" dirty="0">
                <a:latin typeface="+mn-ea"/>
              </a:rPr>
              <a:t>  四、其他问题</a:t>
            </a:r>
            <a:endParaRPr lang="en-US" altLang="zh-CN" sz="1700" dirty="0">
              <a:latin typeface="+mn-ea"/>
            </a:endParaRPr>
          </a:p>
          <a:p>
            <a:endParaRPr lang="en-US" altLang="zh-CN" sz="1700" dirty="0">
              <a:latin typeface="+mn-ea"/>
            </a:endParaRPr>
          </a:p>
          <a:p>
            <a:r>
              <a:rPr lang="en-US" altLang="zh-CN" sz="1700" dirty="0">
                <a:latin typeface="+mn-ea"/>
              </a:rPr>
              <a:t>  </a:t>
            </a:r>
            <a:r>
              <a:rPr lang="zh-CN" altLang="en-US" sz="1700" dirty="0">
                <a:latin typeface="+mn-ea"/>
              </a:rPr>
              <a:t>抵押人无论是抵押建设用地使用权还是建筑物，在申请抵押权首次登记时，都必须是该建设用地使用权已经办理了建设用地使用权的首次登记或者该建筑物已经办理了房屋所有权的首次登记。实践中，曾经出现这样一种情形，即抵押人虽然已经办理了建设用地使用权的首次登记，且土地上已经建造了建筑物，但是该建筑物并未办理房屋所有权的首次登记，甚至该建筑物是违法建筑物。此时，因为建筑物没有办理房屋所有权首次登记，自然抵押人也没有办法将建筑物抵押并办理建筑物抵押权登记。但是，土地上的建筑物虽然违法，并不意味着抵押人就不能单独以建设用地使用权设立抵押并申请办理建设用地使用权抵押权的首次登记。本条第</a:t>
            </a:r>
            <a:r>
              <a:rPr lang="en-US" altLang="zh-CN" sz="1700" dirty="0">
                <a:latin typeface="+mn-ea"/>
              </a:rPr>
              <a:t>2</a:t>
            </a:r>
            <a:r>
              <a:rPr lang="zh-CN" altLang="en-US" sz="1700" dirty="0">
                <a:latin typeface="+mn-ea"/>
              </a:rPr>
              <a:t>款规定的未抵押的财产视为一并抵押，也并不意味着不动产登记机构要为违法建筑物办理抵押权首次登记，更不意味着因此就使得违法建筑物合法化。</a:t>
            </a:r>
            <a:endParaRPr lang="zh-CN" altLang="en-US" sz="1700" dirty="0">
              <a:latin typeface="+mn-ea"/>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事实上，本条第</a:t>
            </a:r>
            <a:r>
              <a:rPr lang="en-US" altLang="zh-CN" sz="1700" dirty="0">
                <a:latin typeface="+mn-ea"/>
              </a:rPr>
              <a:t>2</a:t>
            </a:r>
            <a:r>
              <a:rPr lang="zh-CN" altLang="en-US" sz="1700" dirty="0">
                <a:latin typeface="+mn-ea"/>
              </a:rPr>
              <a:t>款在适用于抵押人仅以建设用地使用权抵押时，未抵押的土地上的建筑物视为一并抵押，仅仅是指合法的已经办理了所有权首次登记的建筑物应当视为一并抵押。至于违法建筑物，虽然在建设用地使用权抵押后抵押权实现时要一并处分，但是由于该建筑物是违法建筑物，没有办理所有权首次登记，故此强制执行中的处分也只能依现状进行处分。对此，最高人民法院在</a:t>
            </a:r>
            <a:r>
              <a:rPr lang="en-US" altLang="zh-CN" sz="1700" dirty="0">
                <a:latin typeface="+mn-ea"/>
              </a:rPr>
              <a:t>《</a:t>
            </a:r>
            <a:r>
              <a:rPr lang="zh-CN" altLang="en-US" sz="1700" dirty="0">
                <a:latin typeface="+mn-ea"/>
              </a:rPr>
              <a:t>关于转发住房和城乡建设部</a:t>
            </a:r>
            <a:r>
              <a:rPr lang="en-US" altLang="zh-CN" sz="1700" dirty="0">
                <a:latin typeface="+mn-ea"/>
              </a:rPr>
              <a:t>〈</a:t>
            </a:r>
            <a:r>
              <a:rPr lang="zh-CN" altLang="en-US" sz="1700" dirty="0">
                <a:latin typeface="+mn-ea"/>
              </a:rPr>
              <a:t>关于无证房产依据协助执行文书办理产权登记有关问题的函</a:t>
            </a:r>
            <a:r>
              <a:rPr lang="en-US" altLang="zh-CN" sz="1700" dirty="0">
                <a:latin typeface="+mn-ea"/>
              </a:rPr>
              <a:t>〉</a:t>
            </a:r>
            <a:r>
              <a:rPr lang="zh-CN" altLang="en-US" sz="1700" dirty="0">
                <a:latin typeface="+mn-ea"/>
              </a:rPr>
              <a:t>的通知</a:t>
            </a:r>
            <a:r>
              <a:rPr lang="en-US" altLang="zh-CN" sz="1700" dirty="0">
                <a:latin typeface="+mn-ea"/>
              </a:rPr>
              <a:t>》</a:t>
            </a:r>
            <a:r>
              <a:rPr lang="zh-CN" altLang="en-US" sz="1700" dirty="0">
                <a:latin typeface="+mn-ea"/>
              </a:rPr>
              <a:t>中也明确指出：“执行程序中处置未办理初始登记的房屋时，具备初始登记条件的，执行法院处置后可以依法向房屋登记机构发出</a:t>
            </a:r>
            <a:r>
              <a:rPr lang="en-US" altLang="zh-CN" sz="1700" dirty="0">
                <a:latin typeface="+mn-ea"/>
              </a:rPr>
              <a:t>《</a:t>
            </a:r>
            <a:r>
              <a:rPr lang="zh-CN" altLang="en-US" sz="1700" dirty="0">
                <a:latin typeface="+mn-ea"/>
              </a:rPr>
              <a:t>协助执行通知书</a:t>
            </a:r>
            <a:r>
              <a:rPr lang="en-US" altLang="zh-CN" sz="1700" dirty="0">
                <a:latin typeface="+mn-ea"/>
              </a:rPr>
              <a:t>》</a:t>
            </a:r>
            <a:r>
              <a:rPr lang="zh-CN" altLang="en-US" sz="1700" dirty="0">
                <a:latin typeface="+mn-ea"/>
              </a:rPr>
              <a:t>；暂时不具备初始登记条件的，执行法院处置后可以向房屋登记机构发出</a:t>
            </a:r>
            <a:r>
              <a:rPr lang="en-US" altLang="zh-CN" sz="1700" dirty="0">
                <a:latin typeface="+mn-ea"/>
              </a:rPr>
              <a:t>《</a:t>
            </a:r>
            <a:r>
              <a:rPr lang="zh-CN" altLang="en-US" sz="1700" dirty="0">
                <a:latin typeface="+mn-ea"/>
              </a:rPr>
              <a:t>协助执行通知书</a:t>
            </a:r>
            <a:r>
              <a:rPr lang="en-US" altLang="zh-CN" sz="1700" dirty="0">
                <a:latin typeface="+mn-ea"/>
              </a:rPr>
              <a:t>》</a:t>
            </a:r>
            <a:r>
              <a:rPr lang="zh-CN" altLang="en-US" sz="1700" dirty="0">
                <a:latin typeface="+mn-ea"/>
              </a:rPr>
              <a:t>，并载明待房屋买受人或承受人完善相关手续具备初始登记条件后，由房屋登记机构按照</a:t>
            </a:r>
            <a:r>
              <a:rPr lang="en-US" altLang="zh-CN" sz="1700" dirty="0">
                <a:latin typeface="+mn-ea"/>
              </a:rPr>
              <a:t>《</a:t>
            </a:r>
            <a:r>
              <a:rPr lang="zh-CN" altLang="en-US" sz="1700" dirty="0">
                <a:latin typeface="+mn-ea"/>
              </a:rPr>
              <a:t>协助执行通知书</a:t>
            </a:r>
            <a:r>
              <a:rPr lang="en-US" altLang="zh-CN" sz="1700" dirty="0">
                <a:latin typeface="+mn-ea"/>
              </a:rPr>
              <a:t>》</a:t>
            </a:r>
            <a:r>
              <a:rPr lang="zh-CN" altLang="en-US" sz="1700" dirty="0">
                <a:latin typeface="+mn-ea"/>
              </a:rPr>
              <a:t>予以登记；不具备初始登记条件的，原则上进行‘现状处置’，即处置前披露房屋不具备初始登记条件的现状，买受人或承受人按照房屋的权利现状取得房屋，后续的产权登记事项由买受人或承受人自行负责。”</a:t>
            </a:r>
            <a:endParaRPr lang="zh-CN" altLang="en-US" sz="1700" dirty="0">
              <a:latin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概述</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324535"/>
          </a:xfrm>
          <a:prstGeom prst="rect">
            <a:avLst/>
          </a:prstGeom>
          <a:noFill/>
        </p:spPr>
        <p:txBody>
          <a:bodyPr wrap="square">
            <a:spAutoFit/>
          </a:bodyPr>
          <a:lstStyle/>
          <a:p>
            <a:endParaRPr lang="en-US" altLang="zh-CN" sz="1700" dirty="0">
              <a:latin typeface="+mn-ea"/>
            </a:endParaRPr>
          </a:p>
          <a:p>
            <a:r>
              <a:rPr lang="zh-CN" altLang="en-US" sz="1700" dirty="0">
                <a:latin typeface="+mn-ea"/>
              </a:rPr>
              <a:t>  第四百二十五条 为担保债务的履行，债务人或者第三人将其动产出质给债权人占有的，债务人不履行到期债务或者发生当事人约定的实现质权的情形，债权人有权就该动产优先受偿。</a:t>
            </a:r>
            <a:endParaRPr lang="en-US" altLang="zh-CN" sz="1700" dirty="0">
              <a:latin typeface="+mn-ea"/>
            </a:endParaRPr>
          </a:p>
          <a:p>
            <a:r>
              <a:rPr lang="en-US" altLang="zh-CN" sz="1700" dirty="0">
                <a:latin typeface="+mn-ea"/>
              </a:rPr>
              <a:t>  </a:t>
            </a:r>
            <a:r>
              <a:rPr lang="zh-CN" altLang="en-US" sz="1700" dirty="0">
                <a:latin typeface="+mn-ea"/>
              </a:rPr>
              <a:t>前款规定的债务人或者第三人为出质人，债权人为质权人，交付的动产为质押财产。</a:t>
            </a:r>
            <a:endParaRPr lang="en-US" altLang="zh-CN" sz="1700" dirty="0">
              <a:latin typeface="+mn-ea"/>
            </a:endParaRPr>
          </a:p>
          <a:p>
            <a:endParaRPr lang="zh-CN" altLang="en-US" sz="1700" dirty="0">
              <a:latin typeface="+mn-ea"/>
            </a:endParaRPr>
          </a:p>
          <a:p>
            <a:r>
              <a:rPr lang="zh-CN" altLang="en-US" sz="1700" dirty="0">
                <a:latin typeface="+mn-ea"/>
              </a:rPr>
              <a:t>  第四百四十条 债务人或者第三人有权处分的下列权利可以出质：</a:t>
            </a:r>
            <a:r>
              <a:rPr lang="en-US" altLang="zh-CN"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（一）汇票、本票、支票；</a:t>
            </a:r>
            <a:endParaRPr lang="zh-CN" altLang="en-US" sz="1700" dirty="0">
              <a:latin typeface="+mn-ea"/>
            </a:endParaRPr>
          </a:p>
          <a:p>
            <a:r>
              <a:rPr lang="zh-CN" altLang="en-US" sz="1700" dirty="0">
                <a:latin typeface="+mn-ea"/>
              </a:rPr>
              <a:t>  （二）债券、存款单；</a:t>
            </a:r>
            <a:endParaRPr lang="zh-CN" altLang="en-US" sz="1700" dirty="0">
              <a:latin typeface="+mn-ea"/>
            </a:endParaRPr>
          </a:p>
          <a:p>
            <a:r>
              <a:rPr lang="zh-CN" altLang="en-US" sz="1700" dirty="0">
                <a:latin typeface="+mn-ea"/>
              </a:rPr>
              <a:t>  （三）仓单、提单；</a:t>
            </a:r>
            <a:endParaRPr lang="zh-CN" altLang="en-US" sz="1700" dirty="0">
              <a:latin typeface="+mn-ea"/>
            </a:endParaRPr>
          </a:p>
          <a:p>
            <a:r>
              <a:rPr lang="zh-CN" altLang="en-US" sz="1700" dirty="0">
                <a:latin typeface="+mn-ea"/>
              </a:rPr>
              <a:t>  （四）可以转让的基金份额、股权；</a:t>
            </a:r>
            <a:endParaRPr lang="zh-CN" altLang="en-US" sz="1700" dirty="0">
              <a:latin typeface="+mn-ea"/>
            </a:endParaRPr>
          </a:p>
          <a:p>
            <a:r>
              <a:rPr lang="zh-CN" altLang="en-US" sz="1700" dirty="0">
                <a:latin typeface="+mn-ea"/>
              </a:rPr>
              <a:t>  （五）可以转让的注册商标专用权、专利权、著作权等知识产权中的财产权；</a:t>
            </a:r>
            <a:endParaRPr lang="zh-CN" altLang="en-US" sz="1700" dirty="0">
              <a:latin typeface="+mn-ea"/>
            </a:endParaRPr>
          </a:p>
          <a:p>
            <a:r>
              <a:rPr lang="zh-CN" altLang="en-US" sz="1700" dirty="0">
                <a:latin typeface="+mn-ea"/>
              </a:rPr>
              <a:t>  （六）现有的以及将有的应收账款；</a:t>
            </a:r>
            <a:endParaRPr lang="zh-CN" altLang="en-US" sz="1700" dirty="0">
              <a:latin typeface="+mn-ea"/>
            </a:endParaRPr>
          </a:p>
          <a:p>
            <a:r>
              <a:rPr lang="zh-CN" altLang="en-US" sz="1700" dirty="0">
                <a:latin typeface="+mn-ea"/>
              </a:rPr>
              <a:t>  （七）法律、行政法规规定可以出质的其他财产权利。</a:t>
            </a:r>
            <a:endParaRPr lang="en-US" altLang="zh-CN" sz="1700" dirty="0">
              <a:latin typeface="+mn-ea"/>
            </a:endParaRPr>
          </a:p>
          <a:p>
            <a:endParaRPr lang="zh-CN" altLang="en-US" sz="1700" dirty="0">
              <a:latin typeface="+mn-ea"/>
            </a:endParaRPr>
          </a:p>
          <a:p>
            <a:r>
              <a:rPr lang="zh-CN" altLang="en-US" sz="1700" dirty="0">
                <a:latin typeface="+mn-ea"/>
              </a:rPr>
              <a:t>  第四百四十七条 债务人不履行到期债务，债权人可以留置已经合法占有的债务人的动产，并有权就该动产优先受偿。</a:t>
            </a:r>
            <a:endParaRPr lang="en-US" altLang="zh-CN" sz="1700" dirty="0">
              <a:latin typeface="+mn-ea"/>
            </a:endParaRPr>
          </a:p>
          <a:p>
            <a:r>
              <a:rPr lang="en-US" altLang="zh-CN" sz="1700" dirty="0">
                <a:latin typeface="+mn-ea"/>
              </a:rPr>
              <a:t>  </a:t>
            </a:r>
            <a:r>
              <a:rPr lang="zh-CN" altLang="en-US" sz="1700" dirty="0">
                <a:latin typeface="+mn-ea"/>
              </a:rPr>
              <a:t>前款规定的债权人为留置权人，占有的动产为留置财产。</a:t>
            </a:r>
            <a:endParaRPr lang="zh-CN" altLang="en-US" sz="1700" dirty="0">
              <a:latin typeface="+mn-ea"/>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49326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第三百九十八条</a:t>
            </a:r>
            <a:r>
              <a:rPr lang="en-US" altLang="zh-CN" sz="1700" dirty="0">
                <a:latin typeface="+mn-ea"/>
              </a:rPr>
              <a:t>【</a:t>
            </a:r>
            <a:r>
              <a:rPr lang="zh-CN" altLang="en-US" sz="1700" dirty="0">
                <a:latin typeface="+mn-ea"/>
              </a:rPr>
              <a:t>乡镇、村企业的建设用地使用权抵押限制</a:t>
            </a:r>
            <a:r>
              <a:rPr lang="en-US" altLang="zh-CN" sz="1700" dirty="0">
                <a:latin typeface="+mn-ea"/>
              </a:rPr>
              <a:t>】</a:t>
            </a:r>
            <a:r>
              <a:rPr lang="zh-CN" altLang="en-US" sz="1700" dirty="0">
                <a:latin typeface="+mn-ea"/>
              </a:rPr>
              <a:t>乡镇、村企业的建设用地使用权不得单独抵押。以乡镇、村企业的厂房等建筑物抵押的，其占用范围内的建设用地使用权一并抵押。</a:t>
            </a:r>
            <a:endParaRPr lang="zh-CN" altLang="en-US" sz="1700" dirty="0">
              <a:latin typeface="+mn-ea"/>
            </a:endParaRPr>
          </a:p>
          <a:p>
            <a:endParaRPr lang="en-US" altLang="zh-CN" sz="1700" dirty="0">
              <a:latin typeface="+mn-ea"/>
            </a:endParaRPr>
          </a:p>
          <a:p>
            <a:r>
              <a:rPr lang="zh-CN" altLang="en-US" sz="1700" dirty="0">
                <a:latin typeface="+mn-ea"/>
              </a:rPr>
              <a:t>  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183</a:t>
            </a:r>
            <a:r>
              <a:rPr lang="zh-CN" altLang="en-US" sz="1700" dirty="0">
                <a:latin typeface="+mn-ea"/>
              </a:rPr>
              <a:t>条，未作修改。</a:t>
            </a:r>
            <a:endParaRPr lang="en-US" altLang="zh-CN" sz="1700" dirty="0">
              <a:latin typeface="+mn-ea"/>
            </a:endParaRPr>
          </a:p>
          <a:p>
            <a:endParaRPr lang="en-US" altLang="zh-CN" sz="1700" dirty="0">
              <a:latin typeface="+mn-ea"/>
            </a:endParaRPr>
          </a:p>
          <a:p>
            <a:r>
              <a:rPr lang="zh-CN" altLang="en-US" sz="1700" dirty="0">
                <a:latin typeface="+mn-ea"/>
              </a:rPr>
              <a:t>  本条是关于乡镇、村企业的建筑物和建设用地使用权抵押的规定。本条规定的内容可以概括如下：首先，禁止以乡镇、村企业的建设用地使用权单独进行抵押。其次，乡镇、村企业可以以其厂房等建筑物抵押，抵押这些建筑物时，该建筑物占用范围内的建设用地使用权一并抵押。</a:t>
            </a:r>
            <a:endParaRPr lang="zh-CN" altLang="en-US" sz="1700" dirty="0">
              <a:latin typeface="+mn-ea"/>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49326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一、本条的规范目的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十分珍惜、合理利用土地和切实保护耕地是我国的基本国策。为此，</a:t>
            </a:r>
            <a:r>
              <a:rPr lang="en-US" altLang="zh-CN" sz="1700" dirty="0">
                <a:latin typeface="+mn-ea"/>
              </a:rPr>
              <a:t>《</a:t>
            </a:r>
            <a:r>
              <a:rPr lang="zh-CN" altLang="en-US" sz="1700" dirty="0">
                <a:latin typeface="+mn-ea"/>
              </a:rPr>
              <a:t>土地管理法</a:t>
            </a:r>
            <a:r>
              <a:rPr lang="en-US" altLang="zh-CN" sz="1700" dirty="0">
                <a:latin typeface="+mn-ea"/>
              </a:rPr>
              <a:t>》</a:t>
            </a:r>
            <a:r>
              <a:rPr lang="zh-CN" altLang="en-US" sz="1700" dirty="0">
                <a:latin typeface="+mn-ea"/>
              </a:rPr>
              <a:t>规定，国家实行土地用途管制制度。国家编制土地利用总体规划，规定土地用途，将土地分为农用地、建设用地和未利用地。为了防止随意占用耕地，我国法律严格限制农用地转为建设用地。</a:t>
            </a:r>
            <a:r>
              <a:rPr lang="en-US" altLang="zh-CN" sz="1700" dirty="0">
                <a:latin typeface="+mn-ea"/>
              </a:rPr>
              <a:t>《</a:t>
            </a:r>
            <a:r>
              <a:rPr lang="zh-CN" altLang="en-US" sz="1700" dirty="0">
                <a:latin typeface="+mn-ea"/>
              </a:rPr>
              <a:t>土地管理法</a:t>
            </a:r>
            <a:r>
              <a:rPr lang="en-US" altLang="zh-CN" sz="1700" dirty="0">
                <a:latin typeface="+mn-ea"/>
              </a:rPr>
              <a:t>》</a:t>
            </a:r>
            <a:r>
              <a:rPr lang="zh-CN" altLang="en-US" sz="1700" dirty="0">
                <a:latin typeface="+mn-ea"/>
              </a:rPr>
              <a:t>第</a:t>
            </a:r>
            <a:r>
              <a:rPr lang="en-US" altLang="zh-CN" sz="1700" dirty="0">
                <a:latin typeface="+mn-ea"/>
              </a:rPr>
              <a:t>59</a:t>
            </a:r>
            <a:r>
              <a:rPr lang="zh-CN" altLang="en-US" sz="1700" dirty="0">
                <a:latin typeface="+mn-ea"/>
              </a:rPr>
              <a:t>条规定：“乡镇企业、乡（镇）村公共设施、公益事业、农村村民住宅等乡（镇）村建设，应当按照村庄和集镇规划，合理布局，综合开发，配套建设；建设用地，应当符合乡（镇）土地利用总体规划和土地利用年度计划，并依照本法第四十四条、第六十条、第六十一条、第六十二条的规定办理审批手续。”</a:t>
            </a:r>
            <a:endParaRPr lang="zh-CN" altLang="en-US" sz="1700" dirty="0">
              <a:latin typeface="+mn-ea"/>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324535"/>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为了促进农村经济，鼓励乡镇、村企业的发展，法律上允许农村集体经济组织使用乡（镇）土地利用总体规划确定的建设用地兴办企业或者与其他单位、个人以土地使用权入股、联营等形式共同举办企业（</a:t>
            </a:r>
            <a:r>
              <a:rPr lang="en-US" altLang="zh-CN" sz="1700" dirty="0">
                <a:latin typeface="+mn-ea"/>
              </a:rPr>
              <a:t>《</a:t>
            </a:r>
            <a:r>
              <a:rPr lang="zh-CN" altLang="en-US" sz="1700" dirty="0">
                <a:latin typeface="+mn-ea"/>
              </a:rPr>
              <a:t>土地管理法</a:t>
            </a:r>
            <a:r>
              <a:rPr lang="en-US" altLang="zh-CN" sz="1700" dirty="0">
                <a:latin typeface="+mn-ea"/>
              </a:rPr>
              <a:t>》</a:t>
            </a:r>
            <a:r>
              <a:rPr lang="zh-CN" altLang="en-US" sz="1700" dirty="0">
                <a:latin typeface="+mn-ea"/>
              </a:rPr>
              <a:t>第</a:t>
            </a:r>
            <a:r>
              <a:rPr lang="en-US" altLang="zh-CN" sz="1700" dirty="0">
                <a:latin typeface="+mn-ea"/>
              </a:rPr>
              <a:t>60</a:t>
            </a:r>
            <a:r>
              <a:rPr lang="zh-CN" altLang="en-US" sz="1700" dirty="0">
                <a:latin typeface="+mn-ea"/>
              </a:rPr>
              <a:t>条）。但是，如果允许乡镇、村企业随意以取得的建设用地使用权单独设立抵押，则很容易出现以抵押为名行规避法律之实，变相将原本用于乡镇、村企业的农村的集体建设用地转为城市建设用地的情形。然而，一概禁止以此种集体建设用地使用权设立抵押，也不利于繁荣乡镇、村企业，会导致乡镇、村企业无法通过抵押不动产获得企业发展所需要的融资。故此，本条特别规定，乡镇、村企业的集体建设用地使用权本身是不能单独抵押的，只有当乡镇、村企业的厂房等建筑物被抵押时，该建筑物占用范围内的集体建设用地使用权才被一并抵押。此外，依据</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418</a:t>
            </a:r>
            <a:r>
              <a:rPr lang="zh-CN" altLang="en-US" sz="1700" dirty="0">
                <a:latin typeface="+mn-ea"/>
              </a:rPr>
              <a:t>条的规定，以集体所有土地的使用权依法抵押的，实现抵押权后，未经法定程序，不得改变土地所有权的性质和土地用途。这就是说，即便以乡镇、村企业的厂房等建筑物及其占用范围内的建设用地使用权一并抵押的，在抵押权实现后，该建设用地使用权仍然应当是集体土地建设用地使用权，只能用于乡镇、村企业，而不能改作其他用途，如进行商品房开发等。</a:t>
            </a:r>
            <a:endParaRPr lang="zh-CN" altLang="en-US" sz="1700" dirty="0">
              <a:latin typeface="+mn-ea"/>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493264"/>
          </a:xfrm>
          <a:prstGeom prst="rect">
            <a:avLst/>
          </a:prstGeom>
          <a:noFill/>
        </p:spPr>
        <p:txBody>
          <a:bodyPr wrap="square">
            <a:spAutoFit/>
          </a:bodyPr>
          <a:lstStyle/>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二、乡镇、村企业的含义 　　</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所谓乡镇、村企业，包括乡镇企业和村办企业。依据</a:t>
            </a:r>
            <a:r>
              <a:rPr lang="en-US" altLang="zh-CN" sz="1700" dirty="0">
                <a:latin typeface="+mn-ea"/>
              </a:rPr>
              <a:t>《</a:t>
            </a:r>
            <a:r>
              <a:rPr lang="zh-CN" altLang="en-US" sz="1700" dirty="0">
                <a:latin typeface="+mn-ea"/>
              </a:rPr>
              <a:t>乡镇企业法</a:t>
            </a:r>
            <a:r>
              <a:rPr lang="en-US" altLang="zh-CN" sz="1700" dirty="0">
                <a:latin typeface="+mn-ea"/>
              </a:rPr>
              <a:t>》</a:t>
            </a:r>
            <a:r>
              <a:rPr lang="zh-CN" altLang="en-US" sz="1700" dirty="0">
                <a:latin typeface="+mn-ea"/>
              </a:rPr>
              <a:t>第</a:t>
            </a:r>
            <a:r>
              <a:rPr lang="en-US" altLang="zh-CN" sz="1700" dirty="0">
                <a:latin typeface="+mn-ea"/>
              </a:rPr>
              <a:t>2</a:t>
            </a:r>
            <a:r>
              <a:rPr lang="zh-CN" altLang="en-US" sz="1700" dirty="0">
                <a:latin typeface="+mn-ea"/>
              </a:rPr>
              <a:t>条的规定，乡镇企业，是指农村集体经济组织或者农民投资为主，在乡镇（包括所辖村）举办的承担支援农业义务的各类企业。“投资为主”是指农村集体经济组织或者农民投资超过</a:t>
            </a:r>
            <a:r>
              <a:rPr lang="en-US" altLang="zh-CN" sz="1700" dirty="0">
                <a:latin typeface="+mn-ea"/>
              </a:rPr>
              <a:t>50%</a:t>
            </a:r>
            <a:r>
              <a:rPr lang="zh-CN" altLang="en-US" sz="1700" dirty="0">
                <a:latin typeface="+mn-ea"/>
              </a:rPr>
              <a:t>，或者虽不足</a:t>
            </a:r>
            <a:r>
              <a:rPr lang="en-US" altLang="zh-CN" sz="1700" dirty="0">
                <a:latin typeface="+mn-ea"/>
              </a:rPr>
              <a:t>50%</a:t>
            </a:r>
            <a:r>
              <a:rPr lang="zh-CN" altLang="en-US" sz="1700" dirty="0">
                <a:latin typeface="+mn-ea"/>
              </a:rPr>
              <a:t>，但能起到控股或者实际支配作用。乡镇企业符合企业法人条件的，依法取得企业法人资格。</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村办企业既包括由村农民集体所有的企业，也包括村农民集体与个人或者其他经济组织联合投资兴办的企业。目前，法律上没有对何为村办企业的明确界定。</a:t>
            </a:r>
            <a:endParaRPr lang="zh-CN" altLang="en-US" sz="1700" dirty="0">
              <a:latin typeface="+mn-ea"/>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80131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第三百九十九条</a:t>
            </a:r>
            <a:r>
              <a:rPr lang="en-US" altLang="zh-CN" sz="1700" dirty="0">
                <a:latin typeface="+mn-ea"/>
              </a:rPr>
              <a:t>【</a:t>
            </a:r>
            <a:r>
              <a:rPr lang="zh-CN" altLang="en-US" sz="1700" dirty="0">
                <a:latin typeface="+mn-ea"/>
              </a:rPr>
              <a:t>禁止抵押的财产范围</a:t>
            </a:r>
            <a:r>
              <a:rPr lang="en-US" altLang="zh-CN" sz="1700" dirty="0">
                <a:latin typeface="+mn-ea"/>
              </a:rPr>
              <a:t>】</a:t>
            </a:r>
            <a:r>
              <a:rPr lang="zh-CN" altLang="en-US" sz="1700" dirty="0">
                <a:latin typeface="+mn-ea"/>
              </a:rPr>
              <a:t>下列财产不得抵押：</a:t>
            </a:r>
            <a:endParaRPr lang="zh-CN" altLang="en-US" sz="1700" dirty="0">
              <a:latin typeface="+mn-ea"/>
            </a:endParaRPr>
          </a:p>
          <a:p>
            <a:r>
              <a:rPr lang="zh-CN" altLang="en-US" sz="1700" dirty="0">
                <a:latin typeface="+mn-ea"/>
              </a:rPr>
              <a:t>  （一）土地所有权；</a:t>
            </a:r>
            <a:endParaRPr lang="zh-CN" altLang="en-US" sz="1700" dirty="0">
              <a:latin typeface="+mn-ea"/>
            </a:endParaRPr>
          </a:p>
          <a:p>
            <a:r>
              <a:rPr lang="zh-CN" altLang="en-US" sz="1700" dirty="0">
                <a:latin typeface="+mn-ea"/>
              </a:rPr>
              <a:t>  （二）宅基地、自留地、自留山等集体所有土地的使用权，但是法律规定可以抵押的除外；</a:t>
            </a:r>
            <a:endParaRPr lang="zh-CN" altLang="en-US" sz="1700" dirty="0">
              <a:latin typeface="+mn-ea"/>
            </a:endParaRPr>
          </a:p>
          <a:p>
            <a:r>
              <a:rPr lang="zh-CN" altLang="en-US" sz="1700" dirty="0">
                <a:latin typeface="+mn-ea"/>
              </a:rPr>
              <a:t>  （三）学校、幼儿园、医疗机构等为公益目的成立的非营利法人的教育设施、医疗卫生设施和其他公益设施；</a:t>
            </a:r>
            <a:endParaRPr lang="zh-CN" altLang="en-US" sz="1700" dirty="0">
              <a:latin typeface="+mn-ea"/>
            </a:endParaRPr>
          </a:p>
          <a:p>
            <a:r>
              <a:rPr lang="zh-CN" altLang="en-US" sz="1700" dirty="0">
                <a:latin typeface="+mn-ea"/>
              </a:rPr>
              <a:t>  （四）所有权、使用权不明或者有争议的财产；</a:t>
            </a:r>
            <a:endParaRPr lang="zh-CN" altLang="en-US" sz="1700" dirty="0">
              <a:latin typeface="+mn-ea"/>
            </a:endParaRPr>
          </a:p>
          <a:p>
            <a:r>
              <a:rPr lang="zh-CN" altLang="en-US" sz="1700" dirty="0">
                <a:latin typeface="+mn-ea"/>
              </a:rPr>
              <a:t>  （五）依法被查封、扣押、监管的财产；</a:t>
            </a:r>
            <a:endParaRPr lang="zh-CN" altLang="en-US" sz="1700" dirty="0">
              <a:latin typeface="+mn-ea"/>
            </a:endParaRPr>
          </a:p>
          <a:p>
            <a:r>
              <a:rPr lang="zh-CN" altLang="en-US" sz="1700" dirty="0">
                <a:latin typeface="+mn-ea"/>
              </a:rPr>
              <a:t>  （六）法律、行政法规规定不得抵押的其他财产。</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本条来自</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184</a:t>
            </a:r>
            <a:r>
              <a:rPr lang="zh-CN" altLang="en-US" sz="1700" dirty="0">
                <a:latin typeface="+mn-ea"/>
              </a:rPr>
              <a:t>条，修改了两处，包括：其一，将“耕地”的土地使用权不得抵押的规定删除，因为耕地上的土地使用权包括农村土地承包经营权和土地经营权，土地经营权是可以转让和抵押的；其二，将“学校、幼儿园、医院等以公益为目的的事业单位、社会团体的教育设施、医疗卫生设施和其他社会公益设施”修改为“学校、幼儿园、医疗机构等为公益目的成立的非营利法人的教育设施、医疗卫生设施和其他公益设施”。</a:t>
            </a:r>
            <a:endParaRPr lang="zh-CN" altLang="en-US" sz="1700" dirty="0">
              <a:latin typeface="+mn-ea"/>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297004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本条是关于禁止抵押的财产范围的规定。本条规定的内容可以概括如下：首先，本条第</a:t>
            </a:r>
            <a:r>
              <a:rPr lang="en-US" altLang="zh-CN" sz="1700" dirty="0">
                <a:latin typeface="+mn-ea"/>
              </a:rPr>
              <a:t>1</a:t>
            </a:r>
            <a:r>
              <a:rPr lang="zh-CN" altLang="en-US" sz="1700" dirty="0">
                <a:latin typeface="+mn-ea"/>
              </a:rPr>
              <a:t>项至第</a:t>
            </a:r>
            <a:r>
              <a:rPr lang="en-US" altLang="zh-CN" sz="1700" dirty="0">
                <a:latin typeface="+mn-ea"/>
              </a:rPr>
              <a:t>5</a:t>
            </a:r>
            <a:r>
              <a:rPr lang="zh-CN" altLang="en-US" sz="1700" dirty="0">
                <a:latin typeface="+mn-ea"/>
              </a:rPr>
              <a:t>项列举了具体的禁止抵押的财产类型；其次，本条第</a:t>
            </a:r>
            <a:r>
              <a:rPr lang="en-US" altLang="zh-CN" sz="1700" dirty="0">
                <a:latin typeface="+mn-ea"/>
              </a:rPr>
              <a:t>6</a:t>
            </a:r>
            <a:r>
              <a:rPr lang="zh-CN" altLang="en-US" sz="1700" dirty="0">
                <a:latin typeface="+mn-ea"/>
              </a:rPr>
              <a:t>项属于兜底性规定，与</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第</a:t>
            </a:r>
            <a:r>
              <a:rPr lang="en-US" altLang="zh-CN" sz="1700" dirty="0">
                <a:latin typeface="+mn-ea"/>
              </a:rPr>
              <a:t>395</a:t>
            </a:r>
            <a:r>
              <a:rPr lang="zh-CN" altLang="en-US" sz="1700" dirty="0">
                <a:latin typeface="+mn-ea"/>
              </a:rPr>
              <a:t>条第</a:t>
            </a:r>
            <a:r>
              <a:rPr lang="en-US" altLang="zh-CN" sz="1700" dirty="0">
                <a:latin typeface="+mn-ea"/>
              </a:rPr>
              <a:t>7</a:t>
            </a:r>
            <a:r>
              <a:rPr lang="zh-CN" altLang="en-US" sz="1700" dirty="0">
                <a:latin typeface="+mn-ea"/>
              </a:rPr>
              <a:t>项“法律、行政法规未禁止抵押的其他财产”相呼应。</a:t>
            </a:r>
            <a:endParaRPr lang="zh-CN" altLang="en-US" sz="1700" dirty="0">
              <a:latin typeface="+mn-ea"/>
            </a:endParaRPr>
          </a:p>
          <a:p>
            <a:r>
              <a:rPr lang="zh-CN" altLang="en-US" sz="1700" dirty="0">
                <a:latin typeface="+mn-ea"/>
              </a:rPr>
              <a:t>　　</a:t>
            </a:r>
            <a:endParaRPr lang="en-US" altLang="zh-CN" sz="1700" dirty="0">
              <a:latin typeface="+mn-ea"/>
            </a:endParaRPr>
          </a:p>
          <a:p>
            <a:r>
              <a:rPr lang="en-US" altLang="zh-CN" sz="1700" dirty="0">
                <a:latin typeface="+mn-ea"/>
              </a:rPr>
              <a:t>  </a:t>
            </a:r>
            <a:r>
              <a:rPr lang="zh-CN" altLang="en-US" sz="1700" dirty="0">
                <a:latin typeface="+mn-ea"/>
              </a:rPr>
              <a:t>基于公共利益、社会政策等各种考虑，各国法律都会规定一些禁止抵押的财产（如</a:t>
            </a:r>
            <a:r>
              <a:rPr lang="en-US" altLang="zh-CN" sz="1700" dirty="0">
                <a:latin typeface="+mn-ea"/>
              </a:rPr>
              <a:t>《</a:t>
            </a:r>
            <a:r>
              <a:rPr lang="zh-CN" altLang="en-US" sz="1700" dirty="0">
                <a:latin typeface="+mn-ea"/>
              </a:rPr>
              <a:t>俄罗斯民法典</a:t>
            </a:r>
            <a:r>
              <a:rPr lang="en-US" altLang="zh-CN" sz="1700" dirty="0">
                <a:latin typeface="+mn-ea"/>
              </a:rPr>
              <a:t>》</a:t>
            </a:r>
            <a:r>
              <a:rPr lang="zh-CN" altLang="en-US" sz="1700" dirty="0">
                <a:latin typeface="+mn-ea"/>
              </a:rPr>
              <a:t>第</a:t>
            </a:r>
            <a:r>
              <a:rPr lang="en-US" altLang="zh-CN" sz="1700" dirty="0">
                <a:latin typeface="+mn-ea"/>
              </a:rPr>
              <a:t>336</a:t>
            </a:r>
            <a:r>
              <a:rPr lang="zh-CN" altLang="en-US" sz="1700" dirty="0">
                <a:latin typeface="+mn-ea"/>
              </a:rPr>
              <a:t>条），我国也不例外。</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184</a:t>
            </a:r>
            <a:r>
              <a:rPr lang="zh-CN" altLang="en-US" sz="1700" dirty="0">
                <a:latin typeface="+mn-ea"/>
              </a:rPr>
              <a:t>条和</a:t>
            </a:r>
            <a:r>
              <a:rPr lang="en-US" altLang="zh-CN" sz="1700" dirty="0">
                <a:latin typeface="+mn-ea"/>
              </a:rPr>
              <a:t>《</a:t>
            </a:r>
            <a:r>
              <a:rPr lang="zh-CN" altLang="en-US" sz="1700" dirty="0">
                <a:latin typeface="+mn-ea"/>
              </a:rPr>
              <a:t>担保法</a:t>
            </a:r>
            <a:r>
              <a:rPr lang="en-US" altLang="zh-CN" sz="1700" dirty="0">
                <a:latin typeface="+mn-ea"/>
              </a:rPr>
              <a:t>》</a:t>
            </a:r>
            <a:r>
              <a:rPr lang="zh-CN" altLang="en-US" sz="1700" dirty="0">
                <a:latin typeface="+mn-ea"/>
              </a:rPr>
              <a:t>第</a:t>
            </a:r>
            <a:r>
              <a:rPr lang="en-US" altLang="zh-CN" sz="1700" dirty="0">
                <a:latin typeface="+mn-ea"/>
              </a:rPr>
              <a:t>37</a:t>
            </a:r>
            <a:r>
              <a:rPr lang="zh-CN" altLang="en-US" sz="1700" dirty="0">
                <a:latin typeface="+mn-ea"/>
              </a:rPr>
              <a:t>条是对禁止抵押的财产的范围的规定，本条予以延续并作出了修改，我国法上禁止抵押的财产的范围比较大。</a:t>
            </a:r>
            <a:endParaRPr lang="zh-CN" altLang="en-US" sz="1700" dirty="0">
              <a:latin typeface="+mn-ea"/>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5324535"/>
          </a:xfrm>
          <a:prstGeom prst="rect">
            <a:avLst/>
          </a:prstGeom>
          <a:noFill/>
        </p:spPr>
        <p:txBody>
          <a:bodyPr wrap="square">
            <a:spAutoFit/>
          </a:bodyPr>
          <a:lstStyle/>
          <a:p>
            <a:endParaRPr lang="en-US" altLang="zh-CN" sz="1700" dirty="0">
              <a:latin typeface="+mn-ea"/>
            </a:endParaRPr>
          </a:p>
          <a:p>
            <a:r>
              <a:rPr lang="zh-CN" altLang="en-US" sz="1700" dirty="0">
                <a:latin typeface="+mn-ea"/>
              </a:rPr>
              <a:t>  本条第</a:t>
            </a:r>
            <a:r>
              <a:rPr lang="en-US" altLang="zh-CN" sz="1700" dirty="0">
                <a:latin typeface="+mn-ea"/>
              </a:rPr>
              <a:t>3</a:t>
            </a:r>
            <a:r>
              <a:rPr lang="zh-CN" altLang="en-US" sz="1700" dirty="0">
                <a:latin typeface="+mn-ea"/>
              </a:rPr>
              <a:t>项规定，学校、幼儿园、医疗机构等为公益目的成立的非营利法人的教育设施、医疗卫生设施和其他公益设施不得抵押。 </a:t>
            </a:r>
            <a:endParaRPr lang="en-US" altLang="zh-CN" sz="1700" dirty="0">
              <a:latin typeface="+mn-ea"/>
            </a:endParaRPr>
          </a:p>
          <a:p>
            <a:endParaRPr lang="en-US" altLang="zh-CN" sz="1700" dirty="0">
              <a:latin typeface="+mn-ea"/>
            </a:endParaRPr>
          </a:p>
          <a:p>
            <a:r>
              <a:rPr lang="en-US" altLang="zh-CN" sz="1700" dirty="0">
                <a:latin typeface="+mn-ea"/>
              </a:rPr>
              <a:t>  《</a:t>
            </a:r>
            <a:r>
              <a:rPr lang="zh-CN" altLang="en-US" sz="1700" dirty="0">
                <a:latin typeface="+mn-ea"/>
              </a:rPr>
              <a:t>担保法</a:t>
            </a:r>
            <a:r>
              <a:rPr lang="en-US" altLang="zh-CN" sz="1700" dirty="0">
                <a:latin typeface="+mn-ea"/>
              </a:rPr>
              <a:t>》</a:t>
            </a:r>
            <a:r>
              <a:rPr lang="zh-CN" altLang="en-US" sz="1700" dirty="0">
                <a:latin typeface="+mn-ea"/>
              </a:rPr>
              <a:t>第</a:t>
            </a:r>
            <a:r>
              <a:rPr lang="en-US" altLang="zh-CN" sz="1700" dirty="0">
                <a:latin typeface="+mn-ea"/>
              </a:rPr>
              <a:t>37</a:t>
            </a:r>
            <a:r>
              <a:rPr lang="zh-CN" altLang="en-US" sz="1700" dirty="0">
                <a:latin typeface="+mn-ea"/>
              </a:rPr>
              <a:t>条、</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第</a:t>
            </a:r>
            <a:r>
              <a:rPr lang="en-US" altLang="zh-CN" sz="1700" dirty="0">
                <a:latin typeface="+mn-ea"/>
              </a:rPr>
              <a:t>184</a:t>
            </a:r>
            <a:r>
              <a:rPr lang="zh-CN" altLang="en-US" sz="1700" dirty="0">
                <a:latin typeface="+mn-ea"/>
              </a:rPr>
              <a:t>条均规定，学校、幼儿园、医院等以公益为目的的事业单位、社会团体的教育设施、医疗卫生设施和其他社会公益设施不得抵押。</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的立法过程中，对这一规定曾有不同意见。有的认为，随着教育体制和医疗体制的改革，出现了越来越多的民办学校和医疗机构。民办学校、幼儿园、医疗机构等国家投资少、融资需求大，又没有教育设施、医疗卫生设施以外的其他财产作为融资的担保，仅靠捐助或者投资人的继续投入等方式筹资，难以满足要求。因此应当将学校、幼儿园、医疗机构分为公办或者民办，允许民办学校、医疗机构的教育设施、医疗卫生设施和其他社会公益设施抵押。有的建议规定学校、幼儿园、医疗机构的教育设施、医疗卫生设施和其他社会公益设施可以抵押，但实现抵押权时，不得改变学校、医疗机构等的性质和用途。立法机关对上述意见反复研究，在</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的立法过程中，考虑到民办学校、民办医院等已经进行了分类管理改革，结合</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总则编中关于法人分类的规定，</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物权编对</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的上述规定作了相应修改。</a:t>
            </a:r>
            <a:endParaRPr lang="zh-CN" altLang="en-US" sz="1700" dirty="0">
              <a:latin typeface="+mn-ea"/>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1066801" y="1028700"/>
            <a:ext cx="10067924" cy="3400931"/>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关于教育设施、医疗卫生设施等公益设施能否作为抵押财产，应同时从主体、客体以及目的三个方面进行判断：一是“主体是否公益法人”；二是“客体是否公益设施”；三是“目的是否为自身债务设定抵押”。</a:t>
            </a:r>
            <a:endParaRPr lang="zh-CN" altLang="en-US" sz="1700" dirty="0">
              <a:latin typeface="+mn-ea"/>
            </a:endParaRPr>
          </a:p>
          <a:p>
            <a:endParaRPr lang="zh-CN" altLang="en-US" sz="1700" dirty="0">
              <a:latin typeface="+mn-ea"/>
            </a:endParaRPr>
          </a:p>
          <a:p>
            <a:r>
              <a:rPr lang="zh-CN" altLang="en-US" sz="1700" dirty="0">
                <a:latin typeface="+mn-ea"/>
              </a:rPr>
              <a:t>                             ↗否→可以抵押（机关法人除外</a:t>
            </a:r>
            <a:r>
              <a:rPr lang="zh-CN" altLang="en-US" sz="1700" baseline="30000" dirty="0">
                <a:latin typeface="+mn-ea"/>
              </a:rPr>
              <a:t>③</a:t>
            </a:r>
            <a:r>
              <a:rPr lang="zh-CN" altLang="en-US" sz="1700" dirty="0">
                <a:latin typeface="+mn-ea"/>
              </a:rPr>
              <a:t> ）</a:t>
            </a:r>
            <a:endParaRPr lang="zh-CN" altLang="en-US" sz="1700" dirty="0">
              <a:latin typeface="+mn-ea"/>
            </a:endParaRPr>
          </a:p>
          <a:p>
            <a:r>
              <a:rPr lang="zh-CN" altLang="en-US" sz="1700" dirty="0">
                <a:latin typeface="+mn-ea"/>
              </a:rPr>
              <a:t>  主体是否公益法人→是→客体是否公益设施→否→目的是否为自身债务设定抵押→是→可以抵押</a:t>
            </a:r>
            <a:endParaRPr lang="zh-CN" altLang="en-US" sz="1700" dirty="0">
              <a:latin typeface="+mn-ea"/>
            </a:endParaRPr>
          </a:p>
          <a:p>
            <a:r>
              <a:rPr lang="zh-CN" altLang="en-US" sz="1700" dirty="0">
                <a:latin typeface="+mn-ea"/>
              </a:rPr>
              <a:t>                                                                  ↘是→不得抵押                               ↘否→不得抵押</a:t>
            </a:r>
            <a:endParaRPr lang="zh-CN" altLang="en-US" sz="1700" dirty="0">
              <a:latin typeface="+mn-ea"/>
            </a:endParaRPr>
          </a:p>
          <a:p>
            <a:endParaRPr lang="zh-CN" altLang="en-US" sz="1700" dirty="0">
              <a:latin typeface="+mn-ea"/>
            </a:endParaRPr>
          </a:p>
          <a:p>
            <a:r>
              <a:rPr lang="zh-CN" altLang="en-US" sz="1700" dirty="0">
                <a:latin typeface="+mn-ea"/>
              </a:rPr>
              <a:t>   </a:t>
            </a:r>
            <a:r>
              <a:rPr lang="zh-CN" altLang="en-US" sz="1500" dirty="0">
                <a:latin typeface="+mn-ea"/>
              </a:rPr>
              <a:t>③ </a:t>
            </a:r>
            <a:r>
              <a:rPr lang="en-US" altLang="zh-CN" sz="1500" dirty="0">
                <a:latin typeface="+mn-ea"/>
              </a:rPr>
              <a:t>《</a:t>
            </a:r>
            <a:r>
              <a:rPr lang="zh-CN" altLang="en-US" sz="1500" dirty="0">
                <a:latin typeface="+mn-ea"/>
              </a:rPr>
              <a:t>最高人民法院关于适用</a:t>
            </a:r>
            <a:r>
              <a:rPr lang="en-US" altLang="zh-CN" sz="1500" dirty="0">
                <a:latin typeface="+mn-ea"/>
              </a:rPr>
              <a:t>〈</a:t>
            </a:r>
            <a:r>
              <a:rPr lang="zh-CN" altLang="en-US" sz="1500" dirty="0">
                <a:latin typeface="+mn-ea"/>
              </a:rPr>
              <a:t>中华人民共和国民法典</a:t>
            </a:r>
            <a:r>
              <a:rPr lang="en-US" altLang="zh-CN" sz="1500" dirty="0">
                <a:latin typeface="+mn-ea"/>
              </a:rPr>
              <a:t>〉</a:t>
            </a:r>
            <a:r>
              <a:rPr lang="zh-CN" altLang="en-US" sz="1500" dirty="0">
                <a:latin typeface="+mn-ea"/>
              </a:rPr>
              <a:t>有关担保制度的解释</a:t>
            </a:r>
            <a:r>
              <a:rPr lang="en-US" altLang="zh-CN" sz="1500" dirty="0">
                <a:latin typeface="+mn-ea"/>
              </a:rPr>
              <a:t>》</a:t>
            </a:r>
            <a:r>
              <a:rPr lang="zh-CN" altLang="en-US" sz="1500" dirty="0">
                <a:latin typeface="+mn-ea"/>
              </a:rPr>
              <a:t>（法释</a:t>
            </a:r>
            <a:r>
              <a:rPr lang="en-US" altLang="zh-CN" sz="1500" dirty="0">
                <a:latin typeface="+mn-ea"/>
              </a:rPr>
              <a:t>〔2020〕28</a:t>
            </a:r>
            <a:r>
              <a:rPr lang="zh-CN" altLang="en-US" sz="1500" dirty="0">
                <a:latin typeface="+mn-ea"/>
              </a:rPr>
              <a:t>号）第</a:t>
            </a:r>
            <a:r>
              <a:rPr lang="en-US" altLang="zh-CN" sz="1500" dirty="0">
                <a:latin typeface="+mn-ea"/>
              </a:rPr>
              <a:t>5</a:t>
            </a:r>
            <a:r>
              <a:rPr lang="zh-CN" altLang="en-US" sz="1500" dirty="0">
                <a:latin typeface="+mn-ea"/>
              </a:rPr>
              <a:t>条规定：“机关法人提供担保的，人民法院应当认定担保合同无效，但是经国务院批准为使用外国政府或者国际经济组织贷款进行转贷的除外。居民委员会、村民委员会提供担保的，人民法院应当认定担保合同无效，但是依法代行村集体经济组织职能的村民委员会，依照村民委员会组织法规定的讨论决定程序对外提供担保的除外”。</a:t>
            </a:r>
            <a:endParaRPr lang="zh-CN" altLang="en-US" sz="1500" dirty="0">
              <a:latin typeface="+mn-ea"/>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3493264"/>
          </a:xfrm>
          <a:prstGeom prst="rect">
            <a:avLst/>
          </a:prstGeom>
          <a:noFill/>
        </p:spPr>
        <p:txBody>
          <a:bodyPr wrap="square">
            <a:spAutoFit/>
          </a:bodyPr>
          <a:lstStyle/>
          <a:p>
            <a:endParaRPr lang="en-US" altLang="zh-CN" sz="1700" dirty="0">
              <a:latin typeface="+mn-ea"/>
            </a:endParaRPr>
          </a:p>
          <a:p>
            <a:r>
              <a:rPr lang="en-US" altLang="zh-CN" sz="1700" dirty="0">
                <a:latin typeface="+mn-ea"/>
              </a:rPr>
              <a:t>  </a:t>
            </a:r>
            <a:r>
              <a:rPr lang="zh-CN" altLang="en-US" sz="1700" dirty="0">
                <a:latin typeface="+mn-ea"/>
              </a:rPr>
              <a:t>（一）</a:t>
            </a:r>
            <a:r>
              <a:rPr lang="en-US" altLang="zh-CN" sz="1700" dirty="0">
                <a:latin typeface="+mn-ea"/>
              </a:rPr>
              <a:t>《</a:t>
            </a:r>
            <a:r>
              <a:rPr lang="zh-CN" altLang="en-US" sz="1700" dirty="0">
                <a:latin typeface="+mn-ea"/>
              </a:rPr>
              <a:t>民法典</a:t>
            </a:r>
            <a:r>
              <a:rPr lang="en-US" altLang="zh-CN" sz="1700" dirty="0">
                <a:latin typeface="+mn-ea"/>
              </a:rPr>
              <a:t>》</a:t>
            </a:r>
            <a:r>
              <a:rPr lang="zh-CN" altLang="en-US" sz="1700" dirty="0">
                <a:latin typeface="+mn-ea"/>
              </a:rPr>
              <a:t>与原</a:t>
            </a:r>
            <a:r>
              <a:rPr lang="en-US" altLang="zh-CN" sz="1700" dirty="0">
                <a:latin typeface="+mn-ea"/>
              </a:rPr>
              <a:t>《</a:t>
            </a:r>
            <a:r>
              <a:rPr lang="zh-CN" altLang="en-US" sz="1700" dirty="0">
                <a:latin typeface="+mn-ea"/>
              </a:rPr>
              <a:t>物权法</a:t>
            </a:r>
            <a:r>
              <a:rPr lang="en-US" altLang="zh-CN" sz="1700" dirty="0">
                <a:latin typeface="+mn-ea"/>
              </a:rPr>
              <a:t>》</a:t>
            </a:r>
            <a:r>
              <a:rPr lang="zh-CN" altLang="en-US" sz="1700" dirty="0">
                <a:latin typeface="+mn-ea"/>
              </a:rPr>
              <a:t>相比，不得抵押的主体由“以公益为目的的事业单位、社会团体”修改为“为公益目的成立的非营利法人”。</a:t>
            </a:r>
            <a:endParaRPr lang="zh-CN" altLang="en-US" sz="1700" dirty="0">
              <a:latin typeface="+mn-ea"/>
            </a:endParaRPr>
          </a:p>
          <a:p>
            <a:endParaRPr lang="zh-CN" altLang="en-US" sz="1700" dirty="0">
              <a:latin typeface="+mn-ea"/>
            </a:endParaRPr>
          </a:p>
          <a:p>
            <a:r>
              <a:rPr lang="en-US" altLang="zh-CN" sz="1700" dirty="0">
                <a:latin typeface="+mn-ea"/>
              </a:rPr>
              <a:t>  《</a:t>
            </a:r>
            <a:r>
              <a:rPr lang="zh-CN" altLang="en-US" sz="1700" dirty="0">
                <a:latin typeface="+mn-ea"/>
              </a:rPr>
              <a:t>民法典</a:t>
            </a:r>
            <a:r>
              <a:rPr lang="en-US" altLang="zh-CN" sz="1700" dirty="0">
                <a:latin typeface="+mn-ea"/>
              </a:rPr>
              <a:t>》</a:t>
            </a:r>
            <a:r>
              <a:rPr lang="zh-CN" altLang="en-US" sz="1700" dirty="0">
                <a:latin typeface="+mn-ea"/>
              </a:rPr>
              <a:t>总则编沿用原</a:t>
            </a:r>
            <a:r>
              <a:rPr lang="en-US" altLang="zh-CN" sz="1700" dirty="0">
                <a:latin typeface="+mn-ea"/>
              </a:rPr>
              <a:t>《</a:t>
            </a:r>
            <a:r>
              <a:rPr lang="zh-CN" altLang="en-US" sz="1700" dirty="0">
                <a:latin typeface="+mn-ea"/>
              </a:rPr>
              <a:t>民法总则</a:t>
            </a:r>
            <a:r>
              <a:rPr lang="en-US" altLang="zh-CN" sz="1700" dirty="0">
                <a:latin typeface="+mn-ea"/>
              </a:rPr>
              <a:t>》</a:t>
            </a:r>
            <a:r>
              <a:rPr lang="zh-CN" altLang="en-US" sz="1700" dirty="0">
                <a:latin typeface="+mn-ea"/>
              </a:rPr>
              <a:t>规定，将民事主体分为自然人、法人、非法人组织；又将法人分为营利法人、非营利法人、特别法人（又分为机关法人、农村集体经济组织法人、城镇农村的合作经济组织法人、基层群众性自治组织法人）；再将“非营利法人” </a:t>
            </a:r>
            <a:r>
              <a:rPr lang="zh-CN" altLang="en-US" sz="1700" baseline="30000" dirty="0">
                <a:latin typeface="+mn-ea"/>
              </a:rPr>
              <a:t>④</a:t>
            </a:r>
            <a:r>
              <a:rPr lang="zh-CN" altLang="en-US" sz="1700" dirty="0">
                <a:latin typeface="+mn-ea"/>
              </a:rPr>
              <a:t>分为“为公益目的成立的非营利法人（公益法人）”、“为其他非营利目的成立的非营利法人（互益法人）”（非营利法人另一种分类为：事业单位法人、社会团体法人、捐助法人</a:t>
            </a:r>
            <a:r>
              <a:rPr lang="zh-CN" altLang="en-US" sz="1700" baseline="30000" dirty="0">
                <a:latin typeface="+mn-ea"/>
              </a:rPr>
              <a:t>⑤</a:t>
            </a:r>
            <a:r>
              <a:rPr lang="zh-CN" altLang="en-US" sz="1700" dirty="0">
                <a:latin typeface="+mn-ea"/>
              </a:rPr>
              <a:t> </a:t>
            </a:r>
            <a:r>
              <a:rPr lang="en-US" altLang="zh-CN" sz="1700" dirty="0">
                <a:latin typeface="+mn-ea"/>
              </a:rPr>
              <a:t>&lt;</a:t>
            </a:r>
            <a:r>
              <a:rPr lang="zh-CN" altLang="en-US" sz="1700" dirty="0">
                <a:latin typeface="+mn-ea"/>
              </a:rPr>
              <a:t>分为基金会、社会服务机构、宗教活动场所</a:t>
            </a:r>
            <a:r>
              <a:rPr lang="en-US" altLang="zh-CN" sz="1700" dirty="0">
                <a:latin typeface="+mn-ea"/>
              </a:rPr>
              <a:t>&gt;</a:t>
            </a:r>
            <a:r>
              <a:rPr lang="zh-CN" altLang="en-US" sz="1700" dirty="0">
                <a:latin typeface="+mn-ea"/>
              </a:rPr>
              <a:t>）。</a:t>
            </a:r>
            <a:endParaRPr lang="zh-CN" altLang="en-US" sz="1700" dirty="0">
              <a:latin typeface="+mn-ea"/>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一般抵押权</a:t>
            </a:r>
            <a:endParaRPr lang="zh-CN" altLang="en-US" dirty="0"/>
          </a:p>
        </p:txBody>
      </p:sp>
      <p:sp>
        <p:nvSpPr>
          <p:cNvPr id="3" name="灯片编号占位符 2"/>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7" name="文本框 6"/>
          <p:cNvSpPr txBox="1"/>
          <p:nvPr/>
        </p:nvSpPr>
        <p:spPr>
          <a:xfrm>
            <a:off x="2942734" y="1028700"/>
            <a:ext cx="6306532" cy="4708981"/>
          </a:xfrm>
          <a:prstGeom prst="rect">
            <a:avLst/>
          </a:prstGeom>
          <a:noFill/>
        </p:spPr>
        <p:txBody>
          <a:bodyPr wrap="square">
            <a:spAutoFit/>
          </a:bodyPr>
          <a:lstStyle/>
          <a:p>
            <a:r>
              <a:rPr lang="zh-CN" altLang="en-US" sz="1500" dirty="0">
                <a:latin typeface="+mn-ea"/>
              </a:rPr>
              <a:t> </a:t>
            </a:r>
            <a:endParaRPr lang="en-US" altLang="zh-CN" sz="1500" dirty="0">
              <a:latin typeface="+mn-ea"/>
            </a:endParaRPr>
          </a:p>
          <a:p>
            <a:r>
              <a:rPr lang="en-US" altLang="zh-CN" sz="1500" dirty="0">
                <a:latin typeface="+mn-ea"/>
              </a:rPr>
              <a:t>  </a:t>
            </a:r>
            <a:r>
              <a:rPr lang="zh-CN" altLang="en-US" sz="1500" dirty="0">
                <a:latin typeface="+mn-ea"/>
              </a:rPr>
              <a:t> ④ </a:t>
            </a:r>
            <a:r>
              <a:rPr lang="en-US" altLang="zh-CN" sz="1500" dirty="0">
                <a:latin typeface="+mn-ea"/>
              </a:rPr>
              <a:t>《</a:t>
            </a:r>
            <a:r>
              <a:rPr lang="zh-CN" altLang="en-US" sz="1500" dirty="0">
                <a:latin typeface="+mn-ea"/>
              </a:rPr>
              <a:t>民法典</a:t>
            </a:r>
            <a:r>
              <a:rPr lang="en-US" altLang="zh-CN" sz="1500" dirty="0">
                <a:latin typeface="+mn-ea"/>
              </a:rPr>
              <a:t>》</a:t>
            </a:r>
            <a:r>
              <a:rPr lang="zh-CN" altLang="en-US" sz="1500" dirty="0">
                <a:latin typeface="+mn-ea"/>
              </a:rPr>
              <a:t>第</a:t>
            </a:r>
            <a:r>
              <a:rPr lang="en-US" altLang="zh-CN" sz="1500" dirty="0">
                <a:latin typeface="+mn-ea"/>
              </a:rPr>
              <a:t>87</a:t>
            </a:r>
            <a:r>
              <a:rPr lang="zh-CN" altLang="en-US" sz="1500" dirty="0">
                <a:latin typeface="+mn-ea"/>
              </a:rPr>
              <a:t>条规定：”为公益目的或者其他非营利目的成立，不向出资人、设立人或者会员分配所取得利润的法人，为非营利法人。非营利法人包括事业单位、社会团体、基金会、社会服务机构等“。本条所称的“非营利”概念，是相对“营利”而言的。关于“非营利”的含义，可从“营利”与“赢利”“盈利”的区别中加以把握。根据</a:t>
            </a:r>
            <a:r>
              <a:rPr lang="en-US" altLang="zh-CN" sz="1500" dirty="0">
                <a:latin typeface="+mn-ea"/>
              </a:rPr>
              <a:t>《</a:t>
            </a:r>
            <a:r>
              <a:rPr lang="zh-CN" altLang="en-US" sz="1500" dirty="0">
                <a:latin typeface="+mn-ea"/>
              </a:rPr>
              <a:t>现代汉语词典</a:t>
            </a:r>
            <a:r>
              <a:rPr lang="en-US" altLang="zh-CN" sz="1500" dirty="0">
                <a:latin typeface="+mn-ea"/>
              </a:rPr>
              <a:t>》</a:t>
            </a:r>
            <a:r>
              <a:rPr lang="zh-CN" altLang="en-US" sz="1500" dirty="0">
                <a:latin typeface="+mn-ea"/>
              </a:rPr>
              <a:t>，“赢”，意为“赚”，相对于“赔”，从而“赢利”是指赚得了利润，或者即指利润，是一种静态的表示。“盈”，意为充满、多余，“盈利”即指利润，或者较多的利润，属于财会专业术语。而“营”的意思是谋求，“营利”相应地是指谋求利润，“营利目的”或者“营利性”，就是指以谋求利润为目的。因此，“非营利目的”或“非营利性”的含义，并不是经济学意义上的无利润，也不是不从事经营活动，而是一个以界定组织性质的词汇，它指这种组织的运作目的不是为了获取利润。参见石宏：</a:t>
            </a:r>
            <a:r>
              <a:rPr lang="en-US" altLang="zh-CN" sz="1500" dirty="0">
                <a:latin typeface="+mn-ea"/>
              </a:rPr>
              <a:t>《</a:t>
            </a:r>
            <a:r>
              <a:rPr lang="zh-CN" altLang="en-US" sz="1500" dirty="0">
                <a:latin typeface="+mn-ea"/>
              </a:rPr>
              <a:t>中华人民共和国民法总则条文说明、立法理由及相关规定</a:t>
            </a:r>
            <a:r>
              <a:rPr lang="en-US" altLang="zh-CN" sz="1500" dirty="0">
                <a:latin typeface="+mn-ea"/>
              </a:rPr>
              <a:t>》</a:t>
            </a:r>
            <a:r>
              <a:rPr lang="zh-CN" altLang="en-US" sz="1500" dirty="0">
                <a:latin typeface="+mn-ea"/>
              </a:rPr>
              <a:t>，北京大学出版社</a:t>
            </a:r>
            <a:r>
              <a:rPr lang="en-US" altLang="zh-CN" sz="1500" dirty="0">
                <a:latin typeface="+mn-ea"/>
              </a:rPr>
              <a:t>2017</a:t>
            </a:r>
            <a:r>
              <a:rPr lang="zh-CN" altLang="en-US" sz="1500" dirty="0">
                <a:latin typeface="+mn-ea"/>
              </a:rPr>
              <a:t>版，第</a:t>
            </a:r>
            <a:r>
              <a:rPr lang="en-US" altLang="zh-CN" sz="1500" dirty="0">
                <a:latin typeface="+mn-ea"/>
              </a:rPr>
              <a:t>197</a:t>
            </a:r>
            <a:r>
              <a:rPr lang="zh-CN" altLang="en-US" sz="1500" dirty="0">
                <a:latin typeface="+mn-ea"/>
              </a:rPr>
              <a:t>页。</a:t>
            </a:r>
            <a:endParaRPr lang="en-US" altLang="zh-CN" sz="1500" dirty="0">
              <a:latin typeface="+mn-ea"/>
            </a:endParaRPr>
          </a:p>
          <a:p>
            <a:endParaRPr lang="en-US" altLang="zh-CN" sz="1500" dirty="0">
              <a:latin typeface="+mn-ea"/>
            </a:endParaRPr>
          </a:p>
          <a:p>
            <a:r>
              <a:rPr lang="en-US" altLang="zh-CN" sz="1500" dirty="0">
                <a:latin typeface="+mn-ea"/>
              </a:rPr>
              <a:t>  </a:t>
            </a:r>
            <a:r>
              <a:rPr lang="zh-CN" altLang="en-US" sz="1500" dirty="0">
                <a:latin typeface="+mn-ea"/>
              </a:rPr>
              <a:t> ⑤ </a:t>
            </a:r>
            <a:r>
              <a:rPr lang="en-US" altLang="zh-CN" sz="1500" dirty="0">
                <a:latin typeface="+mn-ea"/>
              </a:rPr>
              <a:t>《</a:t>
            </a:r>
            <a:r>
              <a:rPr lang="zh-CN" altLang="en-US" sz="1500" dirty="0">
                <a:latin typeface="+mn-ea"/>
              </a:rPr>
              <a:t>民法典</a:t>
            </a:r>
            <a:r>
              <a:rPr lang="en-US" altLang="zh-CN" sz="1500" dirty="0">
                <a:latin typeface="+mn-ea"/>
              </a:rPr>
              <a:t>》</a:t>
            </a:r>
            <a:r>
              <a:rPr lang="zh-CN" altLang="en-US" sz="1500" dirty="0">
                <a:latin typeface="+mn-ea"/>
              </a:rPr>
              <a:t>第</a:t>
            </a:r>
            <a:r>
              <a:rPr lang="en-US" altLang="zh-CN" sz="1500" dirty="0">
                <a:latin typeface="+mn-ea"/>
              </a:rPr>
              <a:t>92</a:t>
            </a:r>
            <a:r>
              <a:rPr lang="zh-CN" altLang="en-US" sz="1500" dirty="0">
                <a:latin typeface="+mn-ea"/>
              </a:rPr>
              <a:t>条规定：“具备法人条件，为公益目的以捐助财产设立的基金会、社会服务机构等，经依法登记成立，取得捐助法人资格。依法设立的宗教活动场所，具备法人条件的，可以申请法人登记，取得捐助法人资格。法律、行政法规对宗教活动场所有规定的，依照其规定”。</a:t>
            </a:r>
            <a:endParaRPr lang="zh-CN" altLang="en-US" sz="1500" dirty="0">
              <a:latin typeface="+mn-ea"/>
            </a:endParaRPr>
          </a:p>
        </p:txBody>
      </p:sp>
    </p:spTree>
  </p:cSld>
  <p:clrMapOvr>
    <a:masterClrMapping/>
  </p:clrMapOvr>
</p:sld>
</file>

<file path=ppt/tags/tag1.xml><?xml version="1.0" encoding="utf-8"?>
<p:tagLst xmlns:p="http://schemas.openxmlformats.org/presentationml/2006/main">
  <p:tag name="ISLIDE.THEME" val="https://www.islide.cc;"/>
</p:tagLst>
</file>

<file path=ppt/tags/tag2.xml><?xml version="1.0" encoding="utf-8"?>
<p:tagLst xmlns:p="http://schemas.openxmlformats.org/presentationml/2006/main">
  <p:tag name="ISLIDE.THEME" val="https://www.islide.cc;"/>
</p:tagLst>
</file>

<file path=ppt/tags/tag3.xml><?xml version="1.0" encoding="utf-8"?>
<p:tagLst xmlns:p="http://schemas.openxmlformats.org/presentationml/2006/main">
  <p:tag name="ISLIDE.THEME" val="https://www.islide.cc;"/>
</p:tagLst>
</file>

<file path=ppt/tags/tag4.xml><?xml version="1.0" encoding="utf-8"?>
<p:tagLst xmlns:p="http://schemas.openxmlformats.org/presentationml/2006/main">
  <p:tag name="ISLIDE.GUIDESSETTING" val="{&quot;Id&quot;:&quot;GuidesStyle_Normal&quot;,&quot;Name&quot;:&quot;正常&quot;,&quot;Kind&quot;:&quot;System&quot;,&quot;OldGuidesSetting&quot;:{&quot;HeaderHeight&quot;:15.0,&quot;FooterHeight&quot;:9.0,&quot;SideMargin&quot;:5.5,&quot;TopMargin&quot;:0.0,&quot;BottomMargin&quot;:0.0,&quot;IntervalMargin&quot;:1.5}}"/>
  <p:tag name="ISLIDE.THEME" val="#782110"/>
  <p:tag name="ISLIDE.TEMPLATE" val="1cde6a57-aca2-46af-b885-4fea9b750de2"/>
</p:tagLst>
</file>

<file path=ppt/theme/theme1.xml><?xml version="1.0" encoding="utf-8"?>
<a:theme xmlns:a="http://schemas.openxmlformats.org/drawingml/2006/main" name="OfficePLUS 主题">
  <a:themeElements>
    <a:clrScheme name="iSlide VI标准">
      <a:dk1>
        <a:srgbClr val="2F2F2F"/>
      </a:dk1>
      <a:lt1>
        <a:srgbClr val="FFFFFF"/>
      </a:lt1>
      <a:dk2>
        <a:srgbClr val="778495"/>
      </a:dk2>
      <a:lt2>
        <a:srgbClr val="F0F0F0"/>
      </a:lt2>
      <a:accent1>
        <a:srgbClr val="4C9979"/>
      </a:accent1>
      <a:accent2>
        <a:srgbClr val="2C4E21"/>
      </a:accent2>
      <a:accent3>
        <a:srgbClr val="94A2AF"/>
      </a:accent3>
      <a:accent4>
        <a:srgbClr val="919594"/>
      </a:accent4>
      <a:accent5>
        <a:srgbClr val="B7B6BC"/>
      </a:accent5>
      <a:accent6>
        <a:srgbClr val="CDCDCD"/>
      </a:accent6>
      <a:hlink>
        <a:srgbClr val="F84D4D"/>
      </a:hlink>
      <a:folHlink>
        <a:srgbClr val="979797"/>
      </a:folHlink>
    </a:clrScheme>
    <a:fontScheme name="标准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0</TotalTime>
  <Words>72692</Words>
  <Application>WPS 演示</Application>
  <PresentationFormat>宽屏</PresentationFormat>
  <Paragraphs>1791</Paragraphs>
  <Slides>204</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204</vt:i4>
      </vt:variant>
    </vt:vector>
  </HeadingPairs>
  <TitlesOfParts>
    <vt:vector size="215" baseType="lpstr">
      <vt:lpstr>Arial</vt:lpstr>
      <vt:lpstr>宋体</vt:lpstr>
      <vt:lpstr>Wingdings</vt:lpstr>
      <vt:lpstr>华文楷体</vt:lpstr>
      <vt:lpstr>微软雅黑</vt:lpstr>
      <vt:lpstr>Century Gothic</vt:lpstr>
      <vt:lpstr>Arial Unicode MS</vt:lpstr>
      <vt:lpstr>等线</vt:lpstr>
      <vt:lpstr>Calibri</vt:lpstr>
      <vt:lpstr>Yu Gothic</vt:lpstr>
      <vt:lpstr>OfficePLUS 主题</vt:lpstr>
      <vt:lpstr>民法典担保制度 之 不动产抵押</vt:lpstr>
      <vt:lpstr>目录</vt:lpstr>
      <vt:lpstr>概述</vt:lpstr>
      <vt:lpstr>概述</vt:lpstr>
      <vt:lpstr>概述</vt:lpstr>
      <vt:lpstr>概述</vt:lpstr>
      <vt:lpstr>概述</vt:lpstr>
      <vt:lpstr>概述</vt:lpstr>
      <vt:lpstr>概述</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一般规定</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一般抵押权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最高额抵押权</vt:lpstr>
      <vt:lpstr>PowerPoint 演示文稿</vt:lpstr>
    </vt:vector>
  </TitlesOfParts>
  <Company>iSlide</Company>
  <LinksUpToDate>false</LinksUpToDate>
  <SharedDoc>false</SharedDoc>
  <HyperlinksChanged>false</HyperlinksChanged>
  <AppVersion>14.0000</AppVersion>
  <Manager>iSlide</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Rin</dc:creator>
  <cp:lastModifiedBy>知秋</cp:lastModifiedBy>
  <cp:revision>5053</cp:revision>
  <cp:lastPrinted>2022-09-18T16:00:00Z</cp:lastPrinted>
  <dcterms:created xsi:type="dcterms:W3CDTF">2022-09-18T16:00:00Z</dcterms:created>
  <dcterms:modified xsi:type="dcterms:W3CDTF">2025-11-24T05:39:40Z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lide.TEMPLATE">
    <vt:lpwstr>1cde6a57-aca2-46af-b885-4fea9b750de2</vt:lpwstr>
  </property>
  <property fmtid="{D5CDD505-2E9C-101B-9397-08002B2CF9AE}" pid="3" name="ICV">
    <vt:lpwstr>EBAAA7D0F5C64BC687AEAC60011DABC8_13</vt:lpwstr>
  </property>
  <property fmtid="{D5CDD505-2E9C-101B-9397-08002B2CF9AE}" pid="4" name="KSOProductBuildVer">
    <vt:lpwstr>2052-12.1.0.23542</vt:lpwstr>
  </property>
</Properties>
</file>