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docx" ContentType="application/vnd.openxmlformats-officedocument.wordprocessingml.document"/>
  <Default Extension="doc" ContentType="application/msword"/>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handoutMasterIdLst>
    <p:handoutMasterId r:id="rId67"/>
  </p:handoutMasterIdLst>
  <p:sldIdLst>
    <p:sldId id="256" r:id="rId3"/>
    <p:sldId id="257" r:id="rId4"/>
    <p:sldId id="1406" r:id="rId5"/>
    <p:sldId id="1407" r:id="rId6"/>
    <p:sldId id="1408" r:id="rId7"/>
    <p:sldId id="1411" r:id="rId8"/>
    <p:sldId id="1410" r:id="rId9"/>
    <p:sldId id="1382" r:id="rId10"/>
    <p:sldId id="1383" r:id="rId11"/>
    <p:sldId id="1384" r:id="rId12"/>
    <p:sldId id="1385" r:id="rId13"/>
    <p:sldId id="1386" r:id="rId14"/>
    <p:sldId id="1387" r:id="rId15"/>
    <p:sldId id="1388" r:id="rId16"/>
    <p:sldId id="1389" r:id="rId17"/>
    <p:sldId id="1393" r:id="rId18"/>
    <p:sldId id="1394" r:id="rId20"/>
    <p:sldId id="1405" r:id="rId21"/>
    <p:sldId id="1395" r:id="rId22"/>
    <p:sldId id="1421" r:id="rId23"/>
    <p:sldId id="1397" r:id="rId24"/>
    <p:sldId id="1399" r:id="rId25"/>
    <p:sldId id="1400" r:id="rId26"/>
    <p:sldId id="1401" r:id="rId27"/>
    <p:sldId id="1402" r:id="rId28"/>
    <p:sldId id="1403" r:id="rId29"/>
    <p:sldId id="1404" r:id="rId30"/>
    <p:sldId id="1381" r:id="rId31"/>
    <p:sldId id="1437" r:id="rId32"/>
    <p:sldId id="1486" r:id="rId33"/>
    <p:sldId id="1520" r:id="rId34"/>
    <p:sldId id="1521" r:id="rId35"/>
    <p:sldId id="1484" r:id="rId36"/>
    <p:sldId id="1485" r:id="rId37"/>
    <p:sldId id="1483" r:id="rId38"/>
    <p:sldId id="1507" r:id="rId39"/>
    <p:sldId id="1509" r:id="rId40"/>
    <p:sldId id="1510" r:id="rId41"/>
    <p:sldId id="1512" r:id="rId42"/>
    <p:sldId id="1511" r:id="rId43"/>
    <p:sldId id="1517" r:id="rId44"/>
    <p:sldId id="1518" r:id="rId45"/>
    <p:sldId id="1522" r:id="rId46"/>
    <p:sldId id="1523" r:id="rId47"/>
    <p:sldId id="1524" r:id="rId48"/>
    <p:sldId id="1525" r:id="rId49"/>
    <p:sldId id="1531" r:id="rId50"/>
    <p:sldId id="1532" r:id="rId51"/>
    <p:sldId id="1553" r:id="rId52"/>
    <p:sldId id="1554" r:id="rId53"/>
    <p:sldId id="1566" r:id="rId54"/>
    <p:sldId id="1567" r:id="rId55"/>
    <p:sldId id="1565" r:id="rId56"/>
    <p:sldId id="1568" r:id="rId57"/>
    <p:sldId id="1569" r:id="rId58"/>
    <p:sldId id="1570" r:id="rId59"/>
    <p:sldId id="1571" r:id="rId60"/>
    <p:sldId id="1556" r:id="rId61"/>
    <p:sldId id="1442" r:id="rId62"/>
    <p:sldId id="1471" r:id="rId63"/>
    <p:sldId id="1472" r:id="rId64"/>
    <p:sldId id="1473" r:id="rId65"/>
    <p:sldId id="868" r:id="rId66"/>
  </p:sldIdLst>
  <p:sldSz cx="1219835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2" userDrawn="1">
          <p15:clr>
            <a:srgbClr val="A4A3A4"/>
          </p15:clr>
        </p15:guide>
        <p15:guide id="2" pos="384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showPr>
  <p:clrMru>
    <a:srgbClr val="FFFEA9"/>
    <a:srgbClr val="FF8500"/>
    <a:srgbClr val="29C7FF"/>
    <a:srgbClr val="D3B06B"/>
    <a:srgbClr val="FF6600"/>
    <a:srgbClr val="1CB456"/>
    <a:srgbClr val="35DF76"/>
    <a:srgbClr val="A8D000"/>
    <a:srgbClr val="8BAB00"/>
    <a:srgbClr val="ABDB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58" autoAdjust="0"/>
    <p:restoredTop sz="98158" autoAdjust="0"/>
  </p:normalViewPr>
  <p:slideViewPr>
    <p:cSldViewPr showGuides="1">
      <p:cViewPr>
        <p:scale>
          <a:sx n="66" d="100"/>
          <a:sy n="66" d="100"/>
        </p:scale>
        <p:origin x="-768" y="-186"/>
      </p:cViewPr>
      <p:guideLst>
        <p:guide orient="horz" pos="2212"/>
        <p:guide pos="3842"/>
      </p:guideLst>
    </p:cSldViewPr>
  </p:slideViewPr>
  <p:notesTextViewPr>
    <p:cViewPr>
      <p:scale>
        <a:sx n="100" d="100"/>
        <a:sy n="100" d="100"/>
      </p:scale>
      <p:origin x="0" y="0"/>
    </p:cViewPr>
  </p:notesTextViewPr>
  <p:sorterViewPr>
    <p:cViewPr>
      <p:scale>
        <a:sx n="100" d="100"/>
        <a:sy n="100" d="100"/>
      </p:scale>
      <p:origin x="0" y="5850"/>
    </p:cViewPr>
  </p:sorterViewPr>
  <p:notesViewPr>
    <p:cSldViewPr>
      <p:cViewPr varScale="1">
        <p:scale>
          <a:sx n="58" d="100"/>
          <a:sy n="58" d="100"/>
        </p:scale>
        <p:origin x="-2580" y="-78"/>
      </p:cViewPr>
      <p:guideLst>
        <p:guide orient="horz" pos="2949"/>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1" Type="http://schemas.openxmlformats.org/officeDocument/2006/relationships/commentAuthors" Target="commentAuthors.xml"/><Relationship Id="rId70" Type="http://schemas.openxmlformats.org/officeDocument/2006/relationships/tableStyles" Target="tableStyles.xml"/><Relationship Id="rId7" Type="http://schemas.openxmlformats.org/officeDocument/2006/relationships/slide" Target="slides/slide5.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handoutMaster" Target="handoutMasters/handoutMaster1.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image" Target="../media/image62.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image" Target="../media/image7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10" name="矩形 9"/>
          <p:cNvSpPr/>
          <p:nvPr userDrawn="1"/>
        </p:nvSpPr>
        <p:spPr>
          <a:xfrm>
            <a:off x="-953" y="0"/>
            <a:ext cx="12199938" cy="6858000"/>
          </a:xfrm>
          <a:prstGeom prst="rect">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endParaRPr>
          </a:p>
        </p:txBody>
      </p:sp>
      <p:sp>
        <p:nvSpPr>
          <p:cNvPr id="12" name="TextBox 15"/>
          <p:cNvSpPr txBox="1"/>
          <p:nvPr userDrawn="1"/>
        </p:nvSpPr>
        <p:spPr>
          <a:xfrm>
            <a:off x="173990" y="1604963"/>
            <a:ext cx="11371580" cy="1198880"/>
          </a:xfrm>
          <a:prstGeom prst="rect">
            <a:avLst/>
          </a:prstGeom>
          <a:noFill/>
        </p:spPr>
        <p:txBody>
          <a:bodyPr wrap="square"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zh-CN" sz="7200" b="1" kern="2200" spc="50" dirty="0">
                <a:ln w="11430"/>
                <a:solidFill>
                  <a:srgbClr val="FF8500"/>
                </a:solidFill>
                <a:effectLst>
                  <a:outerShdw blurRad="76200" dist="50800" dir="5400000" algn="tl" rotWithShape="0">
                    <a:srgbClr val="000000">
                      <a:alpha val="65000"/>
                    </a:srgbClr>
                  </a:outerShdw>
                </a:effectLst>
                <a:latin typeface="华文行楷" panose="02010800040101010101" pitchFamily="2" charset="-122"/>
                <a:ea typeface="华文行楷" panose="02010800040101010101" pitchFamily="2" charset="-122"/>
              </a:rPr>
              <a:t>不动产登记通识与前瞻</a:t>
            </a:r>
            <a:endParaRPr lang="zh-CN" altLang="zh-CN" sz="7200" b="1" kern="2200" spc="50" dirty="0">
              <a:ln w="11430"/>
              <a:solidFill>
                <a:srgbClr val="FF8500"/>
              </a:solidFill>
              <a:effectLst>
                <a:outerShdw blurRad="76200" dist="50800" dir="5400000" algn="tl" rotWithShape="0">
                  <a:srgbClr val="000000">
                    <a:alpha val="65000"/>
                  </a:srgbClr>
                </a:outerShdw>
              </a:effectLst>
              <a:latin typeface="华文行楷" panose="02010800040101010101" pitchFamily="2" charset="-122"/>
              <a:ea typeface="华文行楷" panose="02010800040101010101" pitchFamily="2" charset="-122"/>
            </a:endParaRPr>
          </a:p>
        </p:txBody>
      </p:sp>
      <p:sp>
        <p:nvSpPr>
          <p:cNvPr id="3" name="TextBox 15"/>
          <p:cNvSpPr txBox="1"/>
          <p:nvPr userDrawn="1"/>
        </p:nvSpPr>
        <p:spPr>
          <a:xfrm>
            <a:off x="887095" y="4281805"/>
            <a:ext cx="9807575" cy="1373505"/>
          </a:xfrm>
          <a:prstGeom prst="rect">
            <a:avLst/>
          </a:prstGeom>
          <a:noFill/>
        </p:spPr>
        <p:txBody>
          <a:bodyPr wrap="square"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p>
            <a:pPr algn="ctr" fontAlgn="auto">
              <a:lnSpc>
                <a:spcPts val="5000"/>
              </a:lnSpc>
              <a:spcBef>
                <a:spcPts val="0"/>
              </a:spcBef>
              <a:spcAft>
                <a:spcPts val="0"/>
              </a:spcAft>
              <a:defRPr/>
            </a:pPr>
            <a:r>
              <a:rPr lang="zh-CN" altLang="zh-CN" sz="2400" b="1" kern="2200" spc="50" dirty="0">
                <a:ln w="11430"/>
                <a:solidFill>
                  <a:srgbClr val="FF8500"/>
                </a:solidFill>
                <a:effectLst>
                  <a:outerShdw blurRad="76200" dist="50800" dir="5400000" algn="tl" rotWithShape="0">
                    <a:srgbClr val="000000">
                      <a:alpha val="65000"/>
                    </a:srgbClr>
                  </a:outerShdw>
                </a:effectLst>
                <a:latin typeface="仿宋_GB2312" panose="02010609030101010101" charset="-122"/>
                <a:ea typeface="仿宋_GB2312" panose="02010609030101010101" charset="-122"/>
                <a:cs typeface="仿宋_GB2312" panose="02010609030101010101" charset="-122"/>
              </a:rPr>
              <a:t>江西省自然资源厅自然资源确权登记局  杨勇</a:t>
            </a:r>
            <a:endParaRPr lang="zh-CN" altLang="zh-CN" sz="2400" b="1" kern="2200" spc="50" dirty="0">
              <a:ln w="11430"/>
              <a:solidFill>
                <a:srgbClr val="FF8500"/>
              </a:solidFill>
              <a:effectLst>
                <a:outerShdw blurRad="76200" dist="50800" dir="5400000" algn="tl" rotWithShape="0">
                  <a:srgbClr val="000000">
                    <a:alpha val="65000"/>
                  </a:srgbClr>
                </a:outerShdw>
              </a:effectLst>
              <a:latin typeface="仿宋_GB2312" panose="02010609030101010101" charset="-122"/>
              <a:ea typeface="仿宋_GB2312" panose="02010609030101010101" charset="-122"/>
              <a:cs typeface="仿宋_GB2312" panose="02010609030101010101" charset="-122"/>
            </a:endParaRPr>
          </a:p>
          <a:p>
            <a:pPr algn="ctr" fontAlgn="auto">
              <a:lnSpc>
                <a:spcPts val="5000"/>
              </a:lnSpc>
              <a:spcBef>
                <a:spcPts val="0"/>
              </a:spcBef>
              <a:spcAft>
                <a:spcPts val="0"/>
              </a:spcAft>
              <a:defRPr/>
            </a:pPr>
            <a:r>
              <a:rPr lang="zh-CN" altLang="zh-CN" sz="2400" b="1" kern="2200" spc="50" dirty="0">
                <a:ln w="11430"/>
                <a:solidFill>
                  <a:srgbClr val="FF8500"/>
                </a:solidFill>
                <a:effectLst>
                  <a:outerShdw blurRad="76200" dist="50800" dir="5400000" algn="tl" rotWithShape="0">
                    <a:srgbClr val="000000">
                      <a:alpha val="65000"/>
                    </a:srgbClr>
                  </a:outerShdw>
                </a:effectLst>
                <a:latin typeface="仿宋_GB2312" panose="02010609030101010101" charset="-122"/>
                <a:ea typeface="仿宋_GB2312" panose="02010609030101010101" charset="-122"/>
                <a:cs typeface="仿宋_GB2312" panose="02010609030101010101" charset="-122"/>
              </a:rPr>
              <a:t>202</a:t>
            </a:r>
            <a:r>
              <a:rPr lang="en-US" altLang="en-US" sz="2400" b="1" kern="2200" spc="50" dirty="0">
                <a:ln w="11430"/>
                <a:solidFill>
                  <a:srgbClr val="FF8500"/>
                </a:solidFill>
                <a:effectLst>
                  <a:outerShdw blurRad="76200" dist="50800" dir="5400000" algn="tl" rotWithShape="0">
                    <a:srgbClr val="000000">
                      <a:alpha val="65000"/>
                    </a:srgbClr>
                  </a:outerShdw>
                </a:effectLst>
                <a:latin typeface="仿宋_GB2312" panose="02010609030101010101" charset="-122"/>
                <a:ea typeface="仿宋_GB2312" panose="02010609030101010101" charset="-122"/>
                <a:cs typeface="仿宋_GB2312" panose="02010609030101010101" charset="-122"/>
              </a:rPr>
              <a:t>5</a:t>
            </a:r>
            <a:r>
              <a:rPr lang="zh-CN" altLang="zh-CN" sz="2400" b="1" kern="2200" spc="50" dirty="0">
                <a:ln w="11430"/>
                <a:solidFill>
                  <a:srgbClr val="FF8500"/>
                </a:solidFill>
                <a:effectLst>
                  <a:outerShdw blurRad="76200" dist="50800" dir="5400000" algn="tl" rotWithShape="0">
                    <a:srgbClr val="000000">
                      <a:alpha val="65000"/>
                    </a:srgbClr>
                  </a:outerShdw>
                </a:effectLst>
                <a:latin typeface="仿宋_GB2312" panose="02010609030101010101" charset="-122"/>
                <a:ea typeface="仿宋_GB2312" panose="02010609030101010101" charset="-122"/>
                <a:cs typeface="仿宋_GB2312" panose="02010609030101010101" charset="-122"/>
              </a:rPr>
              <a:t>年</a:t>
            </a:r>
            <a:r>
              <a:rPr lang="en-US" altLang="zh-CN" sz="2400" b="1" kern="2200" spc="50" dirty="0">
                <a:ln w="11430"/>
                <a:solidFill>
                  <a:srgbClr val="FF8500"/>
                </a:solidFill>
                <a:effectLst>
                  <a:outerShdw blurRad="76200" dist="50800" dir="5400000" algn="tl" rotWithShape="0">
                    <a:srgbClr val="000000">
                      <a:alpha val="65000"/>
                    </a:srgbClr>
                  </a:outerShdw>
                </a:effectLst>
                <a:latin typeface="仿宋_GB2312" panose="02010609030101010101" charset="-122"/>
                <a:ea typeface="仿宋_GB2312" panose="02010609030101010101" charset="-122"/>
                <a:cs typeface="仿宋_GB2312" panose="02010609030101010101" charset="-122"/>
              </a:rPr>
              <a:t>11</a:t>
            </a:r>
            <a:r>
              <a:rPr lang="zh-CN" altLang="zh-CN" sz="2400" b="1" kern="2200" spc="50" dirty="0">
                <a:ln w="11430"/>
                <a:solidFill>
                  <a:srgbClr val="FF8500"/>
                </a:solidFill>
                <a:effectLst>
                  <a:outerShdw blurRad="76200" dist="50800" dir="5400000" algn="tl" rotWithShape="0">
                    <a:srgbClr val="000000">
                      <a:alpha val="65000"/>
                    </a:srgbClr>
                  </a:outerShdw>
                </a:effectLst>
                <a:latin typeface="仿宋_GB2312" panose="02010609030101010101" charset="-122"/>
                <a:ea typeface="仿宋_GB2312" panose="02010609030101010101" charset="-122"/>
                <a:cs typeface="仿宋_GB2312" panose="02010609030101010101" charset="-122"/>
              </a:rPr>
              <a:t>月</a:t>
            </a:r>
            <a:endParaRPr lang="zh-CN" altLang="zh-CN" sz="2400" b="1" kern="2200" spc="50" dirty="0">
              <a:ln w="11430"/>
              <a:solidFill>
                <a:srgbClr val="FF8500"/>
              </a:solidFill>
              <a:effectLst>
                <a:outerShdw blurRad="76200" dist="50800" dir="5400000" algn="tl" rotWithShape="0">
                  <a:srgbClr val="000000">
                    <a:alpha val="65000"/>
                  </a:srgbClr>
                </a:outerShdw>
              </a:effectLst>
              <a:latin typeface="仿宋_GB2312" panose="02010609030101010101" charset="-122"/>
              <a:ea typeface="仿宋_GB2312" panose="02010609030101010101" charset="-122"/>
              <a:cs typeface="仿宋_GB2312"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iterate type="lt">
                                    <p:tmPct val="18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iterate type="lt">
                                    <p:tmPct val="18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
                                        </p:tgtEl>
                                        <p:attrNameLst>
                                          <p:attrName>ppt_x</p:attrName>
                                        </p:attrNameLst>
                                      </p:cBhvr>
                                      <p:tavLst>
                                        <p:tav tm="0">
                                          <p:val>
                                            <p:fltVal val="0.5"/>
                                          </p:val>
                                        </p:tav>
                                        <p:tav tm="100000">
                                          <p:val>
                                            <p:strVal val="#ppt_x"/>
                                          </p:val>
                                        </p:tav>
                                      </p:tavLst>
                                    </p:anim>
                                    <p:anim calcmode="lin" valueType="num">
                                      <p:cBhvr>
                                        <p:cTn id="17" dur="500" fill="hold"/>
                                        <p:tgtEl>
                                          <p:spTgt spid="3"/>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7" name="Rectangle 4"/>
          <p:cNvSpPr>
            <a:spLocks noGrp="1"/>
          </p:cNvSpPr>
          <p:nvPr>
            <p:ph type="dt" sz="half" idx="2"/>
          </p:nvPr>
        </p:nvSpPr>
        <p:spPr>
          <a:xfrm>
            <a:off x="402376" y="6245225"/>
            <a:ext cx="3053823" cy="476250"/>
          </a:xfrm>
          <a:prstGeom prst="rect">
            <a:avLst/>
          </a:prstGeom>
          <a:noFill/>
          <a:ln w="9525">
            <a:noFill/>
            <a:mite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x-none"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p:cNvSpPr>
          <p:nvPr>
            <p:ph type="ftr" sz="quarter" idx="3"/>
          </p:nvPr>
        </p:nvSpPr>
        <p:spPr>
          <a:xfrm>
            <a:off x="4167770" y="6245225"/>
            <a:ext cx="3862811" cy="476250"/>
          </a:xfrm>
          <a:prstGeom prst="rect">
            <a:avLst/>
          </a:prstGeom>
          <a:noFill/>
          <a:ln w="9525">
            <a:noFill/>
            <a:mite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x-none"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p:cNvSpPr>
          <p:nvPr>
            <p:ph type="sldNum" sz="quarter" idx="4"/>
          </p:nvPr>
        </p:nvSpPr>
        <p:spPr>
          <a:xfrm>
            <a:off x="8742151" y="6245225"/>
            <a:ext cx="3053823" cy="476250"/>
          </a:xfrm>
          <a:prstGeom prst="rect">
            <a:avLst/>
          </a:prstGeom>
          <a:noFill/>
          <a:ln w="9525">
            <a:noFill/>
            <a:mite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19F1E78-116E-4764-B9E8-AE8B6B66A98C}" type="slidenum">
              <a:rPr kumimoji="0" lang="en-US" altLang="x-none"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en-US" altLang="x-none"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0" name="TextBox 15"/>
          <p:cNvSpPr txBox="1"/>
          <p:nvPr userDrawn="1"/>
        </p:nvSpPr>
        <p:spPr>
          <a:xfrm>
            <a:off x="11091290" y="6330806"/>
            <a:ext cx="982961" cy="338554"/>
          </a:xfrm>
          <a:prstGeom prst="rect">
            <a:avLst/>
          </a:prstGeom>
          <a:noFill/>
        </p:spPr>
        <p:txBody>
          <a:bodyPr wrap="none" rtlCol="0">
            <a:spAutoFit/>
          </a:bodyPr>
          <a:lstStyle/>
          <a:p>
            <a:r>
              <a:rPr lang="en-US" altLang="zh-CN" sz="1600" dirty="0" smtClean="0">
                <a:solidFill>
                  <a:schemeClr val="bg1">
                    <a:lumMod val="50000"/>
                  </a:schemeClr>
                </a:solidFill>
              </a:rPr>
              <a:t>—  </a:t>
            </a:r>
            <a:fld id="{2EEF1883-7A0E-4F66-9932-E581691AD397}" type="slidenum">
              <a:rPr lang="zh-CN" altLang="en-US" sz="1600" dirty="0" smtClean="0">
                <a:solidFill>
                  <a:schemeClr val="bg1">
                    <a:lumMod val="50000"/>
                  </a:schemeClr>
                </a:solidFill>
              </a:rPr>
            </a:fld>
            <a:r>
              <a:rPr lang="zh-CN" altLang="en-US" sz="1600" dirty="0" smtClean="0">
                <a:solidFill>
                  <a:schemeClr val="bg1">
                    <a:lumMod val="50000"/>
                  </a:schemeClr>
                </a:solidFill>
              </a:rPr>
              <a:t> </a:t>
            </a:r>
            <a:r>
              <a:rPr lang="en-US" altLang="zh-CN" sz="1600" dirty="0" smtClean="0">
                <a:solidFill>
                  <a:schemeClr val="bg1">
                    <a:lumMod val="50000"/>
                  </a:schemeClr>
                </a:solidFill>
              </a:rPr>
              <a:t>—</a:t>
            </a:r>
            <a:r>
              <a:rPr lang="zh-CN" altLang="en-US" sz="1600" dirty="0" smtClean="0">
                <a:solidFill>
                  <a:schemeClr val="bg1">
                    <a:lumMod val="50000"/>
                  </a:schemeClr>
                </a:solidFill>
              </a:rPr>
              <a:t> </a:t>
            </a:r>
            <a:endParaRPr lang="zh-CN" altLang="en-US" sz="1600" b="0" dirty="0">
              <a:solidFill>
                <a:schemeClr val="bg1">
                  <a:lumMod val="50000"/>
                </a:schemeClr>
              </a:solidFill>
              <a:latin typeface="微软雅黑" panose="020B0503020204020204" charset="-122"/>
              <a:ea typeface="微软雅黑" panose="020B0503020204020204" charset="-122"/>
            </a:endParaRPr>
          </a:p>
        </p:txBody>
      </p:sp>
      <p:grpSp>
        <p:nvGrpSpPr>
          <p:cNvPr id="11" name="组合 139"/>
          <p:cNvGrpSpPr/>
          <p:nvPr userDrawn="1"/>
        </p:nvGrpSpPr>
        <p:grpSpPr bwMode="auto">
          <a:xfrm>
            <a:off x="5054600" y="2635279"/>
            <a:ext cx="4899025" cy="887413"/>
            <a:chOff x="4346575" y="1928802"/>
            <a:chExt cx="4898268" cy="887576"/>
          </a:xfrm>
        </p:grpSpPr>
        <p:grpSp>
          <p:nvGrpSpPr>
            <p:cNvPr id="12" name="Group 73"/>
            <p:cNvGrpSpPr/>
            <p:nvPr/>
          </p:nvGrpSpPr>
          <p:grpSpPr bwMode="auto">
            <a:xfrm>
              <a:off x="4346575" y="1928802"/>
              <a:ext cx="887577" cy="887576"/>
              <a:chOff x="1601" y="6377"/>
              <a:chExt cx="1701" cy="1701"/>
            </a:xfrm>
          </p:grpSpPr>
          <p:sp>
            <p:nvSpPr>
              <p:cNvPr id="14" name="Oval 74"/>
              <p:cNvSpPr>
                <a:spLocks noChangeArrowheads="1"/>
              </p:cNvSpPr>
              <p:nvPr/>
            </p:nvSpPr>
            <p:spPr bwMode="auto">
              <a:xfrm>
                <a:off x="1601" y="6377"/>
                <a:ext cx="1700" cy="1701"/>
              </a:xfrm>
              <a:prstGeom prst="ellipse">
                <a:avLst/>
              </a:prstGeom>
              <a:solidFill>
                <a:srgbClr val="D8D8D8"/>
              </a:solidFill>
              <a:ln>
                <a:noFill/>
              </a:ln>
            </p:spPr>
            <p:txBody>
              <a:bodyPr/>
              <a:lstStyle/>
              <a:p>
                <a:pPr fontAlgn="auto">
                  <a:spcBef>
                    <a:spcPts val="0"/>
                  </a:spcBef>
                  <a:spcAft>
                    <a:spcPts val="0"/>
                  </a:spcAft>
                  <a:defRPr/>
                </a:pPr>
                <a:endParaRPr lang="zh-CN" altLang="zh-CN">
                  <a:latin typeface="Calibri" panose="020F0502020204030204" pitchFamily="34" charset="0"/>
                  <a:ea typeface="+mn-ea"/>
                </a:endParaRPr>
              </a:p>
            </p:txBody>
          </p:sp>
          <p:sp>
            <p:nvSpPr>
              <p:cNvPr id="15" name="Oval 75"/>
              <p:cNvSpPr>
                <a:spLocks noChangeArrowheads="1"/>
              </p:cNvSpPr>
              <p:nvPr/>
            </p:nvSpPr>
            <p:spPr bwMode="auto">
              <a:xfrm>
                <a:off x="1805" y="6581"/>
                <a:ext cx="1293" cy="1293"/>
              </a:xfrm>
              <a:prstGeom prst="ellipse">
                <a:avLst/>
              </a:prstGeom>
              <a:solidFill>
                <a:srgbClr val="365F91"/>
              </a:solidFill>
              <a:ln w="38100">
                <a:solidFill>
                  <a:srgbClr val="FFFFFF"/>
                </a:solidFill>
                <a:round/>
              </a:ln>
            </p:spPr>
            <p:txBody>
              <a:bodyPr/>
              <a:lstStyle/>
              <a:p>
                <a:r>
                  <a:rPr lang="zh-CN" altLang="zh-CN" sz="2000" b="1">
                    <a:latin typeface="Calibri" panose="020F0502020204030204" pitchFamily="34" charset="0"/>
                    <a:ea typeface="方正兰亭超细黑简体" panose="02000000000000000000" pitchFamily="2" charset="-122"/>
                  </a:rPr>
                  <a:t>二</a:t>
                </a:r>
                <a:endParaRPr lang="zh-CN" altLang="zh-CN" sz="2000" b="1">
                  <a:latin typeface="Calibri" panose="020F0502020204030204" pitchFamily="34" charset="0"/>
                  <a:ea typeface="方正兰亭超细黑简体" panose="02000000000000000000" pitchFamily="2" charset="-122"/>
                </a:endParaRPr>
              </a:p>
            </p:txBody>
          </p:sp>
        </p:grpSp>
        <p:sp>
          <p:nvSpPr>
            <p:cNvPr id="13" name="TextBox 10"/>
            <p:cNvSpPr txBox="1">
              <a:spLocks noChangeArrowheads="1"/>
            </p:cNvSpPr>
            <p:nvPr userDrawn="1"/>
          </p:nvSpPr>
          <p:spPr bwMode="auto">
            <a:xfrm>
              <a:off x="5357657" y="2133628"/>
              <a:ext cx="3887186" cy="491580"/>
            </a:xfrm>
            <a:prstGeom prst="rect">
              <a:avLst/>
            </a:prstGeom>
            <a:noFill/>
            <a:ln w="9525">
              <a:noFill/>
              <a:miter lim="800000"/>
            </a:ln>
          </p:spPr>
          <p:txBody>
            <a:bodyPr>
              <a:spAutoFit/>
            </a:bodyPr>
            <a:lstStyle/>
            <a:p>
              <a:pPr fontAlgn="auto">
                <a:spcBef>
                  <a:spcPts val="0"/>
                </a:spcBef>
                <a:spcAft>
                  <a:spcPts val="0"/>
                </a:spcAft>
                <a:defRPr/>
              </a:pPr>
              <a:r>
                <a:rPr lang="zh-CN" altLang="en-US" sz="2600" dirty="0">
                  <a:latin typeface="方正黑体_GBK" panose="02000000000000000000" charset="-122"/>
                  <a:ea typeface="方正黑体_GBK" panose="02000000000000000000" charset="-122"/>
                  <a:cs typeface="汉仪方隶简" panose="02010600000101010101" charset="-122"/>
                  <a:sym typeface="+mn-ea"/>
                </a:rPr>
                <a:t>不动产登记实务要点</a:t>
              </a:r>
              <a:endParaRPr lang="zh-CN" altLang="en-US" sz="2600" dirty="0">
                <a:solidFill>
                  <a:schemeClr val="tx1"/>
                </a:solidFill>
                <a:latin typeface="+mn-lt"/>
                <a:ea typeface="微软雅黑" panose="020B0503020204020204" charset="-122"/>
              </a:endParaRPr>
            </a:p>
          </p:txBody>
        </p:sp>
      </p:grpSp>
      <p:grpSp>
        <p:nvGrpSpPr>
          <p:cNvPr id="16" name="组合 140"/>
          <p:cNvGrpSpPr/>
          <p:nvPr userDrawn="1"/>
        </p:nvGrpSpPr>
        <p:grpSpPr bwMode="auto">
          <a:xfrm>
            <a:off x="5054600" y="4810789"/>
            <a:ext cx="4899025" cy="887413"/>
            <a:chOff x="4346575" y="2908130"/>
            <a:chExt cx="4898268" cy="887576"/>
          </a:xfrm>
        </p:grpSpPr>
        <p:grpSp>
          <p:nvGrpSpPr>
            <p:cNvPr id="17" name="Group 77"/>
            <p:cNvGrpSpPr/>
            <p:nvPr/>
          </p:nvGrpSpPr>
          <p:grpSpPr bwMode="auto">
            <a:xfrm>
              <a:off x="4346575" y="2908130"/>
              <a:ext cx="887577" cy="887576"/>
              <a:chOff x="1601" y="6377"/>
              <a:chExt cx="1701" cy="1701"/>
            </a:xfrm>
          </p:grpSpPr>
          <p:sp>
            <p:nvSpPr>
              <p:cNvPr id="19" name="Oval 78"/>
              <p:cNvSpPr>
                <a:spLocks noChangeArrowheads="1"/>
              </p:cNvSpPr>
              <p:nvPr/>
            </p:nvSpPr>
            <p:spPr bwMode="auto">
              <a:xfrm>
                <a:off x="1601" y="6377"/>
                <a:ext cx="1700" cy="1701"/>
              </a:xfrm>
              <a:prstGeom prst="ellipse">
                <a:avLst/>
              </a:prstGeom>
              <a:solidFill>
                <a:srgbClr val="D8D8D8"/>
              </a:solidFill>
              <a:ln>
                <a:noFill/>
              </a:ln>
            </p:spPr>
            <p:txBody>
              <a:bodyPr/>
              <a:lstStyle/>
              <a:p>
                <a:pPr fontAlgn="auto">
                  <a:spcBef>
                    <a:spcPts val="0"/>
                  </a:spcBef>
                  <a:spcAft>
                    <a:spcPts val="0"/>
                  </a:spcAft>
                  <a:defRPr/>
                </a:pPr>
                <a:endParaRPr lang="zh-CN" altLang="zh-CN">
                  <a:latin typeface="Calibri" panose="020F0502020204030204" pitchFamily="34" charset="0"/>
                  <a:ea typeface="+mn-ea"/>
                </a:endParaRPr>
              </a:p>
            </p:txBody>
          </p:sp>
          <p:sp>
            <p:nvSpPr>
              <p:cNvPr id="20" name="Oval 79"/>
              <p:cNvSpPr>
                <a:spLocks noChangeArrowheads="1"/>
              </p:cNvSpPr>
              <p:nvPr/>
            </p:nvSpPr>
            <p:spPr bwMode="auto">
              <a:xfrm>
                <a:off x="1805" y="6581"/>
                <a:ext cx="1293" cy="1293"/>
              </a:xfrm>
              <a:prstGeom prst="ellipse">
                <a:avLst/>
              </a:prstGeom>
              <a:solidFill>
                <a:srgbClr val="943634"/>
              </a:solidFill>
              <a:ln w="38100">
                <a:solidFill>
                  <a:srgbClr val="FFFFFF"/>
                </a:solidFill>
                <a:round/>
              </a:ln>
            </p:spPr>
            <p:txBody>
              <a:bodyPr/>
              <a:lstStyle/>
              <a:p>
                <a:r>
                  <a:rPr lang="zh-CN" altLang="zh-CN" sz="2000" b="1">
                    <a:latin typeface="Calibri" panose="020F0502020204030204" pitchFamily="34" charset="0"/>
                    <a:ea typeface="方正兰亭超细黑简体" panose="02000000000000000000" pitchFamily="2" charset="-122"/>
                  </a:rPr>
                  <a:t>四</a:t>
                </a:r>
                <a:endParaRPr lang="zh-CN" altLang="zh-CN" sz="2000" b="1">
                  <a:latin typeface="Calibri" panose="020F0502020204030204" pitchFamily="34" charset="0"/>
                  <a:ea typeface="方正兰亭超细黑简体" panose="02000000000000000000" pitchFamily="2" charset="-122"/>
                </a:endParaRPr>
              </a:p>
            </p:txBody>
          </p:sp>
        </p:grpSp>
        <p:sp>
          <p:nvSpPr>
            <p:cNvPr id="18" name="TextBox 17"/>
            <p:cNvSpPr txBox="1">
              <a:spLocks noChangeArrowheads="1"/>
            </p:cNvSpPr>
            <p:nvPr/>
          </p:nvSpPr>
          <p:spPr bwMode="auto">
            <a:xfrm>
              <a:off x="5357657" y="3105016"/>
              <a:ext cx="3887186" cy="491580"/>
            </a:xfrm>
            <a:prstGeom prst="rect">
              <a:avLst/>
            </a:prstGeom>
            <a:noFill/>
            <a:ln w="9525">
              <a:noFill/>
              <a:miter lim="800000"/>
            </a:ln>
          </p:spPr>
          <p:txBody>
            <a:bodyPr>
              <a:spAutoFit/>
            </a:bodyPr>
            <a:lstStyle/>
            <a:p>
              <a:pPr fontAlgn="auto">
                <a:spcBef>
                  <a:spcPts val="0"/>
                </a:spcBef>
                <a:spcAft>
                  <a:spcPts val="0"/>
                </a:spcAft>
                <a:defRPr/>
              </a:pPr>
              <a:r>
                <a:rPr lang="zh-CN" altLang="en-US" sz="2600" dirty="0">
                  <a:ea typeface="微软雅黑" panose="020B0503020204020204" charset="-122"/>
                  <a:sym typeface="+mn-ea"/>
                </a:rPr>
                <a:t>不动产抵押登记前瞻</a:t>
              </a:r>
              <a:endParaRPr lang="zh-CN" altLang="en-US" sz="2600" dirty="0">
                <a:solidFill>
                  <a:schemeClr val="tx1"/>
                </a:solidFill>
                <a:latin typeface="+mn-lt"/>
                <a:ea typeface="微软雅黑" panose="020B0503020204020204" charset="-122"/>
              </a:endParaRPr>
            </a:p>
          </p:txBody>
        </p:sp>
      </p:grpSp>
      <p:sp>
        <p:nvSpPr>
          <p:cNvPr id="43" name="椭圆 99"/>
          <p:cNvSpPr/>
          <p:nvPr userDrawn="1"/>
        </p:nvSpPr>
        <p:spPr>
          <a:xfrm>
            <a:off x="1449388" y="2046605"/>
            <a:ext cx="2749550" cy="2816225"/>
          </a:xfrm>
          <a:prstGeom prst="ellipse">
            <a:avLst/>
          </a:prstGeom>
          <a:solidFill>
            <a:srgbClr val="FF8500"/>
          </a:solidFill>
          <a:ln w="190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anose="020B0806030902050204" pitchFamily="34" charset="0"/>
            </a:endParaRPr>
          </a:p>
        </p:txBody>
      </p:sp>
      <p:sp>
        <p:nvSpPr>
          <p:cNvPr id="44" name="矩形 106"/>
          <p:cNvSpPr/>
          <p:nvPr userDrawn="1"/>
        </p:nvSpPr>
        <p:spPr>
          <a:xfrm>
            <a:off x="2162514" y="2635033"/>
            <a:ext cx="1323651" cy="1754326"/>
          </a:xfrm>
          <a:prstGeom prst="rect">
            <a:avLst/>
          </a:prstGeom>
          <a:noFill/>
        </p:spPr>
        <p:txBody>
          <a:bodyPr>
            <a:spAutoFit/>
          </a:bodyPr>
          <a:lstStyle/>
          <a:p>
            <a:pPr algn="ctr" fontAlgn="auto">
              <a:spcBef>
                <a:spcPts val="0"/>
              </a:spcBef>
              <a:spcAft>
                <a:spcPts val="0"/>
              </a:spcAft>
              <a:defRPr/>
            </a:pPr>
            <a:r>
              <a:rPr lang="zh-CN" altLang="en-US" sz="5400" b="1" dirty="0">
                <a:ln w="19050">
                  <a:solidFill>
                    <a:schemeClr val="tx2">
                      <a:tint val="1000"/>
                    </a:schemeClr>
                  </a:solidFill>
                  <a:prstDash val="solid"/>
                </a:ln>
                <a:solidFill>
                  <a:schemeClr val="tx1">
                    <a:lumMod val="95000"/>
                    <a:lumOff val="5000"/>
                  </a:schemeClr>
                </a:solidFill>
                <a:effectLst>
                  <a:outerShdw blurRad="50000" dist="50800" dir="7500000" algn="tl">
                    <a:srgbClr val="000000">
                      <a:shade val="5000"/>
                      <a:alpha val="35000"/>
                    </a:srgbClr>
                  </a:outerShdw>
                </a:effectLst>
                <a:latin typeface="+mn-lt"/>
                <a:ea typeface="+mn-ea"/>
              </a:rPr>
              <a:t>目录</a:t>
            </a:r>
            <a:endParaRPr lang="zh-CN" altLang="en-US" sz="5400" b="1" dirty="0">
              <a:ln w="19050">
                <a:solidFill>
                  <a:schemeClr val="tx2">
                    <a:tint val="1000"/>
                  </a:schemeClr>
                </a:solidFill>
                <a:prstDash val="solid"/>
              </a:ln>
              <a:solidFill>
                <a:schemeClr val="tx1">
                  <a:lumMod val="95000"/>
                  <a:lumOff val="5000"/>
                </a:schemeClr>
              </a:solidFill>
              <a:effectLst>
                <a:outerShdw blurRad="50000" dist="50800" dir="7500000" algn="tl">
                  <a:srgbClr val="000000">
                    <a:shade val="5000"/>
                    <a:alpha val="35000"/>
                  </a:srgbClr>
                </a:outerShdw>
              </a:effectLst>
              <a:latin typeface="+mn-lt"/>
              <a:ea typeface="+mn-ea"/>
            </a:endParaRPr>
          </a:p>
        </p:txBody>
      </p:sp>
      <p:grpSp>
        <p:nvGrpSpPr>
          <p:cNvPr id="2" name="组合 139"/>
          <p:cNvGrpSpPr/>
          <p:nvPr userDrawn="1"/>
        </p:nvGrpSpPr>
        <p:grpSpPr bwMode="auto">
          <a:xfrm>
            <a:off x="5054612" y="1491009"/>
            <a:ext cx="4831703" cy="887413"/>
            <a:chOff x="4413887" y="1928802"/>
            <a:chExt cx="4830956" cy="887576"/>
          </a:xfrm>
        </p:grpSpPr>
        <p:grpSp>
          <p:nvGrpSpPr>
            <p:cNvPr id="3" name="Group 73"/>
            <p:cNvGrpSpPr/>
            <p:nvPr/>
          </p:nvGrpSpPr>
          <p:grpSpPr bwMode="auto">
            <a:xfrm>
              <a:off x="4413887" y="1928802"/>
              <a:ext cx="887055" cy="887576"/>
              <a:chOff x="1730" y="6377"/>
              <a:chExt cx="1700" cy="1701"/>
            </a:xfrm>
          </p:grpSpPr>
          <p:sp>
            <p:nvSpPr>
              <p:cNvPr id="4" name="Oval 74"/>
              <p:cNvSpPr>
                <a:spLocks noChangeArrowheads="1"/>
              </p:cNvSpPr>
              <p:nvPr/>
            </p:nvSpPr>
            <p:spPr bwMode="auto">
              <a:xfrm>
                <a:off x="1730" y="6377"/>
                <a:ext cx="1700" cy="1701"/>
              </a:xfrm>
              <a:prstGeom prst="ellipse">
                <a:avLst/>
              </a:prstGeom>
              <a:solidFill>
                <a:srgbClr val="D8D8D8"/>
              </a:solidFill>
              <a:ln>
                <a:noFill/>
              </a:ln>
            </p:spPr>
            <p:txBody>
              <a:bodyPr/>
              <a:p>
                <a:pPr fontAlgn="auto">
                  <a:spcBef>
                    <a:spcPts val="0"/>
                  </a:spcBef>
                  <a:spcAft>
                    <a:spcPts val="0"/>
                  </a:spcAft>
                  <a:defRPr/>
                </a:pPr>
                <a:endParaRPr lang="zh-CN" altLang="zh-CN">
                  <a:latin typeface="Calibri" panose="020F0502020204030204" pitchFamily="34" charset="0"/>
                  <a:ea typeface="+mn-ea"/>
                </a:endParaRPr>
              </a:p>
            </p:txBody>
          </p:sp>
          <p:sp>
            <p:nvSpPr>
              <p:cNvPr id="5" name="Oval 75"/>
              <p:cNvSpPr>
                <a:spLocks noChangeArrowheads="1"/>
              </p:cNvSpPr>
              <p:nvPr/>
            </p:nvSpPr>
            <p:spPr bwMode="auto">
              <a:xfrm>
                <a:off x="1933" y="6581"/>
                <a:ext cx="1293" cy="1293"/>
              </a:xfrm>
              <a:prstGeom prst="ellipse">
                <a:avLst/>
              </a:prstGeom>
              <a:solidFill>
                <a:srgbClr val="365F91"/>
              </a:solidFill>
              <a:ln w="38100">
                <a:solidFill>
                  <a:srgbClr val="FFFFFF"/>
                </a:solidFill>
                <a:round/>
              </a:ln>
            </p:spPr>
            <p:txBody>
              <a:bodyPr/>
              <a:p>
                <a:r>
                  <a:rPr lang="zh-CN" altLang="zh-CN" sz="2000" b="1">
                    <a:latin typeface="Calibri" panose="020F0502020204030204" pitchFamily="34" charset="0"/>
                    <a:ea typeface="方正兰亭超细黑简体" panose="02000000000000000000" pitchFamily="2" charset="-122"/>
                  </a:rPr>
                  <a:t>一</a:t>
                </a:r>
                <a:endParaRPr lang="zh-CN" altLang="zh-CN" sz="2000" b="1">
                  <a:latin typeface="Calibri" panose="020F0502020204030204" pitchFamily="34" charset="0"/>
                  <a:ea typeface="方正兰亭超细黑简体" panose="02000000000000000000" pitchFamily="2" charset="-122"/>
                </a:endParaRPr>
              </a:p>
            </p:txBody>
          </p:sp>
        </p:grpSp>
        <p:sp>
          <p:nvSpPr>
            <p:cNvPr id="6" name="TextBox 10"/>
            <p:cNvSpPr txBox="1">
              <a:spLocks noChangeArrowheads="1"/>
            </p:cNvSpPr>
            <p:nvPr userDrawn="1"/>
          </p:nvSpPr>
          <p:spPr bwMode="auto">
            <a:xfrm>
              <a:off x="5357657" y="2133628"/>
              <a:ext cx="3887186" cy="491580"/>
            </a:xfrm>
            <a:prstGeom prst="rect">
              <a:avLst/>
            </a:prstGeom>
            <a:noFill/>
            <a:ln w="9525">
              <a:noFill/>
              <a:miter lim="800000"/>
            </a:ln>
          </p:spPr>
          <p:txBody>
            <a:bodyPr>
              <a:spAutoFit/>
            </a:bodyPr>
            <a:p>
              <a:pPr fontAlgn="auto">
                <a:spcBef>
                  <a:spcPts val="0"/>
                </a:spcBef>
                <a:spcAft>
                  <a:spcPts val="0"/>
                </a:spcAft>
                <a:defRPr/>
              </a:pPr>
              <a:r>
                <a:rPr lang="zh-CN" altLang="en-US" sz="2600" dirty="0">
                  <a:solidFill>
                    <a:schemeClr val="tx1"/>
                  </a:solidFill>
                  <a:latin typeface="+mn-lt"/>
                  <a:ea typeface="微软雅黑" panose="020B0503020204020204" charset="-122"/>
                </a:rPr>
                <a:t>不动产登记基本概念</a:t>
              </a:r>
              <a:endParaRPr lang="zh-CN" altLang="en-US" sz="2600" dirty="0">
                <a:solidFill>
                  <a:schemeClr val="tx1"/>
                </a:solidFill>
                <a:latin typeface="+mn-lt"/>
                <a:ea typeface="微软雅黑" panose="020B0503020204020204" charset="-122"/>
              </a:endParaRPr>
            </a:p>
          </p:txBody>
        </p:sp>
      </p:grpSp>
      <p:grpSp>
        <p:nvGrpSpPr>
          <p:cNvPr id="7" name="组合 140"/>
          <p:cNvGrpSpPr/>
          <p:nvPr userDrawn="1"/>
        </p:nvGrpSpPr>
        <p:grpSpPr bwMode="auto">
          <a:xfrm>
            <a:off x="5054600" y="3771929"/>
            <a:ext cx="4899025" cy="887413"/>
            <a:chOff x="4346575" y="2908130"/>
            <a:chExt cx="4898268" cy="887576"/>
          </a:xfrm>
        </p:grpSpPr>
        <p:grpSp>
          <p:nvGrpSpPr>
            <p:cNvPr id="8" name="Group 77"/>
            <p:cNvGrpSpPr/>
            <p:nvPr/>
          </p:nvGrpSpPr>
          <p:grpSpPr bwMode="auto">
            <a:xfrm>
              <a:off x="4346575" y="2908130"/>
              <a:ext cx="887577" cy="887576"/>
              <a:chOff x="1601" y="6377"/>
              <a:chExt cx="1701" cy="1701"/>
            </a:xfrm>
          </p:grpSpPr>
          <p:sp>
            <p:nvSpPr>
              <p:cNvPr id="9" name="Oval 78"/>
              <p:cNvSpPr>
                <a:spLocks noChangeArrowheads="1"/>
              </p:cNvSpPr>
              <p:nvPr/>
            </p:nvSpPr>
            <p:spPr bwMode="auto">
              <a:xfrm>
                <a:off x="1601" y="6377"/>
                <a:ext cx="1700" cy="1701"/>
              </a:xfrm>
              <a:prstGeom prst="ellipse">
                <a:avLst/>
              </a:prstGeom>
              <a:solidFill>
                <a:srgbClr val="D8D8D8"/>
              </a:solidFill>
              <a:ln>
                <a:noFill/>
              </a:ln>
            </p:spPr>
            <p:txBody>
              <a:bodyPr/>
              <a:p>
                <a:pPr fontAlgn="auto">
                  <a:spcBef>
                    <a:spcPts val="0"/>
                  </a:spcBef>
                  <a:spcAft>
                    <a:spcPts val="0"/>
                  </a:spcAft>
                  <a:defRPr/>
                </a:pPr>
                <a:endParaRPr lang="zh-CN" altLang="zh-CN">
                  <a:latin typeface="Calibri" panose="020F0502020204030204" pitchFamily="34" charset="0"/>
                  <a:ea typeface="+mn-ea"/>
                </a:endParaRPr>
              </a:p>
            </p:txBody>
          </p:sp>
          <p:sp>
            <p:nvSpPr>
              <p:cNvPr id="10" name="Oval 79"/>
              <p:cNvSpPr>
                <a:spLocks noChangeArrowheads="1"/>
              </p:cNvSpPr>
              <p:nvPr/>
            </p:nvSpPr>
            <p:spPr bwMode="auto">
              <a:xfrm>
                <a:off x="1805" y="6581"/>
                <a:ext cx="1293" cy="1293"/>
              </a:xfrm>
              <a:prstGeom prst="ellipse">
                <a:avLst/>
              </a:prstGeom>
              <a:solidFill>
                <a:srgbClr val="943634"/>
              </a:solidFill>
              <a:ln w="38100">
                <a:solidFill>
                  <a:srgbClr val="FFFFFF"/>
                </a:solidFill>
                <a:round/>
              </a:ln>
            </p:spPr>
            <p:txBody>
              <a:bodyPr/>
              <a:p>
                <a:r>
                  <a:rPr lang="zh-CN" altLang="en-US" sz="2000" b="1">
                    <a:latin typeface="Calibri" panose="020F0502020204030204" pitchFamily="34" charset="0"/>
                    <a:ea typeface="方正兰亭超细黑简体" panose="02000000000000000000" pitchFamily="2" charset="-122"/>
                  </a:rPr>
                  <a:t>三</a:t>
                </a:r>
                <a:endParaRPr lang="zh-CN" altLang="zh-CN" sz="2000" b="1">
                  <a:latin typeface="Calibri" panose="020F0502020204030204" pitchFamily="34" charset="0"/>
                  <a:ea typeface="方正兰亭超细黑简体" panose="02000000000000000000" pitchFamily="2" charset="-122"/>
                </a:endParaRPr>
              </a:p>
            </p:txBody>
          </p:sp>
        </p:grpSp>
        <p:sp>
          <p:nvSpPr>
            <p:cNvPr id="21" name="TextBox 17"/>
            <p:cNvSpPr txBox="1">
              <a:spLocks noChangeArrowheads="1"/>
            </p:cNvSpPr>
            <p:nvPr/>
          </p:nvSpPr>
          <p:spPr bwMode="auto">
            <a:xfrm>
              <a:off x="5357657" y="3105016"/>
              <a:ext cx="3887186" cy="491580"/>
            </a:xfrm>
            <a:prstGeom prst="rect">
              <a:avLst/>
            </a:prstGeom>
            <a:noFill/>
            <a:ln w="9525">
              <a:noFill/>
              <a:miter lim="800000"/>
            </a:ln>
          </p:spPr>
          <p:txBody>
            <a:bodyPr>
              <a:spAutoFit/>
            </a:bodyPr>
            <a:p>
              <a:pPr fontAlgn="auto">
                <a:spcBef>
                  <a:spcPts val="0"/>
                </a:spcBef>
                <a:spcAft>
                  <a:spcPts val="0"/>
                </a:spcAft>
                <a:defRPr/>
              </a:pPr>
              <a:r>
                <a:rPr lang="zh-CN" altLang="en-US" sz="2600" dirty="0">
                  <a:ea typeface="微软雅黑" panose="020B0503020204020204" charset="-122"/>
                  <a:sym typeface="+mn-ea"/>
                </a:rPr>
                <a:t>不动产抵押登记主要规定</a:t>
              </a:r>
              <a:endParaRPr lang="zh-CN" altLang="en-US" sz="2600" dirty="0">
                <a:solidFill>
                  <a:schemeClr val="tx1"/>
                </a:solidFill>
                <a:latin typeface="+mn-lt"/>
                <a:ea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11"/>
                                        </p:tgtEl>
                                        <p:attrNameLst>
                                          <p:attrName>style.opacity</p:attrName>
                                        </p:attrNameLst>
                                      </p:cBhvr>
                                      <p:to>
                                        <p:strVal val="0.35"/>
                                      </p:to>
                                    </p:set>
                                    <p:animEffect filter="image" prLst="opacity: 0.35">
                                      <p:cBhvr rctx="IE">
                                        <p:cTn id="12" dur="indefinite"/>
                                        <p:tgtEl>
                                          <p:spTgt spid="11"/>
                                        </p:tgtEl>
                                      </p:cBhvr>
                                    </p:animEffect>
                                  </p:childTnLst>
                                </p:cTn>
                              </p:par>
                            </p:childTnLst>
                          </p:cTn>
                        </p:par>
                        <p:par>
                          <p:cTn id="13" fill="hold">
                            <p:stCondLst>
                              <p:cond delay="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mph" presetSubtype="0" nodeType="clickEffect">
                                  <p:stCondLst>
                                    <p:cond delay="0"/>
                                  </p:stCondLst>
                                  <p:childTnLst>
                                    <p:set>
                                      <p:cBhvr rctx="PPT">
                                        <p:cTn id="20" dur="indefinite"/>
                                        <p:tgtEl>
                                          <p:spTgt spid="16"/>
                                        </p:tgtEl>
                                        <p:attrNameLst>
                                          <p:attrName>style.opacity</p:attrName>
                                        </p:attrNameLst>
                                      </p:cBhvr>
                                      <p:to>
                                        <p:strVal val="0.35"/>
                                      </p:to>
                                    </p:set>
                                    <p:animEffect filter="image" prLst="opacity: 0.35">
                                      <p:cBhvr rctx="IE">
                                        <p:cTn id="21" dur="indefinite"/>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mph" presetSubtype="0" nodeType="clickEffect">
                                  <p:stCondLst>
                                    <p:cond delay="0"/>
                                  </p:stCondLst>
                                  <p:childTnLst>
                                    <p:set>
                                      <p:cBhvr rctx="PPT">
                                        <p:cTn id="30" dur="indefinite"/>
                                        <p:tgtEl>
                                          <p:spTgt spid="2"/>
                                        </p:tgtEl>
                                        <p:attrNameLst>
                                          <p:attrName>style.opacity</p:attrName>
                                        </p:attrNameLst>
                                      </p:cBhvr>
                                      <p:to>
                                        <p:strVal val="0.35"/>
                                      </p:to>
                                    </p:set>
                                    <p:animEffect filter="image" prLst="opacity: 0.35">
                                      <p:cBhvr rctx="IE">
                                        <p:cTn id="31" dur="indefinite"/>
                                        <p:tgtEl>
                                          <p:spTgt spid="2"/>
                                        </p:tgtEl>
                                      </p:cBhvr>
                                    </p:animEffect>
                                  </p:childTnLst>
                                </p:cTn>
                              </p:par>
                            </p:childTnLst>
                          </p:cTn>
                        </p:par>
                        <p:par>
                          <p:cTn id="32" fill="hold">
                            <p:stCondLst>
                              <p:cond delay="0"/>
                            </p:stCondLst>
                            <p:childTnLst>
                              <p:par>
                                <p:cTn id="33" presetID="22" presetClass="entr" presetSubtype="8"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mph" presetSubtype="0" nodeType="clickEffect">
                                  <p:stCondLst>
                                    <p:cond delay="0"/>
                                  </p:stCondLst>
                                  <p:childTnLst>
                                    <p:set>
                                      <p:cBhvr rctx="PPT">
                                        <p:cTn id="39" dur="indefinite"/>
                                        <p:tgtEl>
                                          <p:spTgt spid="7"/>
                                        </p:tgtEl>
                                        <p:attrNameLst>
                                          <p:attrName>style.opacity</p:attrName>
                                        </p:attrNameLst>
                                      </p:cBhvr>
                                      <p:to>
                                        <p:strVal val="0.35"/>
                                      </p:to>
                                    </p:set>
                                    <p:animEffect filter="image" prLst="opacity: 0.35">
                                      <p:cBhvr rctx="IE">
                                        <p:cTn id="40" dur="indefinite"/>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3" name="燕尾形 2"/>
          <p:cNvSpPr/>
          <p:nvPr userDrawn="1"/>
        </p:nvSpPr>
        <p:spPr>
          <a:xfrm>
            <a:off x="1311275" y="363220"/>
            <a:ext cx="2564765" cy="431800"/>
          </a:xfrm>
          <a:prstGeom prst="chevron">
            <a:avLst>
              <a:gd name="adj" fmla="val 26719"/>
            </a:avLst>
          </a:prstGeom>
          <a:solidFill>
            <a:srgbClr val="FF85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5" name="TextBox 6"/>
          <p:cNvSpPr txBox="1"/>
          <p:nvPr userDrawn="1"/>
        </p:nvSpPr>
        <p:spPr>
          <a:xfrm>
            <a:off x="1454785" y="456565"/>
            <a:ext cx="2257425" cy="245745"/>
          </a:xfrm>
          <a:prstGeom prst="rect">
            <a:avLst/>
          </a:prstGeom>
          <a:noFill/>
        </p:spPr>
        <p:txBody>
          <a:bodyPr vert="horz" wrap="square" lIns="0" tIns="0" rIns="0" bIns="0" rtlCol="0" anchor="ctr">
            <a:spAutoFit/>
          </a:bodyPr>
          <a:lstStyle/>
          <a:p>
            <a:pPr fontAlgn="auto">
              <a:spcBef>
                <a:spcPts val="0"/>
              </a:spcBef>
              <a:spcAft>
                <a:spcPts val="0"/>
              </a:spcAft>
              <a:defRPr/>
            </a:pPr>
            <a:r>
              <a:rPr lang="zh-CN" altLang="en-US" sz="1600" dirty="0">
                <a:ea typeface="微软雅黑" panose="020B0503020204020204" charset="-122"/>
                <a:sym typeface="+mn-ea"/>
              </a:rPr>
              <a:t>一、不动产登记基本概念</a:t>
            </a:r>
            <a:endParaRPr lang="zh-CN" altLang="en-US" sz="1600" dirty="0">
              <a:solidFill>
                <a:schemeClr val="bg1"/>
              </a:solidFill>
              <a:latin typeface="微软雅黑" panose="020B0503020204020204" charset="-122"/>
              <a:ea typeface="微软雅黑" panose="020B0503020204020204" charset="-122"/>
            </a:endParaRPr>
          </a:p>
        </p:txBody>
      </p:sp>
      <p:sp>
        <p:nvSpPr>
          <p:cNvPr id="6" name="TextBox 10"/>
          <p:cNvSpPr txBox="1"/>
          <p:nvPr userDrawn="1"/>
        </p:nvSpPr>
        <p:spPr>
          <a:xfrm>
            <a:off x="4033520" y="456565"/>
            <a:ext cx="2327275" cy="245745"/>
          </a:xfrm>
          <a:prstGeom prst="rect">
            <a:avLst/>
          </a:prstGeom>
          <a:noFill/>
        </p:spPr>
        <p:txBody>
          <a:bodyPr vert="horz" wrap="square" lIns="0" tIns="0" rIns="0" bIns="0" rtlCol="0" anchor="ctr">
            <a:spAutoFit/>
          </a:bodyPr>
          <a:lstStyle/>
          <a:p>
            <a:pPr fontAlgn="auto">
              <a:spcBef>
                <a:spcPts val="0"/>
              </a:spcBef>
              <a:spcAft>
                <a:spcPts val="0"/>
              </a:spcAft>
              <a:defRPr/>
            </a:pPr>
            <a:r>
              <a:rPr lang="zh-CN" altLang="en-US" sz="1600" dirty="0">
                <a:ea typeface="微软雅黑" panose="020B0503020204020204" charset="-122"/>
                <a:sym typeface="+mn-ea"/>
              </a:rPr>
              <a:t>二、</a:t>
            </a:r>
            <a:r>
              <a:rPr lang="zh-CN" altLang="en-US" sz="1600" dirty="0">
                <a:latin typeface="方正黑体_GBK" panose="02000000000000000000" charset="-122"/>
                <a:ea typeface="方正黑体_GBK" panose="02000000000000000000" charset="-122"/>
                <a:cs typeface="汉仪方隶简" panose="02010600000101010101" charset="-122"/>
                <a:sym typeface="+mn-ea"/>
              </a:rPr>
              <a:t>不动产登记实务要点</a:t>
            </a:r>
            <a:endParaRPr lang="zh-CN" altLang="en-US" sz="1600" dirty="0">
              <a:solidFill>
                <a:schemeClr val="tx1">
                  <a:lumMod val="50000"/>
                  <a:lumOff val="50000"/>
                </a:schemeClr>
              </a:solidFill>
              <a:latin typeface="微软雅黑" panose="020B0503020204020204" charset="-122"/>
              <a:ea typeface="微软雅黑" panose="020B0503020204020204" charset="-122"/>
            </a:endParaRPr>
          </a:p>
        </p:txBody>
      </p:sp>
      <p:sp>
        <p:nvSpPr>
          <p:cNvPr id="7" name="TextBox 11"/>
          <p:cNvSpPr txBox="1"/>
          <p:nvPr userDrawn="1"/>
        </p:nvSpPr>
        <p:spPr>
          <a:xfrm>
            <a:off x="6305550" y="455930"/>
            <a:ext cx="3072130" cy="245745"/>
          </a:xfrm>
          <a:prstGeom prst="rect">
            <a:avLst/>
          </a:prstGeom>
          <a:noFill/>
        </p:spPr>
        <p:txBody>
          <a:bodyPr vert="horz" wrap="square" lIns="0" tIns="0" rIns="0" bIns="0" rtlCol="0" anchor="ctr">
            <a:spAutoFit/>
          </a:bodyPr>
          <a:lstStyle>
            <a:defPPr>
              <a:defRPr lang="zh-CN"/>
            </a:defPPr>
            <a:lvl1pPr algn="ctr">
              <a:defRPr sz="1400">
                <a:solidFill>
                  <a:schemeClr val="tx1">
                    <a:lumMod val="50000"/>
                    <a:lumOff val="50000"/>
                  </a:schemeClr>
                </a:solidFill>
                <a:latin typeface="Impact" panose="020B0806030902050204" pitchFamily="34" charset="0"/>
                <a:ea typeface="微软雅黑" panose="020B0503020204020204" charset="-122"/>
              </a:defRPr>
            </a:lvl1pPr>
          </a:lstStyle>
          <a:p>
            <a:pPr fontAlgn="auto">
              <a:spcBef>
                <a:spcPts val="0"/>
              </a:spcBef>
              <a:spcAft>
                <a:spcPts val="0"/>
              </a:spcAft>
              <a:defRPr/>
            </a:pPr>
            <a:r>
              <a:rPr lang="zh-CN" altLang="en-US" sz="1600" dirty="0">
                <a:solidFill>
                  <a:schemeClr val="tx1"/>
                </a:solidFill>
                <a:latin typeface="+mn-lt"/>
              </a:rPr>
              <a:t>三、</a:t>
            </a:r>
            <a:r>
              <a:rPr lang="zh-CN" altLang="en-US" sz="1600" dirty="0">
                <a:solidFill>
                  <a:schemeClr val="tx1"/>
                </a:solidFill>
                <a:latin typeface="+mn-lt"/>
                <a:sym typeface="+mn-ea"/>
              </a:rPr>
              <a:t>不动产抵押登记主要规定</a:t>
            </a:r>
            <a:endParaRPr lang="zh-CN" altLang="en-US" sz="1600" dirty="0">
              <a:solidFill>
                <a:schemeClr val="tx1"/>
              </a:solidFill>
              <a:latin typeface="+mn-lt"/>
              <a:sym typeface="+mn-ea"/>
            </a:endParaRPr>
          </a:p>
        </p:txBody>
      </p:sp>
      <p:sp>
        <p:nvSpPr>
          <p:cNvPr id="4" name="TextBox 10"/>
          <p:cNvSpPr txBox="1"/>
          <p:nvPr userDrawn="1"/>
        </p:nvSpPr>
        <p:spPr>
          <a:xfrm>
            <a:off x="9377680" y="455930"/>
            <a:ext cx="2367280" cy="245745"/>
          </a:xfrm>
          <a:prstGeom prst="rect">
            <a:avLst/>
          </a:prstGeom>
          <a:noFill/>
        </p:spPr>
        <p:txBody>
          <a:bodyPr vert="horz" wrap="square" lIns="0" tIns="0" rIns="0" bIns="0" rtlCol="0" anchor="ctr">
            <a:spAutoFit/>
          </a:bodyPr>
          <a:p>
            <a:pPr fontAlgn="auto">
              <a:spcBef>
                <a:spcPts val="0"/>
              </a:spcBef>
              <a:spcAft>
                <a:spcPts val="0"/>
              </a:spcAft>
              <a:defRPr/>
            </a:pPr>
            <a:r>
              <a:rPr lang="zh-CN" altLang="en-US" sz="1600" dirty="0">
                <a:ea typeface="微软雅黑" panose="020B0503020204020204" charset="-122"/>
                <a:sym typeface="+mn-ea"/>
              </a:rPr>
              <a:t>四、</a:t>
            </a:r>
            <a:r>
              <a:rPr lang="zh-CN" altLang="en-US" sz="1600" dirty="0">
                <a:latin typeface="方正黑体_GBK" panose="02000000000000000000" charset="-122"/>
                <a:ea typeface="方正黑体_GBK" panose="02000000000000000000" charset="-122"/>
                <a:cs typeface="汉仪方隶简" panose="02010600000101010101" charset="-122"/>
                <a:sym typeface="+mn-ea"/>
              </a:rPr>
              <a:t>不动产抵押登记前瞻</a:t>
            </a:r>
            <a:endParaRPr lang="zh-CN" altLang="en-US" sz="1600" dirty="0">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9" name="燕尾形 18"/>
          <p:cNvSpPr/>
          <p:nvPr userDrawn="1"/>
        </p:nvSpPr>
        <p:spPr>
          <a:xfrm>
            <a:off x="3803650" y="362585"/>
            <a:ext cx="2604135" cy="431800"/>
          </a:xfrm>
          <a:prstGeom prst="chevron">
            <a:avLst>
              <a:gd name="adj" fmla="val 26719"/>
            </a:avLst>
          </a:prstGeom>
          <a:solidFill>
            <a:srgbClr val="FF85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21" name="TextBox 6"/>
          <p:cNvSpPr txBox="1"/>
          <p:nvPr userDrawn="1"/>
        </p:nvSpPr>
        <p:spPr>
          <a:xfrm>
            <a:off x="1454785" y="456565"/>
            <a:ext cx="2399665" cy="245745"/>
          </a:xfrm>
          <a:prstGeom prst="rect">
            <a:avLst/>
          </a:prstGeom>
          <a:noFill/>
        </p:spPr>
        <p:txBody>
          <a:bodyPr vert="horz" wrap="square" lIns="0" tIns="0" rIns="0" bIns="0" rtlCol="0" anchor="ctr">
            <a:spAutoFit/>
          </a:bodyPr>
          <a:lstStyle/>
          <a:p>
            <a:pPr algn="ctr"/>
            <a:r>
              <a:rPr lang="zh-CN" altLang="en-US" sz="1600" dirty="0">
                <a:ea typeface="微软雅黑" panose="020B0503020204020204" charset="-122"/>
                <a:sym typeface="+mn-ea"/>
              </a:rPr>
              <a:t>一、不动产登记基本认识</a:t>
            </a:r>
            <a:endParaRPr lang="zh-CN" altLang="en-US" sz="1600" dirty="0">
              <a:solidFill>
                <a:schemeClr val="tx1">
                  <a:lumMod val="50000"/>
                  <a:lumOff val="50000"/>
                </a:schemeClr>
              </a:solidFill>
              <a:latin typeface="微软雅黑" panose="020B0503020204020204" charset="-122"/>
              <a:ea typeface="微软雅黑" panose="020B0503020204020204" charset="-122"/>
            </a:endParaRPr>
          </a:p>
        </p:txBody>
      </p:sp>
      <p:sp>
        <p:nvSpPr>
          <p:cNvPr id="22" name="TextBox 10"/>
          <p:cNvSpPr txBox="1"/>
          <p:nvPr userDrawn="1"/>
        </p:nvSpPr>
        <p:spPr>
          <a:xfrm>
            <a:off x="4076065" y="456565"/>
            <a:ext cx="2331720" cy="245745"/>
          </a:xfrm>
          <a:prstGeom prst="rect">
            <a:avLst/>
          </a:prstGeom>
          <a:noFill/>
        </p:spPr>
        <p:txBody>
          <a:bodyPr vert="horz" wrap="square" lIns="0" tIns="0" rIns="0" bIns="0" rtlCol="0" anchor="ctr">
            <a:spAutoFit/>
          </a:bodyPr>
          <a:lstStyle/>
          <a:p>
            <a:pPr fontAlgn="auto">
              <a:spcBef>
                <a:spcPts val="0"/>
              </a:spcBef>
              <a:spcAft>
                <a:spcPts val="0"/>
              </a:spcAft>
              <a:defRPr/>
            </a:pPr>
            <a:r>
              <a:rPr lang="zh-CN" altLang="en-US" sz="1600" dirty="0">
                <a:ea typeface="微软雅黑" panose="020B0503020204020204" charset="-122"/>
                <a:sym typeface="+mn-ea"/>
              </a:rPr>
              <a:t>二、</a:t>
            </a:r>
            <a:r>
              <a:rPr lang="zh-CN" altLang="en-US" sz="1600" dirty="0">
                <a:latin typeface="方正黑体_GBK" panose="02000000000000000000" charset="-122"/>
                <a:ea typeface="方正黑体_GBK" panose="02000000000000000000" charset="-122"/>
                <a:cs typeface="汉仪方隶简" panose="02010600000101010101" charset="-122"/>
                <a:sym typeface="+mn-ea"/>
              </a:rPr>
              <a:t>不动产登记实务要点</a:t>
            </a:r>
            <a:endParaRPr lang="zh-CN" altLang="en-US" sz="1600" dirty="0">
              <a:ea typeface="微软雅黑" panose="020B0503020204020204" charset="-122"/>
            </a:endParaRPr>
          </a:p>
        </p:txBody>
      </p:sp>
      <p:sp>
        <p:nvSpPr>
          <p:cNvPr id="23" name="TextBox 11"/>
          <p:cNvSpPr txBox="1"/>
          <p:nvPr userDrawn="1"/>
        </p:nvSpPr>
        <p:spPr>
          <a:xfrm>
            <a:off x="6407785" y="456565"/>
            <a:ext cx="2971165" cy="245745"/>
          </a:xfrm>
          <a:prstGeom prst="rect">
            <a:avLst/>
          </a:prstGeom>
          <a:noFill/>
        </p:spPr>
        <p:txBody>
          <a:bodyPr vert="horz" wrap="square" lIns="0" tIns="0" rIns="0" bIns="0" rtlCol="0" anchor="ctr">
            <a:spAutoFit/>
          </a:bodyPr>
          <a:lstStyle>
            <a:defPPr>
              <a:defRPr lang="zh-CN"/>
            </a:defPPr>
            <a:lvl1pPr algn="ctr">
              <a:defRPr sz="1400">
                <a:solidFill>
                  <a:schemeClr val="tx1">
                    <a:lumMod val="50000"/>
                    <a:lumOff val="50000"/>
                  </a:schemeClr>
                </a:solidFill>
                <a:latin typeface="Impact" panose="020B0806030902050204" pitchFamily="34" charset="0"/>
                <a:ea typeface="微软雅黑" panose="020B0503020204020204" charset="-122"/>
              </a:defRPr>
            </a:lvl1pPr>
          </a:lstStyle>
          <a:p>
            <a:pPr lvl="0"/>
            <a:r>
              <a:rPr lang="zh-CN" altLang="en-US" sz="1600" dirty="0">
                <a:solidFill>
                  <a:schemeClr val="tx1"/>
                </a:solidFill>
                <a:latin typeface="+mn-lt"/>
                <a:sym typeface="+mn-ea"/>
              </a:rPr>
              <a:t>三、不动产抵押登记主要规定</a:t>
            </a:r>
            <a:endParaRPr lang="zh-CN" altLang="en-US" sz="1600" dirty="0">
              <a:solidFill>
                <a:schemeClr val="tx1"/>
              </a:solidFill>
              <a:latin typeface="+mn-lt"/>
            </a:endParaRPr>
          </a:p>
        </p:txBody>
      </p:sp>
      <p:sp>
        <p:nvSpPr>
          <p:cNvPr id="4" name="TextBox 10"/>
          <p:cNvSpPr txBox="1"/>
          <p:nvPr userDrawn="1"/>
        </p:nvSpPr>
        <p:spPr>
          <a:xfrm>
            <a:off x="9378950" y="455295"/>
            <a:ext cx="2367280" cy="245745"/>
          </a:xfrm>
          <a:prstGeom prst="rect">
            <a:avLst/>
          </a:prstGeom>
          <a:noFill/>
        </p:spPr>
        <p:txBody>
          <a:bodyPr vert="horz" wrap="square" lIns="0" tIns="0" rIns="0" bIns="0" rtlCol="0" anchor="ctr">
            <a:spAutoFit/>
          </a:bodyPr>
          <a:p>
            <a:pPr fontAlgn="auto">
              <a:spcBef>
                <a:spcPts val="0"/>
              </a:spcBef>
              <a:spcAft>
                <a:spcPts val="0"/>
              </a:spcAft>
              <a:defRPr/>
            </a:pPr>
            <a:r>
              <a:rPr lang="zh-CN" altLang="en-US" sz="1600" dirty="0">
                <a:ea typeface="微软雅黑" panose="020B0503020204020204" charset="-122"/>
                <a:sym typeface="+mn-ea"/>
              </a:rPr>
              <a:t>四、</a:t>
            </a:r>
            <a:r>
              <a:rPr lang="zh-CN" altLang="en-US" sz="1600" dirty="0">
                <a:latin typeface="方正黑体_GBK" panose="02000000000000000000" charset="-122"/>
                <a:ea typeface="方正黑体_GBK" panose="02000000000000000000" charset="-122"/>
                <a:cs typeface="汉仪方隶简" panose="02010600000101010101" charset="-122"/>
                <a:sym typeface="+mn-ea"/>
              </a:rPr>
              <a:t>不动产抵押登记前瞻</a:t>
            </a:r>
            <a:endParaRPr lang="zh-CN" altLang="en-US" sz="1600" dirty="0">
              <a:ea typeface="微软雅黑" panose="020B0503020204020204" charset="-122"/>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8" name="燕尾形 7"/>
          <p:cNvSpPr/>
          <p:nvPr userDrawn="1"/>
        </p:nvSpPr>
        <p:spPr>
          <a:xfrm>
            <a:off x="6093460" y="363220"/>
            <a:ext cx="3007995" cy="431800"/>
          </a:xfrm>
          <a:prstGeom prst="chevron">
            <a:avLst>
              <a:gd name="adj" fmla="val 26719"/>
            </a:avLst>
          </a:prstGeom>
          <a:solidFill>
            <a:srgbClr val="FF85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7" name="TextBox 11"/>
          <p:cNvSpPr txBox="1"/>
          <p:nvPr userDrawn="1"/>
        </p:nvSpPr>
        <p:spPr>
          <a:xfrm>
            <a:off x="6180455" y="456565"/>
            <a:ext cx="2921000" cy="245745"/>
          </a:xfrm>
          <a:prstGeom prst="rect">
            <a:avLst/>
          </a:prstGeom>
          <a:noFill/>
        </p:spPr>
        <p:txBody>
          <a:bodyPr vert="horz" wrap="square" lIns="0" tIns="0" rIns="0" bIns="0" rtlCol="0" anchor="ctr">
            <a:spAutoFit/>
          </a:bodyPr>
          <a:lstStyle>
            <a:defPPr>
              <a:defRPr lang="zh-CN"/>
            </a:defPPr>
            <a:lvl1pPr algn="ctr">
              <a:defRPr sz="1400">
                <a:solidFill>
                  <a:schemeClr val="tx1">
                    <a:lumMod val="50000"/>
                    <a:lumOff val="50000"/>
                  </a:schemeClr>
                </a:solidFill>
                <a:latin typeface="Impact" panose="020B0806030902050204" pitchFamily="34" charset="0"/>
                <a:ea typeface="微软雅黑" panose="020B0503020204020204" charset="-122"/>
              </a:defRPr>
            </a:lvl1pPr>
          </a:lstStyle>
          <a:p>
            <a:pPr fontAlgn="auto">
              <a:spcBef>
                <a:spcPts val="0"/>
              </a:spcBef>
              <a:spcAft>
                <a:spcPts val="0"/>
              </a:spcAft>
              <a:defRPr/>
            </a:pPr>
            <a:r>
              <a:rPr lang="zh-CN" altLang="en-US" sz="1600" dirty="0" smtClean="0">
                <a:solidFill>
                  <a:schemeClr val="tx1"/>
                </a:solidFill>
              </a:rPr>
              <a:t>三、</a:t>
            </a:r>
            <a:r>
              <a:rPr lang="zh-CN" altLang="en-US" sz="1600" dirty="0">
                <a:solidFill>
                  <a:schemeClr val="tx1"/>
                </a:solidFill>
                <a:latin typeface="+mn-lt"/>
                <a:sym typeface="+mn-ea"/>
              </a:rPr>
              <a:t>不动产抵押登记主要规定</a:t>
            </a:r>
            <a:endParaRPr lang="zh-CN" altLang="en-US" sz="1600" dirty="0"/>
          </a:p>
        </p:txBody>
      </p:sp>
      <p:sp>
        <p:nvSpPr>
          <p:cNvPr id="2" name="TextBox 6"/>
          <p:cNvSpPr txBox="1"/>
          <p:nvPr userDrawn="1"/>
        </p:nvSpPr>
        <p:spPr>
          <a:xfrm>
            <a:off x="1234440" y="455930"/>
            <a:ext cx="2431415" cy="245745"/>
          </a:xfrm>
          <a:prstGeom prst="rect">
            <a:avLst/>
          </a:prstGeom>
          <a:noFill/>
        </p:spPr>
        <p:txBody>
          <a:bodyPr vert="horz" wrap="square" lIns="0" tIns="0" rIns="0" bIns="0" rtlCol="0" anchor="ctr">
            <a:spAutoFit/>
          </a:bodyPr>
          <a:p>
            <a:pPr algn="ctr"/>
            <a:r>
              <a:rPr lang="zh-CN" altLang="en-US" sz="1600" dirty="0">
                <a:ea typeface="微软雅黑" panose="020B0503020204020204" charset="-122"/>
                <a:sym typeface="+mn-ea"/>
              </a:rPr>
              <a:t>一、不动产登记基本概念</a:t>
            </a:r>
            <a:endParaRPr lang="zh-CN" altLang="en-US" sz="1600" dirty="0">
              <a:solidFill>
                <a:schemeClr val="tx1">
                  <a:lumMod val="50000"/>
                  <a:lumOff val="50000"/>
                </a:schemeClr>
              </a:solidFill>
              <a:latin typeface="微软雅黑" panose="020B0503020204020204" charset="-122"/>
              <a:ea typeface="微软雅黑" panose="020B0503020204020204" charset="-122"/>
            </a:endParaRPr>
          </a:p>
        </p:txBody>
      </p:sp>
      <p:sp>
        <p:nvSpPr>
          <p:cNvPr id="3" name="TextBox 10"/>
          <p:cNvSpPr txBox="1"/>
          <p:nvPr userDrawn="1"/>
        </p:nvSpPr>
        <p:spPr>
          <a:xfrm>
            <a:off x="3665855" y="455930"/>
            <a:ext cx="2367280" cy="245745"/>
          </a:xfrm>
          <a:prstGeom prst="rect">
            <a:avLst/>
          </a:prstGeom>
          <a:noFill/>
        </p:spPr>
        <p:txBody>
          <a:bodyPr vert="horz" wrap="square" lIns="0" tIns="0" rIns="0" bIns="0" rtlCol="0" anchor="ctr">
            <a:spAutoFit/>
          </a:bodyPr>
          <a:p>
            <a:pPr fontAlgn="auto">
              <a:spcBef>
                <a:spcPts val="0"/>
              </a:spcBef>
              <a:spcAft>
                <a:spcPts val="0"/>
              </a:spcAft>
              <a:defRPr/>
            </a:pPr>
            <a:r>
              <a:rPr lang="zh-CN" altLang="en-US" sz="1600" dirty="0">
                <a:ea typeface="微软雅黑" panose="020B0503020204020204" charset="-122"/>
                <a:sym typeface="+mn-ea"/>
              </a:rPr>
              <a:t>二、</a:t>
            </a:r>
            <a:r>
              <a:rPr lang="zh-CN" altLang="en-US" sz="1600" dirty="0">
                <a:latin typeface="方正黑体_GBK" panose="02000000000000000000" charset="-122"/>
                <a:ea typeface="方正黑体_GBK" panose="02000000000000000000" charset="-122"/>
                <a:cs typeface="汉仪方隶简" panose="02010600000101010101" charset="-122"/>
                <a:sym typeface="+mn-ea"/>
              </a:rPr>
              <a:t>不动产登记实务要点</a:t>
            </a:r>
            <a:endParaRPr lang="zh-CN" altLang="en-US" sz="1600" dirty="0">
              <a:ea typeface="微软雅黑" panose="020B0503020204020204" charset="-122"/>
            </a:endParaRPr>
          </a:p>
        </p:txBody>
      </p:sp>
      <p:sp>
        <p:nvSpPr>
          <p:cNvPr id="4" name="TextBox 10"/>
          <p:cNvSpPr txBox="1"/>
          <p:nvPr userDrawn="1"/>
        </p:nvSpPr>
        <p:spPr>
          <a:xfrm>
            <a:off x="9291320" y="455930"/>
            <a:ext cx="2367280" cy="245745"/>
          </a:xfrm>
          <a:prstGeom prst="rect">
            <a:avLst/>
          </a:prstGeom>
          <a:noFill/>
        </p:spPr>
        <p:txBody>
          <a:bodyPr vert="horz" wrap="square" lIns="0" tIns="0" rIns="0" bIns="0" rtlCol="0" anchor="ctr">
            <a:spAutoFit/>
          </a:bodyPr>
          <a:p>
            <a:pPr fontAlgn="auto">
              <a:spcBef>
                <a:spcPts val="0"/>
              </a:spcBef>
              <a:spcAft>
                <a:spcPts val="0"/>
              </a:spcAft>
              <a:defRPr/>
            </a:pPr>
            <a:r>
              <a:rPr lang="zh-CN" altLang="en-US" sz="1600" dirty="0">
                <a:ea typeface="微软雅黑" panose="020B0503020204020204" charset="-122"/>
                <a:sym typeface="+mn-ea"/>
              </a:rPr>
              <a:t>四、</a:t>
            </a:r>
            <a:r>
              <a:rPr lang="zh-CN" altLang="en-US" sz="1600" dirty="0">
                <a:latin typeface="方正黑体_GBK" panose="02000000000000000000" charset="-122"/>
                <a:ea typeface="方正黑体_GBK" panose="02000000000000000000" charset="-122"/>
                <a:cs typeface="汉仪方隶简" panose="02010600000101010101" charset="-122"/>
                <a:sym typeface="+mn-ea"/>
              </a:rPr>
              <a:t>不动产抵押登记前瞻</a:t>
            </a:r>
            <a:endParaRPr lang="zh-CN" altLang="en-US" sz="1600" dirty="0">
              <a:ea typeface="微软雅黑" panose="020B0503020204020204" charset="-122"/>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
        <p:nvSpPr>
          <p:cNvPr id="8" name="燕尾形 7"/>
          <p:cNvSpPr/>
          <p:nvPr userDrawn="1"/>
        </p:nvSpPr>
        <p:spPr>
          <a:xfrm>
            <a:off x="8971280" y="362585"/>
            <a:ext cx="3007995" cy="431800"/>
          </a:xfrm>
          <a:prstGeom prst="chevron">
            <a:avLst>
              <a:gd name="adj" fmla="val 26719"/>
            </a:avLst>
          </a:prstGeom>
          <a:solidFill>
            <a:srgbClr val="FF85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7" name="TextBox 11"/>
          <p:cNvSpPr txBox="1"/>
          <p:nvPr userDrawn="1"/>
        </p:nvSpPr>
        <p:spPr>
          <a:xfrm>
            <a:off x="6050280" y="455930"/>
            <a:ext cx="2921000" cy="245745"/>
          </a:xfrm>
          <a:prstGeom prst="rect">
            <a:avLst/>
          </a:prstGeom>
          <a:noFill/>
        </p:spPr>
        <p:txBody>
          <a:bodyPr vert="horz" wrap="square" lIns="0" tIns="0" rIns="0" bIns="0" rtlCol="0" anchor="ctr">
            <a:spAutoFit/>
          </a:bodyPr>
          <a:lstStyle>
            <a:defPPr>
              <a:defRPr lang="zh-CN"/>
            </a:defPPr>
            <a:lvl1pPr algn="ctr">
              <a:defRPr sz="1400">
                <a:solidFill>
                  <a:schemeClr val="tx1">
                    <a:lumMod val="50000"/>
                    <a:lumOff val="50000"/>
                  </a:schemeClr>
                </a:solidFill>
                <a:latin typeface="Impact" panose="020B0806030902050204" pitchFamily="34" charset="0"/>
                <a:ea typeface="微软雅黑" panose="020B0503020204020204" charset="-122"/>
              </a:defRPr>
            </a:lvl1pPr>
          </a:lstStyle>
          <a:p>
            <a:pPr fontAlgn="auto">
              <a:spcBef>
                <a:spcPts val="0"/>
              </a:spcBef>
              <a:spcAft>
                <a:spcPts val="0"/>
              </a:spcAft>
              <a:defRPr/>
            </a:pPr>
            <a:r>
              <a:rPr lang="zh-CN" altLang="en-US" sz="1600" dirty="0" smtClean="0">
                <a:solidFill>
                  <a:schemeClr val="tx1"/>
                </a:solidFill>
              </a:rPr>
              <a:t>三、</a:t>
            </a:r>
            <a:r>
              <a:rPr lang="zh-CN" altLang="en-US" sz="1600" dirty="0">
                <a:solidFill>
                  <a:schemeClr val="tx1"/>
                </a:solidFill>
                <a:latin typeface="+mn-lt"/>
                <a:sym typeface="+mn-ea"/>
              </a:rPr>
              <a:t>不动产抵押登记主要规定</a:t>
            </a:r>
            <a:endParaRPr lang="zh-CN" altLang="en-US" sz="1600" dirty="0"/>
          </a:p>
        </p:txBody>
      </p:sp>
      <p:sp>
        <p:nvSpPr>
          <p:cNvPr id="2" name="TextBox 6"/>
          <p:cNvSpPr txBox="1"/>
          <p:nvPr userDrawn="1"/>
        </p:nvSpPr>
        <p:spPr>
          <a:xfrm>
            <a:off x="1234440" y="455930"/>
            <a:ext cx="2431415" cy="245745"/>
          </a:xfrm>
          <a:prstGeom prst="rect">
            <a:avLst/>
          </a:prstGeom>
          <a:noFill/>
        </p:spPr>
        <p:txBody>
          <a:bodyPr vert="horz" wrap="square" lIns="0" tIns="0" rIns="0" bIns="0" rtlCol="0" anchor="ctr">
            <a:spAutoFit/>
          </a:bodyPr>
          <a:p>
            <a:pPr algn="ctr"/>
            <a:r>
              <a:rPr lang="zh-CN" altLang="en-US" sz="1600" dirty="0">
                <a:ea typeface="微软雅黑" panose="020B0503020204020204" charset="-122"/>
                <a:sym typeface="+mn-ea"/>
              </a:rPr>
              <a:t>一、不动产登记基本概念</a:t>
            </a:r>
            <a:endParaRPr lang="zh-CN" altLang="en-US" sz="1600" dirty="0">
              <a:solidFill>
                <a:schemeClr val="tx1">
                  <a:lumMod val="50000"/>
                  <a:lumOff val="50000"/>
                </a:schemeClr>
              </a:solidFill>
              <a:latin typeface="微软雅黑" panose="020B0503020204020204" charset="-122"/>
              <a:ea typeface="微软雅黑" panose="020B0503020204020204" charset="-122"/>
            </a:endParaRPr>
          </a:p>
        </p:txBody>
      </p:sp>
      <p:sp>
        <p:nvSpPr>
          <p:cNvPr id="3" name="TextBox 10"/>
          <p:cNvSpPr txBox="1"/>
          <p:nvPr userDrawn="1"/>
        </p:nvSpPr>
        <p:spPr>
          <a:xfrm>
            <a:off x="3665855" y="455930"/>
            <a:ext cx="2367280" cy="245745"/>
          </a:xfrm>
          <a:prstGeom prst="rect">
            <a:avLst/>
          </a:prstGeom>
          <a:noFill/>
        </p:spPr>
        <p:txBody>
          <a:bodyPr vert="horz" wrap="square" lIns="0" tIns="0" rIns="0" bIns="0" rtlCol="0" anchor="ctr">
            <a:spAutoFit/>
          </a:bodyPr>
          <a:p>
            <a:pPr fontAlgn="auto">
              <a:spcBef>
                <a:spcPts val="0"/>
              </a:spcBef>
              <a:spcAft>
                <a:spcPts val="0"/>
              </a:spcAft>
              <a:defRPr/>
            </a:pPr>
            <a:r>
              <a:rPr lang="zh-CN" altLang="en-US" sz="1600" dirty="0">
                <a:ea typeface="微软雅黑" panose="020B0503020204020204" charset="-122"/>
                <a:sym typeface="+mn-ea"/>
              </a:rPr>
              <a:t>二、</a:t>
            </a:r>
            <a:r>
              <a:rPr lang="zh-CN" altLang="en-US" sz="1600" dirty="0">
                <a:latin typeface="方正黑体_GBK" panose="02000000000000000000" charset="-122"/>
                <a:ea typeface="方正黑体_GBK" panose="02000000000000000000" charset="-122"/>
                <a:cs typeface="汉仪方隶简" panose="02010600000101010101" charset="-122"/>
                <a:sym typeface="+mn-ea"/>
              </a:rPr>
              <a:t>不动产登记实务要点</a:t>
            </a:r>
            <a:endParaRPr lang="zh-CN" altLang="en-US" sz="1600" dirty="0">
              <a:ea typeface="微软雅黑" panose="020B0503020204020204" charset="-122"/>
            </a:endParaRPr>
          </a:p>
        </p:txBody>
      </p:sp>
      <p:sp>
        <p:nvSpPr>
          <p:cNvPr id="4" name="TextBox 10"/>
          <p:cNvSpPr txBox="1"/>
          <p:nvPr userDrawn="1"/>
        </p:nvSpPr>
        <p:spPr>
          <a:xfrm>
            <a:off x="9291320" y="455930"/>
            <a:ext cx="2367280" cy="245745"/>
          </a:xfrm>
          <a:prstGeom prst="rect">
            <a:avLst/>
          </a:prstGeom>
          <a:noFill/>
        </p:spPr>
        <p:txBody>
          <a:bodyPr vert="horz" wrap="square" lIns="0" tIns="0" rIns="0" bIns="0" rtlCol="0" anchor="ctr">
            <a:spAutoFit/>
          </a:bodyPr>
          <a:p>
            <a:pPr fontAlgn="auto">
              <a:spcBef>
                <a:spcPts val="0"/>
              </a:spcBef>
              <a:spcAft>
                <a:spcPts val="0"/>
              </a:spcAft>
              <a:defRPr/>
            </a:pPr>
            <a:r>
              <a:rPr lang="zh-CN" altLang="en-US" sz="1600" dirty="0">
                <a:ea typeface="微软雅黑" panose="020B0503020204020204" charset="-122"/>
                <a:sym typeface="+mn-ea"/>
              </a:rPr>
              <a:t>四、</a:t>
            </a:r>
            <a:r>
              <a:rPr lang="zh-CN" altLang="en-US" sz="1600" dirty="0">
                <a:latin typeface="方正黑体_GBK" panose="02000000000000000000" charset="-122"/>
                <a:ea typeface="方正黑体_GBK" panose="02000000000000000000" charset="-122"/>
                <a:cs typeface="汉仪方隶简" panose="02010600000101010101" charset="-122"/>
                <a:sym typeface="+mn-ea"/>
              </a:rPr>
              <a:t>不动产抵押登记前瞻</a:t>
            </a:r>
            <a:endParaRPr lang="zh-CN" altLang="en-US" sz="1600" dirty="0">
              <a:ea typeface="微软雅黑" panose="020B0503020204020204" charset="-122"/>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3" name="文本框 2"/>
          <p:cNvSpPr txBox="1"/>
          <p:nvPr userDrawn="1"/>
        </p:nvSpPr>
        <p:spPr>
          <a:xfrm>
            <a:off x="149860" y="2162810"/>
            <a:ext cx="11547475" cy="2799715"/>
          </a:xfrm>
          <a:prstGeom prst="rect">
            <a:avLst/>
          </a:prstGeom>
          <a:noFill/>
          <a:ln w="9525">
            <a:noFill/>
          </a:ln>
        </p:spPr>
        <p:txBody>
          <a:bodyPr wrap="square">
            <a:spAutoFit/>
          </a:bodyPr>
          <a:p>
            <a:pPr marL="0" indent="0" algn="ctr"/>
            <a:r>
              <a:rPr lang="zh-CN" altLang="en-US" sz="9600">
                <a:solidFill>
                  <a:srgbClr val="FF0000"/>
                </a:solidFill>
                <a:latin typeface="华文行楷" panose="02010800040101010101" pitchFamily="2" charset="-122"/>
                <a:ea typeface="华文行楷" panose="02010800040101010101" pitchFamily="2" charset="-122"/>
                <a:cs typeface="华文行楷" panose="02010800040101010101" pitchFamily="2" charset="-122"/>
              </a:rPr>
              <a:t>谢谢！</a:t>
            </a:r>
            <a:endParaRPr lang="zh-CN" altLang="en-US" sz="9600">
              <a:solidFill>
                <a:srgbClr val="FF0000"/>
              </a:solidFill>
              <a:latin typeface="华文行楷" panose="02010800040101010101" pitchFamily="2" charset="-122"/>
              <a:ea typeface="华文行楷" panose="02010800040101010101" pitchFamily="2" charset="-122"/>
              <a:cs typeface="华文行楷" panose="02010800040101010101" pitchFamily="2" charset="-122"/>
            </a:endParaRPr>
          </a:p>
          <a:p>
            <a:pPr marL="0" indent="0" algn="ctr"/>
            <a:r>
              <a:rPr lang="en-US" altLang="zh-CN" sz="8000">
                <a:solidFill>
                  <a:srgbClr val="FF0000"/>
                </a:solidFill>
                <a:latin typeface="楷体_GB2312" panose="02010609030101010101" pitchFamily="49" charset="-122"/>
                <a:ea typeface="楷体_GB2312" panose="02010609030101010101" pitchFamily="49" charset="-122"/>
                <a:cs typeface="华文行楷" panose="02010800040101010101" pitchFamily="2" charset="-122"/>
              </a:rPr>
              <a:t>TEL:15070020210</a:t>
            </a:r>
            <a:endParaRPr lang="en-US" altLang="zh-CN" sz="8000">
              <a:solidFill>
                <a:srgbClr val="FF0000"/>
              </a:solidFill>
              <a:latin typeface="楷体_GB2312" panose="02010609030101010101" pitchFamily="49" charset="-122"/>
              <a:ea typeface="楷体_GB2312" panose="02010609030101010101" pitchFamily="49" charset="-122"/>
              <a:cs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4" name="Rounded Rectangle 13"/>
          <p:cNvSpPr/>
          <p:nvPr/>
        </p:nvSpPr>
        <p:spPr>
          <a:xfrm>
            <a:off x="338138" y="260350"/>
            <a:ext cx="11601450"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47811" name="Group 15"/>
          <p:cNvGrpSpPr>
            <a:grpSpLocks noChangeAspect="1"/>
          </p:cNvGrpSpPr>
          <p:nvPr/>
        </p:nvGrpSpPr>
        <p:grpSpPr>
          <a:xfrm>
            <a:off x="280988" y="1679575"/>
            <a:ext cx="11637962" cy="1330325"/>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节标题">
    <p:bg>
      <p:bgPr>
        <a:blipFill dpi="0" rotWithShape="1">
          <a:blip r:embed="rId2" cstate="print">
            <a:lum/>
          </a:blip>
          <a:srcRect/>
          <a:stretch>
            <a:fillRect t="-20000" b="-20000"/>
          </a:stretch>
        </a:blipFill>
        <a:effectLst/>
      </p:bgPr>
    </p:bg>
    <p:spTree>
      <p:nvGrpSpPr>
        <p:cNvPr id="1" name=""/>
        <p:cNvGrpSpPr/>
        <p:nvPr/>
      </p:nvGrpSpPr>
      <p:grpSpPr>
        <a:xfrm>
          <a:off x="0" y="0"/>
          <a:ext cx="0" cy="0"/>
          <a:chOff x="0" y="0"/>
          <a:chExt cx="0" cy="0"/>
        </a:xfrm>
      </p:grpSpPr>
      <p:sp>
        <p:nvSpPr>
          <p:cNvPr id="14" name="Rounded Rectangle 13"/>
          <p:cNvSpPr/>
          <p:nvPr/>
        </p:nvSpPr>
        <p:spPr>
          <a:xfrm>
            <a:off x="338138" y="260350"/>
            <a:ext cx="11601450"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48835" name="Group 15"/>
          <p:cNvGrpSpPr>
            <a:grpSpLocks noChangeAspect="1"/>
          </p:cNvGrpSpPr>
          <p:nvPr/>
        </p:nvGrpSpPr>
        <p:grpSpPr>
          <a:xfrm>
            <a:off x="280988" y="1679575"/>
            <a:ext cx="11637962" cy="1330325"/>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Tree>
  </p:cSld>
  <p:clrMapOvr>
    <a:masterClrMapping/>
  </p:clrMapOvr>
  <p:transition spd="slow"/>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3.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alphaModFix amt="15000"/>
            <a:lum/>
          </a:blip>
          <a:srcRect/>
          <a:tile tx="92710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a:off x="0" y="854720"/>
            <a:ext cx="12198350" cy="1152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燕尾形 1"/>
          <p:cNvSpPr/>
          <p:nvPr/>
        </p:nvSpPr>
        <p:spPr>
          <a:xfrm>
            <a:off x="11707415" y="908720"/>
            <a:ext cx="216024" cy="432048"/>
          </a:xfrm>
          <a:prstGeom prst="chevron">
            <a:avLst/>
          </a:prstGeom>
          <a:solidFill>
            <a:srgbClr val="FF85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0" name="燕尾形 9"/>
          <p:cNvSpPr/>
          <p:nvPr/>
        </p:nvSpPr>
        <p:spPr>
          <a:xfrm>
            <a:off x="11859815" y="908720"/>
            <a:ext cx="216024" cy="432048"/>
          </a:xfrm>
          <a:prstGeom prst="chevron">
            <a:avLst/>
          </a:prstGeom>
          <a:solidFill>
            <a:srgbClr val="FF85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5" name="椭圆 14"/>
          <p:cNvSpPr/>
          <p:nvPr/>
        </p:nvSpPr>
        <p:spPr>
          <a:xfrm>
            <a:off x="804465" y="867320"/>
            <a:ext cx="86400" cy="864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4"/>
          <p:cNvSpPr>
            <a:spLocks noChangeAspect="1"/>
          </p:cNvSpPr>
          <p:nvPr/>
        </p:nvSpPr>
        <p:spPr bwMode="auto">
          <a:xfrm>
            <a:off x="566081" y="188720"/>
            <a:ext cx="563168" cy="72000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FF85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410543" y="279698"/>
            <a:ext cx="792087" cy="369332"/>
          </a:xfrm>
          <a:prstGeom prst="rect">
            <a:avLst/>
          </a:prstGeom>
        </p:spPr>
        <p:txBody>
          <a:bodyPr/>
          <a:lstStyle/>
          <a:p>
            <a:pPr algn="ctr">
              <a:defRPr/>
            </a:pPr>
            <a:r>
              <a:rPr lang="zh-CN" altLang="en-US" sz="1800" dirty="0" smtClean="0">
                <a:solidFill>
                  <a:schemeClr val="tx1">
                    <a:lumMod val="75000"/>
                    <a:lumOff val="2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fld id="{2EEF1883-7A0E-4F66-9932-E581691AD397}" type="slidenum">
              <a:rPr lang="zh-CN" altLang="en-US" sz="18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fld>
            <a:r>
              <a:rPr lang="zh-CN" altLang="en-US" sz="1800" dirty="0">
                <a:solidFill>
                  <a:schemeClr val="tx1">
                    <a:lumMod val="75000"/>
                    <a:lumOff val="2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dirty="0">
              <a:solidFill>
                <a:schemeClr val="tx1">
                  <a:lumMod val="75000"/>
                  <a:lumOff val="2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4.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xml"/><Relationship Id="rId1"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xml"/><Relationship Id="rId1"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8.xml"/><Relationship Id="rId2" Type="http://schemas.openxmlformats.org/officeDocument/2006/relationships/image" Target="../media/image29.pn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9.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1.xml"/><Relationship Id="rId1"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xml"/><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image" Target="../media/image40.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4.xml"/><Relationship Id="rId2" Type="http://schemas.openxmlformats.org/officeDocument/2006/relationships/image" Target="../media/image41.png"/><Relationship Id="rId1" Type="http://schemas.openxmlformats.org/officeDocument/2006/relationships/image" Target="../media/image40.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5.xml"/><Relationship Id="rId2" Type="http://schemas.openxmlformats.org/officeDocument/2006/relationships/image" Target="../media/image41.png"/><Relationship Id="rId1"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5.jpe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44.png"/><Relationship Id="rId1"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46.png"/><Relationship Id="rId1" Type="http://schemas.openxmlformats.org/officeDocument/2006/relationships/image" Target="../media/image4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7.jpe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7.png"/><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9.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0.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image" Target="../media/image51.jpe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53.png"/><Relationship Id="rId2" Type="http://schemas.openxmlformats.org/officeDocument/2006/relationships/image" Target="../media/image55.jpeg"/><Relationship Id="rId1" Type="http://schemas.openxmlformats.org/officeDocument/2006/relationships/image" Target="../media/image54.jpe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53.png"/><Relationship Id="rId2" Type="http://schemas.openxmlformats.org/officeDocument/2006/relationships/image" Target="../media/image57.jpeg"/><Relationship Id="rId1" Type="http://schemas.openxmlformats.org/officeDocument/2006/relationships/image" Target="../media/image56.jpe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53.png"/><Relationship Id="rId2" Type="http://schemas.openxmlformats.org/officeDocument/2006/relationships/image" Target="../media/image59.jpeg"/><Relationship Id="rId1" Type="http://schemas.openxmlformats.org/officeDocument/2006/relationships/image" Target="../media/image58.jpe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53.png"/><Relationship Id="rId1" Type="http://schemas.openxmlformats.org/officeDocument/2006/relationships/image" Target="../media/image60.jpe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53.png"/><Relationship Id="rId1" Type="http://schemas.openxmlformats.org/officeDocument/2006/relationships/image" Target="../media/image61.jpeg"/></Relationships>
</file>

<file path=ppt/slides/_rels/slide49.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5.xml"/><Relationship Id="rId4" Type="http://schemas.openxmlformats.org/officeDocument/2006/relationships/image" Target="../media/image63.png"/><Relationship Id="rId3" Type="http://schemas.openxmlformats.org/officeDocument/2006/relationships/package" Target="../embeddings/Document1.docx"/><Relationship Id="rId2" Type="http://schemas.openxmlformats.org/officeDocument/2006/relationships/image" Target="../media/image62.png"/><Relationship Id="rId1"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67.jpe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68.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69.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70.png"/></Relationships>
</file>

<file path=ppt/slides/_rels/slide58.xml.rels><?xml version="1.0" encoding="UTF-8" standalone="yes"?>
<Relationships xmlns="http://schemas.openxmlformats.org/package/2006/relationships"><Relationship Id="rId6" Type="http://schemas.openxmlformats.org/officeDocument/2006/relationships/vmlDrawing" Target="../drawings/vmlDrawing2.vml"/><Relationship Id="rId5" Type="http://schemas.openxmlformats.org/officeDocument/2006/relationships/slideLayout" Target="../slideLayouts/slideLayout6.xml"/><Relationship Id="rId4" Type="http://schemas.openxmlformats.org/officeDocument/2006/relationships/image" Target="../media/image72.png"/><Relationship Id="rId3" Type="http://schemas.openxmlformats.org/officeDocument/2006/relationships/oleObject" Target="../embeddings/Document2.doc"/><Relationship Id="rId2" Type="http://schemas.openxmlformats.org/officeDocument/2006/relationships/image" Target="../media/image71.png"/><Relationship Id="rId1" Type="http://schemas.openxmlformats.org/officeDocument/2006/relationships/oleObject" Target="../embeddings/oleObject2.bin"/></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9.xml"/><Relationship Id="rId7" Type="http://schemas.openxmlformats.org/officeDocument/2006/relationships/image" Target="../media/image19.png"/><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xml"/><Relationship Id="rId2" Type="http://schemas.openxmlformats.org/officeDocument/2006/relationships/image" Target="../media/image20.png"/><Relationship Id="rId1" Type="http://schemas.openxmlformats.org/officeDocument/2006/relationships/hyperlink" Target="http://baike.baidu.com/view/2381102.htm" TargetMode="Externa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advTm="4060">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1072933002838B65FD21FD86D52FE1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217290" y="4077072"/>
            <a:ext cx="2826251" cy="24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7CAE05D5D2EB7196A5663EAFE712BCB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4265" y="1412776"/>
            <a:ext cx="2808853" cy="24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16C8A75959DE2EEA7B4115DB3861333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7323" y="1339751"/>
            <a:ext cx="2835740" cy="24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7384547F06482FB75F1A973D13CFF5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643" y="4149220"/>
            <a:ext cx="2865789" cy="2448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C077C289F95ACBF1672FD456AF569D7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96821" y="1340313"/>
            <a:ext cx="2864208" cy="2448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714799" y="1685707"/>
            <a:ext cx="1944216" cy="2031325"/>
          </a:xfrm>
          <a:prstGeom prst="rect">
            <a:avLst/>
          </a:prstGeom>
          <a:noFill/>
        </p:spPr>
        <p:txBody>
          <a:bodyPr wrap="square" rtlCol="0">
            <a:spAutoFit/>
          </a:bodyPr>
          <a:lstStyle/>
          <a:p>
            <a:r>
              <a:rPr lang="zh-CN" altLang="en-US" u="sng" dirty="0" smtClean="0">
                <a:latin typeface="幼圆" panose="02010509060101010101" pitchFamily="49" charset="-122"/>
                <a:ea typeface="幼圆" panose="02010509060101010101" pitchFamily="49" charset="-122"/>
              </a:rPr>
              <a:t>    耕地</a:t>
            </a:r>
            <a:r>
              <a:rPr lang="zh-CN" altLang="en-US" u="sng" dirty="0">
                <a:latin typeface="幼圆" panose="02010509060101010101" pitchFamily="49" charset="-122"/>
                <a:ea typeface="幼圆" panose="02010509060101010101" pitchFamily="49" charset="-122"/>
              </a:rPr>
              <a:t>、林地、草地、荒地、水域、滩涂、建设用地以及因自然淤积和人工填海、填湖形成的土地等</a:t>
            </a:r>
            <a:endParaRPr lang="zh-CN" altLang="en-US" u="sng" dirty="0">
              <a:latin typeface="幼圆" panose="02010509060101010101" pitchFamily="49" charset="-122"/>
              <a:ea typeface="幼圆" panose="02010509060101010101" pitchFamily="49" charset="-122"/>
            </a:endParaRPr>
          </a:p>
        </p:txBody>
      </p:sp>
      <p:sp>
        <p:nvSpPr>
          <p:cNvPr id="8" name="TextBox 7"/>
          <p:cNvSpPr txBox="1"/>
          <p:nvPr/>
        </p:nvSpPr>
        <p:spPr>
          <a:xfrm>
            <a:off x="6387207" y="2134597"/>
            <a:ext cx="1746255" cy="923330"/>
          </a:xfrm>
          <a:prstGeom prst="rect">
            <a:avLst/>
          </a:prstGeom>
          <a:noFill/>
        </p:spPr>
        <p:txBody>
          <a:bodyPr wrap="square" rtlCol="0">
            <a:spAutoFit/>
          </a:bodyPr>
          <a:lstStyle/>
          <a:p>
            <a:r>
              <a:rPr lang="zh-CN" altLang="en-US" u="sng" dirty="0" smtClean="0">
                <a:latin typeface="幼圆" panose="02010509060101010101" pitchFamily="49" charset="-122"/>
                <a:ea typeface="幼圆" panose="02010509060101010101" pitchFamily="49" charset="-122"/>
              </a:rPr>
              <a:t>    海域</a:t>
            </a:r>
            <a:r>
              <a:rPr lang="zh-CN" altLang="en-US" u="sng" dirty="0">
                <a:latin typeface="幼圆" panose="02010509060101010101" pitchFamily="49" charset="-122"/>
                <a:ea typeface="幼圆" panose="02010509060101010101" pitchFamily="49" charset="-122"/>
              </a:rPr>
              <a:t>及海上建筑物、构筑物</a:t>
            </a:r>
            <a:endParaRPr lang="zh-CN" altLang="en-US" u="sng" dirty="0">
              <a:latin typeface="幼圆" panose="02010509060101010101" pitchFamily="49" charset="-122"/>
              <a:ea typeface="幼圆" panose="02010509060101010101" pitchFamily="49" charset="-122"/>
            </a:endParaRPr>
          </a:p>
        </p:txBody>
      </p:sp>
      <p:sp>
        <p:nvSpPr>
          <p:cNvPr id="9" name="TextBox 8"/>
          <p:cNvSpPr txBox="1"/>
          <p:nvPr/>
        </p:nvSpPr>
        <p:spPr>
          <a:xfrm>
            <a:off x="3218855" y="4653731"/>
            <a:ext cx="1746255" cy="1754326"/>
          </a:xfrm>
          <a:prstGeom prst="rect">
            <a:avLst/>
          </a:prstGeom>
          <a:noFill/>
        </p:spPr>
        <p:txBody>
          <a:bodyPr wrap="square" rtlCol="0">
            <a:spAutoFit/>
          </a:bodyPr>
          <a:lstStyle/>
          <a:p>
            <a:r>
              <a:rPr lang="zh-CN" altLang="en-US" u="sng" dirty="0" smtClean="0">
                <a:latin typeface="幼圆" panose="02010509060101010101" pitchFamily="49" charset="-122"/>
                <a:ea typeface="幼圆" panose="02010509060101010101" pitchFamily="49" charset="-122"/>
              </a:rPr>
              <a:t>    定</a:t>
            </a:r>
            <a:r>
              <a:rPr lang="zh-CN" altLang="en-US" u="sng" dirty="0">
                <a:latin typeface="幼圆" panose="02010509060101010101" pitchFamily="49" charset="-122"/>
                <a:ea typeface="幼圆" panose="02010509060101010101" pitchFamily="49" charset="-122"/>
              </a:rPr>
              <a:t>着于地表、地上或者地下的房屋等建筑物、构筑物以及特定空间</a:t>
            </a:r>
            <a:endParaRPr lang="zh-CN" altLang="en-US" u="sng" dirty="0">
              <a:latin typeface="幼圆" panose="02010509060101010101" pitchFamily="49" charset="-122"/>
              <a:ea typeface="幼圆" panose="02010509060101010101" pitchFamily="49" charset="-122"/>
            </a:endParaRPr>
          </a:p>
        </p:txBody>
      </p:sp>
      <p:sp>
        <p:nvSpPr>
          <p:cNvPr id="10" name="TextBox 9"/>
          <p:cNvSpPr txBox="1"/>
          <p:nvPr/>
        </p:nvSpPr>
        <p:spPr>
          <a:xfrm>
            <a:off x="6459215" y="5013771"/>
            <a:ext cx="1746255" cy="923330"/>
          </a:xfrm>
          <a:prstGeom prst="rect">
            <a:avLst/>
          </a:prstGeom>
          <a:noFill/>
        </p:spPr>
        <p:txBody>
          <a:bodyPr wrap="square" rtlCol="0">
            <a:spAutoFit/>
          </a:bodyPr>
          <a:lstStyle/>
          <a:p>
            <a:r>
              <a:rPr lang="zh-CN" altLang="en-US" u="sng" dirty="0" smtClean="0">
                <a:latin typeface="幼圆" panose="02010509060101010101" pitchFamily="49" charset="-122"/>
                <a:ea typeface="幼圆" panose="02010509060101010101" pitchFamily="49" charset="-122"/>
              </a:rPr>
              <a:t>    定</a:t>
            </a:r>
            <a:r>
              <a:rPr lang="zh-CN" altLang="en-US" u="sng" dirty="0">
                <a:latin typeface="幼圆" panose="02010509060101010101" pitchFamily="49" charset="-122"/>
                <a:ea typeface="幼圆" panose="02010509060101010101" pitchFamily="49" charset="-122"/>
              </a:rPr>
              <a:t>着于土地的森林和林木</a:t>
            </a:r>
            <a:endParaRPr lang="zh-CN" altLang="en-US" u="sng" dirty="0">
              <a:latin typeface="幼圆" panose="02010509060101010101" pitchFamily="49" charset="-122"/>
              <a:ea typeface="幼圆" panose="02010509060101010101" pitchFamily="49" charset="-122"/>
            </a:endParaRPr>
          </a:p>
        </p:txBody>
      </p:sp>
      <p:sp>
        <p:nvSpPr>
          <p:cNvPr id="11" name="TextBox 10"/>
          <p:cNvSpPr txBox="1"/>
          <p:nvPr/>
        </p:nvSpPr>
        <p:spPr>
          <a:xfrm>
            <a:off x="9699575" y="2073622"/>
            <a:ext cx="1746255" cy="1200329"/>
          </a:xfrm>
          <a:prstGeom prst="rect">
            <a:avLst/>
          </a:prstGeom>
          <a:noFill/>
        </p:spPr>
        <p:txBody>
          <a:bodyPr wrap="square" rtlCol="0">
            <a:spAutoFit/>
          </a:bodyPr>
          <a:lstStyle/>
          <a:p>
            <a:r>
              <a:rPr lang="zh-CN" altLang="en-US" u="sng" dirty="0" smtClean="0">
                <a:latin typeface="幼圆" panose="02010509060101010101" pitchFamily="49" charset="-122"/>
                <a:ea typeface="幼圆" panose="02010509060101010101" pitchFamily="49" charset="-122"/>
              </a:rPr>
              <a:t>    法律</a:t>
            </a:r>
            <a:r>
              <a:rPr lang="zh-CN" altLang="en-US" u="sng" dirty="0">
                <a:latin typeface="幼圆" panose="02010509060101010101" pitchFamily="49" charset="-122"/>
                <a:ea typeface="幼圆" panose="02010509060101010101" pitchFamily="49" charset="-122"/>
              </a:rPr>
              <a:t>、行政法规规定可以登记的其他不动产</a:t>
            </a:r>
            <a:endParaRPr lang="zh-CN" altLang="en-US" u="sng" dirty="0">
              <a:latin typeface="幼圆" panose="02010509060101010101" pitchFamily="49" charset="-122"/>
              <a:ea typeface="幼圆" panose="02010509060101010101" pitchFamily="49" charset="-122"/>
            </a:endParaRPr>
          </a:p>
        </p:txBody>
      </p:sp>
      <p:pic>
        <p:nvPicPr>
          <p:cNvPr id="1026" name="Picture 2" descr="H:\PPT\新建文件夹\u=1357747218,1511250634&amp;fm=21&amp;gp=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77139" y="4214415"/>
            <a:ext cx="2794644" cy="2383532"/>
          </a:xfrm>
          <a:prstGeom prst="ellipse">
            <a:avLst/>
          </a:prstGeom>
          <a:ln w="63500" cap="rnd">
            <a:solidFill>
              <a:srgbClr val="C6E1E4"/>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04002" y="1254487"/>
            <a:ext cx="551815" cy="2306955"/>
          </a:xfrm>
          <a:prstGeom prst="rect">
            <a:avLst/>
          </a:prstGeom>
          <a:solidFill>
            <a:srgbClr val="FFFF00"/>
          </a:solidFill>
        </p:spPr>
        <p:txBody>
          <a:bodyPr vert="horz" wrap="square" rtlCol="0">
            <a:spAutoFit/>
          </a:bodyPr>
          <a:lstStyle/>
          <a:p>
            <a:pPr algn="ctr"/>
            <a:r>
              <a:rPr lang="en-US" altLang="zh-CN" sz="2400" dirty="0">
                <a:latin typeface="微软雅黑" panose="020B0503020204020204" charset="-122"/>
                <a:ea typeface="微软雅黑" panose="020B0503020204020204" charset="-122"/>
              </a:rPr>
              <a:t>3.</a:t>
            </a:r>
            <a:r>
              <a:rPr lang="zh-CN" altLang="zh-CN" sz="2400" dirty="0">
                <a:latin typeface="微软雅黑" panose="020B0503020204020204" charset="-122"/>
                <a:ea typeface="微软雅黑" panose="020B0503020204020204" charset="-122"/>
              </a:rPr>
              <a:t>不动产范围</a:t>
            </a:r>
            <a:endParaRPr lang="zh-CN" altLang="en-US" sz="2400" dirty="0">
              <a:latin typeface="微软雅黑" panose="020B0503020204020204" charset="-122"/>
              <a:ea typeface="微软雅黑" panose="020B0503020204020204"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2000" advTm="19595"/>
    </mc:Choice>
    <mc:Fallback>
      <p:transition spd="slow" advTm="1959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down)">
                                      <p:cBhvr>
                                        <p:cTn id="41" dur="580">
                                          <p:stCondLst>
                                            <p:cond delay="0"/>
                                          </p:stCondLst>
                                        </p:cTn>
                                        <p:tgtEl>
                                          <p:spTgt spid="2"/>
                                        </p:tgtEl>
                                      </p:cBhvr>
                                    </p:animEffect>
                                    <p:anim calcmode="lin" valueType="num">
                                      <p:cBhvr>
                                        <p:cTn id="4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7" dur="26">
                                          <p:stCondLst>
                                            <p:cond delay="650"/>
                                          </p:stCondLst>
                                        </p:cTn>
                                        <p:tgtEl>
                                          <p:spTgt spid="2"/>
                                        </p:tgtEl>
                                      </p:cBhvr>
                                      <p:to x="100000" y="60000"/>
                                    </p:animScale>
                                    <p:animScale>
                                      <p:cBhvr>
                                        <p:cTn id="48" dur="166" decel="50000">
                                          <p:stCondLst>
                                            <p:cond delay="676"/>
                                          </p:stCondLst>
                                        </p:cTn>
                                        <p:tgtEl>
                                          <p:spTgt spid="2"/>
                                        </p:tgtEl>
                                      </p:cBhvr>
                                      <p:to x="100000" y="100000"/>
                                    </p:animScale>
                                    <p:animScale>
                                      <p:cBhvr>
                                        <p:cTn id="49" dur="26">
                                          <p:stCondLst>
                                            <p:cond delay="1312"/>
                                          </p:stCondLst>
                                        </p:cTn>
                                        <p:tgtEl>
                                          <p:spTgt spid="2"/>
                                        </p:tgtEl>
                                      </p:cBhvr>
                                      <p:to x="100000" y="80000"/>
                                    </p:animScale>
                                    <p:animScale>
                                      <p:cBhvr>
                                        <p:cTn id="50" dur="166" decel="50000">
                                          <p:stCondLst>
                                            <p:cond delay="1338"/>
                                          </p:stCondLst>
                                        </p:cTn>
                                        <p:tgtEl>
                                          <p:spTgt spid="2"/>
                                        </p:tgtEl>
                                      </p:cBhvr>
                                      <p:to x="100000" y="100000"/>
                                    </p:animScale>
                                    <p:animScale>
                                      <p:cBhvr>
                                        <p:cTn id="51" dur="26">
                                          <p:stCondLst>
                                            <p:cond delay="1642"/>
                                          </p:stCondLst>
                                        </p:cTn>
                                        <p:tgtEl>
                                          <p:spTgt spid="2"/>
                                        </p:tgtEl>
                                      </p:cBhvr>
                                      <p:to x="100000" y="90000"/>
                                    </p:animScale>
                                    <p:animScale>
                                      <p:cBhvr>
                                        <p:cTn id="52" dur="166" decel="50000">
                                          <p:stCondLst>
                                            <p:cond delay="1668"/>
                                          </p:stCondLst>
                                        </p:cTn>
                                        <p:tgtEl>
                                          <p:spTgt spid="2"/>
                                        </p:tgtEl>
                                      </p:cBhvr>
                                      <p:to x="100000" y="100000"/>
                                    </p:animScale>
                                    <p:animScale>
                                      <p:cBhvr>
                                        <p:cTn id="53" dur="26">
                                          <p:stCondLst>
                                            <p:cond delay="1808"/>
                                          </p:stCondLst>
                                        </p:cTn>
                                        <p:tgtEl>
                                          <p:spTgt spid="2"/>
                                        </p:tgtEl>
                                      </p:cBhvr>
                                      <p:to x="100000" y="95000"/>
                                    </p:animScale>
                                    <p:animScale>
                                      <p:cBhvr>
                                        <p:cTn id="54" dur="166" decel="50000">
                                          <p:stCondLst>
                                            <p:cond delay="1834"/>
                                          </p:stCondLst>
                                        </p:cTn>
                                        <p:tgtEl>
                                          <p:spTgt spid="2"/>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580">
                                          <p:stCondLst>
                                            <p:cond delay="0"/>
                                          </p:stCondLst>
                                        </p:cTn>
                                        <p:tgtEl>
                                          <p:spTgt spid="9"/>
                                        </p:tgtEl>
                                      </p:cBhvr>
                                    </p:animEffect>
                                    <p:anim calcmode="lin" valueType="num">
                                      <p:cBhvr>
                                        <p:cTn id="5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63" dur="26">
                                          <p:stCondLst>
                                            <p:cond delay="650"/>
                                          </p:stCondLst>
                                        </p:cTn>
                                        <p:tgtEl>
                                          <p:spTgt spid="9"/>
                                        </p:tgtEl>
                                      </p:cBhvr>
                                      <p:to x="100000" y="60000"/>
                                    </p:animScale>
                                    <p:animScale>
                                      <p:cBhvr>
                                        <p:cTn id="64" dur="166" decel="50000">
                                          <p:stCondLst>
                                            <p:cond delay="676"/>
                                          </p:stCondLst>
                                        </p:cTn>
                                        <p:tgtEl>
                                          <p:spTgt spid="9"/>
                                        </p:tgtEl>
                                      </p:cBhvr>
                                      <p:to x="100000" y="100000"/>
                                    </p:animScale>
                                    <p:animScale>
                                      <p:cBhvr>
                                        <p:cTn id="65" dur="26">
                                          <p:stCondLst>
                                            <p:cond delay="1312"/>
                                          </p:stCondLst>
                                        </p:cTn>
                                        <p:tgtEl>
                                          <p:spTgt spid="9"/>
                                        </p:tgtEl>
                                      </p:cBhvr>
                                      <p:to x="100000" y="80000"/>
                                    </p:animScale>
                                    <p:animScale>
                                      <p:cBhvr>
                                        <p:cTn id="66" dur="166" decel="50000">
                                          <p:stCondLst>
                                            <p:cond delay="1338"/>
                                          </p:stCondLst>
                                        </p:cTn>
                                        <p:tgtEl>
                                          <p:spTgt spid="9"/>
                                        </p:tgtEl>
                                      </p:cBhvr>
                                      <p:to x="100000" y="100000"/>
                                    </p:animScale>
                                    <p:animScale>
                                      <p:cBhvr>
                                        <p:cTn id="67" dur="26">
                                          <p:stCondLst>
                                            <p:cond delay="1642"/>
                                          </p:stCondLst>
                                        </p:cTn>
                                        <p:tgtEl>
                                          <p:spTgt spid="9"/>
                                        </p:tgtEl>
                                      </p:cBhvr>
                                      <p:to x="100000" y="90000"/>
                                    </p:animScale>
                                    <p:animScale>
                                      <p:cBhvr>
                                        <p:cTn id="68" dur="166" decel="50000">
                                          <p:stCondLst>
                                            <p:cond delay="1668"/>
                                          </p:stCondLst>
                                        </p:cTn>
                                        <p:tgtEl>
                                          <p:spTgt spid="9"/>
                                        </p:tgtEl>
                                      </p:cBhvr>
                                      <p:to x="100000" y="100000"/>
                                    </p:animScale>
                                    <p:animScale>
                                      <p:cBhvr>
                                        <p:cTn id="69" dur="26">
                                          <p:stCondLst>
                                            <p:cond delay="1808"/>
                                          </p:stCondLst>
                                        </p:cTn>
                                        <p:tgtEl>
                                          <p:spTgt spid="9"/>
                                        </p:tgtEl>
                                      </p:cBhvr>
                                      <p:to x="100000" y="95000"/>
                                    </p:animScale>
                                    <p:animScale>
                                      <p:cBhvr>
                                        <p:cTn id="70" dur="166" decel="50000">
                                          <p:stCondLst>
                                            <p:cond delay="1834"/>
                                          </p:stCondLst>
                                        </p:cTn>
                                        <p:tgtEl>
                                          <p:spTgt spid="9"/>
                                        </p:tgtEl>
                                      </p:cBhvr>
                                      <p:to x="100000" y="100000"/>
                                    </p:animScale>
                                  </p:childTnLst>
                                </p:cTn>
                              </p:par>
                            </p:childTnLst>
                          </p:cTn>
                        </p:par>
                      </p:childTnLst>
                    </p:cTn>
                  </p:par>
                  <p:par>
                    <p:cTn id="71" fill="hold">
                      <p:stCondLst>
                        <p:cond delay="indefinite"/>
                      </p:stCondLst>
                      <p:childTnLst>
                        <p:par>
                          <p:cTn id="72" fill="hold">
                            <p:stCondLst>
                              <p:cond delay="0"/>
                            </p:stCondLst>
                            <p:childTnLst>
                              <p:par>
                                <p:cTn id="73" presetID="26" presetClass="entr" presetSubtype="0" fill="hold" nodeType="click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580">
                                          <p:stCondLst>
                                            <p:cond delay="0"/>
                                          </p:stCondLst>
                                        </p:cTn>
                                        <p:tgtEl>
                                          <p:spTgt spid="4"/>
                                        </p:tgtEl>
                                      </p:cBhvr>
                                    </p:animEffect>
                                    <p:anim calcmode="lin" valueType="num">
                                      <p:cBhvr>
                                        <p:cTn id="7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81" dur="26">
                                          <p:stCondLst>
                                            <p:cond delay="650"/>
                                          </p:stCondLst>
                                        </p:cTn>
                                        <p:tgtEl>
                                          <p:spTgt spid="4"/>
                                        </p:tgtEl>
                                      </p:cBhvr>
                                      <p:to x="100000" y="60000"/>
                                    </p:animScale>
                                    <p:animScale>
                                      <p:cBhvr>
                                        <p:cTn id="82" dur="166" decel="50000">
                                          <p:stCondLst>
                                            <p:cond delay="676"/>
                                          </p:stCondLst>
                                        </p:cTn>
                                        <p:tgtEl>
                                          <p:spTgt spid="4"/>
                                        </p:tgtEl>
                                      </p:cBhvr>
                                      <p:to x="100000" y="100000"/>
                                    </p:animScale>
                                    <p:animScale>
                                      <p:cBhvr>
                                        <p:cTn id="83" dur="26">
                                          <p:stCondLst>
                                            <p:cond delay="1312"/>
                                          </p:stCondLst>
                                        </p:cTn>
                                        <p:tgtEl>
                                          <p:spTgt spid="4"/>
                                        </p:tgtEl>
                                      </p:cBhvr>
                                      <p:to x="100000" y="80000"/>
                                    </p:animScale>
                                    <p:animScale>
                                      <p:cBhvr>
                                        <p:cTn id="84" dur="166" decel="50000">
                                          <p:stCondLst>
                                            <p:cond delay="1338"/>
                                          </p:stCondLst>
                                        </p:cTn>
                                        <p:tgtEl>
                                          <p:spTgt spid="4"/>
                                        </p:tgtEl>
                                      </p:cBhvr>
                                      <p:to x="100000" y="100000"/>
                                    </p:animScale>
                                    <p:animScale>
                                      <p:cBhvr>
                                        <p:cTn id="85" dur="26">
                                          <p:stCondLst>
                                            <p:cond delay="1642"/>
                                          </p:stCondLst>
                                        </p:cTn>
                                        <p:tgtEl>
                                          <p:spTgt spid="4"/>
                                        </p:tgtEl>
                                      </p:cBhvr>
                                      <p:to x="100000" y="90000"/>
                                    </p:animScale>
                                    <p:animScale>
                                      <p:cBhvr>
                                        <p:cTn id="86" dur="166" decel="50000">
                                          <p:stCondLst>
                                            <p:cond delay="1668"/>
                                          </p:stCondLst>
                                        </p:cTn>
                                        <p:tgtEl>
                                          <p:spTgt spid="4"/>
                                        </p:tgtEl>
                                      </p:cBhvr>
                                      <p:to x="100000" y="100000"/>
                                    </p:animScale>
                                    <p:animScale>
                                      <p:cBhvr>
                                        <p:cTn id="87" dur="26">
                                          <p:stCondLst>
                                            <p:cond delay="1808"/>
                                          </p:stCondLst>
                                        </p:cTn>
                                        <p:tgtEl>
                                          <p:spTgt spid="4"/>
                                        </p:tgtEl>
                                      </p:cBhvr>
                                      <p:to x="100000" y="95000"/>
                                    </p:animScale>
                                    <p:animScale>
                                      <p:cBhvr>
                                        <p:cTn id="88" dur="166" decel="50000">
                                          <p:stCondLst>
                                            <p:cond delay="1834"/>
                                          </p:stCondLst>
                                        </p:cTn>
                                        <p:tgtEl>
                                          <p:spTgt spid="4"/>
                                        </p:tgtEl>
                                      </p:cBhvr>
                                      <p:to x="100000" y="100000"/>
                                    </p:animScale>
                                  </p:childTnLst>
                                </p:cTn>
                              </p:par>
                              <p:par>
                                <p:cTn id="89" presetID="26" presetClass="entr" presetSubtype="0" fill="hold" grpId="0" nodeType="withEffect">
                                  <p:stCondLst>
                                    <p:cond delay="0"/>
                                  </p:stCondLst>
                                  <p:childTnLst>
                                    <p:set>
                                      <p:cBhvr>
                                        <p:cTn id="90" dur="1" fill="hold">
                                          <p:stCondLst>
                                            <p:cond delay="0"/>
                                          </p:stCondLst>
                                        </p:cTn>
                                        <p:tgtEl>
                                          <p:spTgt spid="8"/>
                                        </p:tgtEl>
                                        <p:attrNameLst>
                                          <p:attrName>style.visibility</p:attrName>
                                        </p:attrNameLst>
                                      </p:cBhvr>
                                      <p:to>
                                        <p:strVal val="visible"/>
                                      </p:to>
                                    </p:set>
                                    <p:animEffect transition="in" filter="wipe(down)">
                                      <p:cBhvr>
                                        <p:cTn id="91" dur="580">
                                          <p:stCondLst>
                                            <p:cond delay="0"/>
                                          </p:stCondLst>
                                        </p:cTn>
                                        <p:tgtEl>
                                          <p:spTgt spid="8"/>
                                        </p:tgtEl>
                                      </p:cBhvr>
                                    </p:animEffect>
                                    <p:anim calcmode="lin" valueType="num">
                                      <p:cBhvr>
                                        <p:cTn id="9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97" dur="26">
                                          <p:stCondLst>
                                            <p:cond delay="650"/>
                                          </p:stCondLst>
                                        </p:cTn>
                                        <p:tgtEl>
                                          <p:spTgt spid="8"/>
                                        </p:tgtEl>
                                      </p:cBhvr>
                                      <p:to x="100000" y="60000"/>
                                    </p:animScale>
                                    <p:animScale>
                                      <p:cBhvr>
                                        <p:cTn id="98" dur="166" decel="50000">
                                          <p:stCondLst>
                                            <p:cond delay="676"/>
                                          </p:stCondLst>
                                        </p:cTn>
                                        <p:tgtEl>
                                          <p:spTgt spid="8"/>
                                        </p:tgtEl>
                                      </p:cBhvr>
                                      <p:to x="100000" y="100000"/>
                                    </p:animScale>
                                    <p:animScale>
                                      <p:cBhvr>
                                        <p:cTn id="99" dur="26">
                                          <p:stCondLst>
                                            <p:cond delay="1312"/>
                                          </p:stCondLst>
                                        </p:cTn>
                                        <p:tgtEl>
                                          <p:spTgt spid="8"/>
                                        </p:tgtEl>
                                      </p:cBhvr>
                                      <p:to x="100000" y="80000"/>
                                    </p:animScale>
                                    <p:animScale>
                                      <p:cBhvr>
                                        <p:cTn id="100" dur="166" decel="50000">
                                          <p:stCondLst>
                                            <p:cond delay="1338"/>
                                          </p:stCondLst>
                                        </p:cTn>
                                        <p:tgtEl>
                                          <p:spTgt spid="8"/>
                                        </p:tgtEl>
                                      </p:cBhvr>
                                      <p:to x="100000" y="100000"/>
                                    </p:animScale>
                                    <p:animScale>
                                      <p:cBhvr>
                                        <p:cTn id="101" dur="26">
                                          <p:stCondLst>
                                            <p:cond delay="1642"/>
                                          </p:stCondLst>
                                        </p:cTn>
                                        <p:tgtEl>
                                          <p:spTgt spid="8"/>
                                        </p:tgtEl>
                                      </p:cBhvr>
                                      <p:to x="100000" y="90000"/>
                                    </p:animScale>
                                    <p:animScale>
                                      <p:cBhvr>
                                        <p:cTn id="102" dur="166" decel="50000">
                                          <p:stCondLst>
                                            <p:cond delay="1668"/>
                                          </p:stCondLst>
                                        </p:cTn>
                                        <p:tgtEl>
                                          <p:spTgt spid="8"/>
                                        </p:tgtEl>
                                      </p:cBhvr>
                                      <p:to x="100000" y="100000"/>
                                    </p:animScale>
                                    <p:animScale>
                                      <p:cBhvr>
                                        <p:cTn id="103" dur="26">
                                          <p:stCondLst>
                                            <p:cond delay="1808"/>
                                          </p:stCondLst>
                                        </p:cTn>
                                        <p:tgtEl>
                                          <p:spTgt spid="8"/>
                                        </p:tgtEl>
                                      </p:cBhvr>
                                      <p:to x="100000" y="95000"/>
                                    </p:animScale>
                                    <p:animScale>
                                      <p:cBhvr>
                                        <p:cTn id="104" dur="166" decel="50000">
                                          <p:stCondLst>
                                            <p:cond delay="1834"/>
                                          </p:stCondLst>
                                        </p:cTn>
                                        <p:tgtEl>
                                          <p:spTgt spid="8"/>
                                        </p:tgtEl>
                                      </p:cBhvr>
                                      <p:to x="100000" y="100000"/>
                                    </p:animScale>
                                  </p:childTnLst>
                                </p:cTn>
                              </p:par>
                            </p:childTnLst>
                          </p:cTn>
                        </p:par>
                      </p:childTnLst>
                    </p:cTn>
                  </p:par>
                  <p:par>
                    <p:cTn id="105" fill="hold">
                      <p:stCondLst>
                        <p:cond delay="indefinite"/>
                      </p:stCondLst>
                      <p:childTnLst>
                        <p:par>
                          <p:cTn id="106" fill="hold">
                            <p:stCondLst>
                              <p:cond delay="0"/>
                            </p:stCondLst>
                            <p:childTnLst>
                              <p:par>
                                <p:cTn id="107" presetID="26" presetClass="entr" presetSubtype="0" fill="hold" nodeType="clickEffect">
                                  <p:stCondLst>
                                    <p:cond delay="0"/>
                                  </p:stCondLst>
                                  <p:childTnLst>
                                    <p:set>
                                      <p:cBhvr>
                                        <p:cTn id="108" dur="1" fill="hold">
                                          <p:stCondLst>
                                            <p:cond delay="0"/>
                                          </p:stCondLst>
                                        </p:cTn>
                                        <p:tgtEl>
                                          <p:spTgt spid="5"/>
                                        </p:tgtEl>
                                        <p:attrNameLst>
                                          <p:attrName>style.visibility</p:attrName>
                                        </p:attrNameLst>
                                      </p:cBhvr>
                                      <p:to>
                                        <p:strVal val="visible"/>
                                      </p:to>
                                    </p:set>
                                    <p:animEffect transition="in" filter="wipe(down)">
                                      <p:cBhvr>
                                        <p:cTn id="109" dur="580">
                                          <p:stCondLst>
                                            <p:cond delay="0"/>
                                          </p:stCondLst>
                                        </p:cTn>
                                        <p:tgtEl>
                                          <p:spTgt spid="5"/>
                                        </p:tgtEl>
                                      </p:cBhvr>
                                    </p:animEffect>
                                    <p:anim calcmode="lin" valueType="num">
                                      <p:cBhvr>
                                        <p:cTn id="11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1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1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1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15" dur="26">
                                          <p:stCondLst>
                                            <p:cond delay="650"/>
                                          </p:stCondLst>
                                        </p:cTn>
                                        <p:tgtEl>
                                          <p:spTgt spid="5"/>
                                        </p:tgtEl>
                                      </p:cBhvr>
                                      <p:to x="100000" y="60000"/>
                                    </p:animScale>
                                    <p:animScale>
                                      <p:cBhvr>
                                        <p:cTn id="116" dur="166" decel="50000">
                                          <p:stCondLst>
                                            <p:cond delay="676"/>
                                          </p:stCondLst>
                                        </p:cTn>
                                        <p:tgtEl>
                                          <p:spTgt spid="5"/>
                                        </p:tgtEl>
                                      </p:cBhvr>
                                      <p:to x="100000" y="100000"/>
                                    </p:animScale>
                                    <p:animScale>
                                      <p:cBhvr>
                                        <p:cTn id="117" dur="26">
                                          <p:stCondLst>
                                            <p:cond delay="1312"/>
                                          </p:stCondLst>
                                        </p:cTn>
                                        <p:tgtEl>
                                          <p:spTgt spid="5"/>
                                        </p:tgtEl>
                                      </p:cBhvr>
                                      <p:to x="100000" y="80000"/>
                                    </p:animScale>
                                    <p:animScale>
                                      <p:cBhvr>
                                        <p:cTn id="118" dur="166" decel="50000">
                                          <p:stCondLst>
                                            <p:cond delay="1338"/>
                                          </p:stCondLst>
                                        </p:cTn>
                                        <p:tgtEl>
                                          <p:spTgt spid="5"/>
                                        </p:tgtEl>
                                      </p:cBhvr>
                                      <p:to x="100000" y="100000"/>
                                    </p:animScale>
                                    <p:animScale>
                                      <p:cBhvr>
                                        <p:cTn id="119" dur="26">
                                          <p:stCondLst>
                                            <p:cond delay="1642"/>
                                          </p:stCondLst>
                                        </p:cTn>
                                        <p:tgtEl>
                                          <p:spTgt spid="5"/>
                                        </p:tgtEl>
                                      </p:cBhvr>
                                      <p:to x="100000" y="90000"/>
                                    </p:animScale>
                                    <p:animScale>
                                      <p:cBhvr>
                                        <p:cTn id="120" dur="166" decel="50000">
                                          <p:stCondLst>
                                            <p:cond delay="1668"/>
                                          </p:stCondLst>
                                        </p:cTn>
                                        <p:tgtEl>
                                          <p:spTgt spid="5"/>
                                        </p:tgtEl>
                                      </p:cBhvr>
                                      <p:to x="100000" y="100000"/>
                                    </p:animScale>
                                    <p:animScale>
                                      <p:cBhvr>
                                        <p:cTn id="121" dur="26">
                                          <p:stCondLst>
                                            <p:cond delay="1808"/>
                                          </p:stCondLst>
                                        </p:cTn>
                                        <p:tgtEl>
                                          <p:spTgt spid="5"/>
                                        </p:tgtEl>
                                      </p:cBhvr>
                                      <p:to x="100000" y="95000"/>
                                    </p:animScale>
                                    <p:animScale>
                                      <p:cBhvr>
                                        <p:cTn id="122" dur="166" decel="50000">
                                          <p:stCondLst>
                                            <p:cond delay="1834"/>
                                          </p:stCondLst>
                                        </p:cTn>
                                        <p:tgtEl>
                                          <p:spTgt spid="5"/>
                                        </p:tgtEl>
                                      </p:cBhvr>
                                      <p:to x="100000" y="100000"/>
                                    </p:animScale>
                                  </p:childTnLst>
                                </p:cTn>
                              </p:par>
                              <p:par>
                                <p:cTn id="123" presetID="26" presetClass="entr" presetSubtype="0" fill="hold" grpId="0" nodeType="withEffect">
                                  <p:stCondLst>
                                    <p:cond delay="0"/>
                                  </p:stCondLst>
                                  <p:childTnLst>
                                    <p:set>
                                      <p:cBhvr>
                                        <p:cTn id="124" dur="1" fill="hold">
                                          <p:stCondLst>
                                            <p:cond delay="0"/>
                                          </p:stCondLst>
                                        </p:cTn>
                                        <p:tgtEl>
                                          <p:spTgt spid="10"/>
                                        </p:tgtEl>
                                        <p:attrNameLst>
                                          <p:attrName>style.visibility</p:attrName>
                                        </p:attrNameLst>
                                      </p:cBhvr>
                                      <p:to>
                                        <p:strVal val="visible"/>
                                      </p:to>
                                    </p:set>
                                    <p:animEffect transition="in" filter="wipe(down)">
                                      <p:cBhvr>
                                        <p:cTn id="125" dur="580">
                                          <p:stCondLst>
                                            <p:cond delay="0"/>
                                          </p:stCondLst>
                                        </p:cTn>
                                        <p:tgtEl>
                                          <p:spTgt spid="10"/>
                                        </p:tgtEl>
                                      </p:cBhvr>
                                    </p:animEffect>
                                    <p:anim calcmode="lin" valueType="num">
                                      <p:cBhvr>
                                        <p:cTn id="126"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27"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28"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29"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30"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1" dur="26">
                                          <p:stCondLst>
                                            <p:cond delay="650"/>
                                          </p:stCondLst>
                                        </p:cTn>
                                        <p:tgtEl>
                                          <p:spTgt spid="10"/>
                                        </p:tgtEl>
                                      </p:cBhvr>
                                      <p:to x="100000" y="60000"/>
                                    </p:animScale>
                                    <p:animScale>
                                      <p:cBhvr>
                                        <p:cTn id="132" dur="166" decel="50000">
                                          <p:stCondLst>
                                            <p:cond delay="676"/>
                                          </p:stCondLst>
                                        </p:cTn>
                                        <p:tgtEl>
                                          <p:spTgt spid="10"/>
                                        </p:tgtEl>
                                      </p:cBhvr>
                                      <p:to x="100000" y="100000"/>
                                    </p:animScale>
                                    <p:animScale>
                                      <p:cBhvr>
                                        <p:cTn id="133" dur="26">
                                          <p:stCondLst>
                                            <p:cond delay="1312"/>
                                          </p:stCondLst>
                                        </p:cTn>
                                        <p:tgtEl>
                                          <p:spTgt spid="10"/>
                                        </p:tgtEl>
                                      </p:cBhvr>
                                      <p:to x="100000" y="80000"/>
                                    </p:animScale>
                                    <p:animScale>
                                      <p:cBhvr>
                                        <p:cTn id="134" dur="166" decel="50000">
                                          <p:stCondLst>
                                            <p:cond delay="1338"/>
                                          </p:stCondLst>
                                        </p:cTn>
                                        <p:tgtEl>
                                          <p:spTgt spid="10"/>
                                        </p:tgtEl>
                                      </p:cBhvr>
                                      <p:to x="100000" y="100000"/>
                                    </p:animScale>
                                    <p:animScale>
                                      <p:cBhvr>
                                        <p:cTn id="135" dur="26">
                                          <p:stCondLst>
                                            <p:cond delay="1642"/>
                                          </p:stCondLst>
                                        </p:cTn>
                                        <p:tgtEl>
                                          <p:spTgt spid="10"/>
                                        </p:tgtEl>
                                      </p:cBhvr>
                                      <p:to x="100000" y="90000"/>
                                    </p:animScale>
                                    <p:animScale>
                                      <p:cBhvr>
                                        <p:cTn id="136" dur="166" decel="50000">
                                          <p:stCondLst>
                                            <p:cond delay="1668"/>
                                          </p:stCondLst>
                                        </p:cTn>
                                        <p:tgtEl>
                                          <p:spTgt spid="10"/>
                                        </p:tgtEl>
                                      </p:cBhvr>
                                      <p:to x="100000" y="100000"/>
                                    </p:animScale>
                                    <p:animScale>
                                      <p:cBhvr>
                                        <p:cTn id="137" dur="26">
                                          <p:stCondLst>
                                            <p:cond delay="1808"/>
                                          </p:stCondLst>
                                        </p:cTn>
                                        <p:tgtEl>
                                          <p:spTgt spid="10"/>
                                        </p:tgtEl>
                                      </p:cBhvr>
                                      <p:to x="100000" y="95000"/>
                                    </p:animScale>
                                    <p:animScale>
                                      <p:cBhvr>
                                        <p:cTn id="138" dur="166" decel="50000">
                                          <p:stCondLst>
                                            <p:cond delay="1834"/>
                                          </p:stCondLst>
                                        </p:cTn>
                                        <p:tgtEl>
                                          <p:spTgt spid="10"/>
                                        </p:tgtEl>
                                      </p:cBhvr>
                                      <p:to x="100000" y="100000"/>
                                    </p:animScale>
                                  </p:childTnLst>
                                </p:cTn>
                              </p:par>
                            </p:childTnLst>
                          </p:cTn>
                        </p:par>
                      </p:childTnLst>
                    </p:cTn>
                  </p:par>
                  <p:par>
                    <p:cTn id="139" fill="hold">
                      <p:stCondLst>
                        <p:cond delay="indefinite"/>
                      </p:stCondLst>
                      <p:childTnLst>
                        <p:par>
                          <p:cTn id="140" fill="hold">
                            <p:stCondLst>
                              <p:cond delay="0"/>
                            </p:stCondLst>
                            <p:childTnLst>
                              <p:par>
                                <p:cTn id="141" presetID="26" presetClass="entr" presetSubtype="0" fill="hold" nodeType="clickEffect">
                                  <p:stCondLst>
                                    <p:cond delay="0"/>
                                  </p:stCondLst>
                                  <p:childTnLst>
                                    <p:set>
                                      <p:cBhvr>
                                        <p:cTn id="142" dur="1" fill="hold">
                                          <p:stCondLst>
                                            <p:cond delay="0"/>
                                          </p:stCondLst>
                                        </p:cTn>
                                        <p:tgtEl>
                                          <p:spTgt spid="6"/>
                                        </p:tgtEl>
                                        <p:attrNameLst>
                                          <p:attrName>style.visibility</p:attrName>
                                        </p:attrNameLst>
                                      </p:cBhvr>
                                      <p:to>
                                        <p:strVal val="visible"/>
                                      </p:to>
                                    </p:set>
                                    <p:animEffect transition="in" filter="wipe(down)">
                                      <p:cBhvr>
                                        <p:cTn id="143" dur="580">
                                          <p:stCondLst>
                                            <p:cond delay="0"/>
                                          </p:stCondLst>
                                        </p:cTn>
                                        <p:tgtEl>
                                          <p:spTgt spid="6"/>
                                        </p:tgtEl>
                                      </p:cBhvr>
                                    </p:animEffect>
                                    <p:anim calcmode="lin" valueType="num">
                                      <p:cBhvr>
                                        <p:cTn id="1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49" dur="26">
                                          <p:stCondLst>
                                            <p:cond delay="650"/>
                                          </p:stCondLst>
                                        </p:cTn>
                                        <p:tgtEl>
                                          <p:spTgt spid="6"/>
                                        </p:tgtEl>
                                      </p:cBhvr>
                                      <p:to x="100000" y="60000"/>
                                    </p:animScale>
                                    <p:animScale>
                                      <p:cBhvr>
                                        <p:cTn id="150" dur="166" decel="50000">
                                          <p:stCondLst>
                                            <p:cond delay="676"/>
                                          </p:stCondLst>
                                        </p:cTn>
                                        <p:tgtEl>
                                          <p:spTgt spid="6"/>
                                        </p:tgtEl>
                                      </p:cBhvr>
                                      <p:to x="100000" y="100000"/>
                                    </p:animScale>
                                    <p:animScale>
                                      <p:cBhvr>
                                        <p:cTn id="151" dur="26">
                                          <p:stCondLst>
                                            <p:cond delay="1312"/>
                                          </p:stCondLst>
                                        </p:cTn>
                                        <p:tgtEl>
                                          <p:spTgt spid="6"/>
                                        </p:tgtEl>
                                      </p:cBhvr>
                                      <p:to x="100000" y="80000"/>
                                    </p:animScale>
                                    <p:animScale>
                                      <p:cBhvr>
                                        <p:cTn id="152" dur="166" decel="50000">
                                          <p:stCondLst>
                                            <p:cond delay="1338"/>
                                          </p:stCondLst>
                                        </p:cTn>
                                        <p:tgtEl>
                                          <p:spTgt spid="6"/>
                                        </p:tgtEl>
                                      </p:cBhvr>
                                      <p:to x="100000" y="100000"/>
                                    </p:animScale>
                                    <p:animScale>
                                      <p:cBhvr>
                                        <p:cTn id="153" dur="26">
                                          <p:stCondLst>
                                            <p:cond delay="1642"/>
                                          </p:stCondLst>
                                        </p:cTn>
                                        <p:tgtEl>
                                          <p:spTgt spid="6"/>
                                        </p:tgtEl>
                                      </p:cBhvr>
                                      <p:to x="100000" y="90000"/>
                                    </p:animScale>
                                    <p:animScale>
                                      <p:cBhvr>
                                        <p:cTn id="154" dur="166" decel="50000">
                                          <p:stCondLst>
                                            <p:cond delay="1668"/>
                                          </p:stCondLst>
                                        </p:cTn>
                                        <p:tgtEl>
                                          <p:spTgt spid="6"/>
                                        </p:tgtEl>
                                      </p:cBhvr>
                                      <p:to x="100000" y="100000"/>
                                    </p:animScale>
                                    <p:animScale>
                                      <p:cBhvr>
                                        <p:cTn id="155" dur="26">
                                          <p:stCondLst>
                                            <p:cond delay="1808"/>
                                          </p:stCondLst>
                                        </p:cTn>
                                        <p:tgtEl>
                                          <p:spTgt spid="6"/>
                                        </p:tgtEl>
                                      </p:cBhvr>
                                      <p:to x="100000" y="95000"/>
                                    </p:animScale>
                                    <p:animScale>
                                      <p:cBhvr>
                                        <p:cTn id="156" dur="166" decel="50000">
                                          <p:stCondLst>
                                            <p:cond delay="1834"/>
                                          </p:stCondLst>
                                        </p:cTn>
                                        <p:tgtEl>
                                          <p:spTgt spid="6"/>
                                        </p:tgtEl>
                                      </p:cBhvr>
                                      <p:to x="100000" y="100000"/>
                                    </p:animScale>
                                  </p:childTnLst>
                                </p:cTn>
                              </p:par>
                              <p:par>
                                <p:cTn id="157" presetID="26" presetClass="entr" presetSubtype="0" fill="hold" grpId="0" nodeType="withEffect">
                                  <p:stCondLst>
                                    <p:cond delay="0"/>
                                  </p:stCondLst>
                                  <p:childTnLst>
                                    <p:set>
                                      <p:cBhvr>
                                        <p:cTn id="158" dur="1" fill="hold">
                                          <p:stCondLst>
                                            <p:cond delay="0"/>
                                          </p:stCondLst>
                                        </p:cTn>
                                        <p:tgtEl>
                                          <p:spTgt spid="11"/>
                                        </p:tgtEl>
                                        <p:attrNameLst>
                                          <p:attrName>style.visibility</p:attrName>
                                        </p:attrNameLst>
                                      </p:cBhvr>
                                      <p:to>
                                        <p:strVal val="visible"/>
                                      </p:to>
                                    </p:set>
                                    <p:animEffect transition="in" filter="wipe(down)">
                                      <p:cBhvr>
                                        <p:cTn id="159" dur="580">
                                          <p:stCondLst>
                                            <p:cond delay="0"/>
                                          </p:stCondLst>
                                        </p:cTn>
                                        <p:tgtEl>
                                          <p:spTgt spid="11"/>
                                        </p:tgtEl>
                                      </p:cBhvr>
                                    </p:animEffect>
                                    <p:anim calcmode="lin" valueType="num">
                                      <p:cBhvr>
                                        <p:cTn id="160"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61"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62"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63"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64"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65" dur="26">
                                          <p:stCondLst>
                                            <p:cond delay="650"/>
                                          </p:stCondLst>
                                        </p:cTn>
                                        <p:tgtEl>
                                          <p:spTgt spid="11"/>
                                        </p:tgtEl>
                                      </p:cBhvr>
                                      <p:to x="100000" y="60000"/>
                                    </p:animScale>
                                    <p:animScale>
                                      <p:cBhvr>
                                        <p:cTn id="166" dur="166" decel="50000">
                                          <p:stCondLst>
                                            <p:cond delay="676"/>
                                          </p:stCondLst>
                                        </p:cTn>
                                        <p:tgtEl>
                                          <p:spTgt spid="11"/>
                                        </p:tgtEl>
                                      </p:cBhvr>
                                      <p:to x="100000" y="100000"/>
                                    </p:animScale>
                                    <p:animScale>
                                      <p:cBhvr>
                                        <p:cTn id="167" dur="26">
                                          <p:stCondLst>
                                            <p:cond delay="1312"/>
                                          </p:stCondLst>
                                        </p:cTn>
                                        <p:tgtEl>
                                          <p:spTgt spid="11"/>
                                        </p:tgtEl>
                                      </p:cBhvr>
                                      <p:to x="100000" y="80000"/>
                                    </p:animScale>
                                    <p:animScale>
                                      <p:cBhvr>
                                        <p:cTn id="168" dur="166" decel="50000">
                                          <p:stCondLst>
                                            <p:cond delay="1338"/>
                                          </p:stCondLst>
                                        </p:cTn>
                                        <p:tgtEl>
                                          <p:spTgt spid="11"/>
                                        </p:tgtEl>
                                      </p:cBhvr>
                                      <p:to x="100000" y="100000"/>
                                    </p:animScale>
                                    <p:animScale>
                                      <p:cBhvr>
                                        <p:cTn id="169" dur="26">
                                          <p:stCondLst>
                                            <p:cond delay="1642"/>
                                          </p:stCondLst>
                                        </p:cTn>
                                        <p:tgtEl>
                                          <p:spTgt spid="11"/>
                                        </p:tgtEl>
                                      </p:cBhvr>
                                      <p:to x="100000" y="90000"/>
                                    </p:animScale>
                                    <p:animScale>
                                      <p:cBhvr>
                                        <p:cTn id="170" dur="166" decel="50000">
                                          <p:stCondLst>
                                            <p:cond delay="1668"/>
                                          </p:stCondLst>
                                        </p:cTn>
                                        <p:tgtEl>
                                          <p:spTgt spid="11"/>
                                        </p:tgtEl>
                                      </p:cBhvr>
                                      <p:to x="100000" y="100000"/>
                                    </p:animScale>
                                    <p:animScale>
                                      <p:cBhvr>
                                        <p:cTn id="171" dur="26">
                                          <p:stCondLst>
                                            <p:cond delay="1808"/>
                                          </p:stCondLst>
                                        </p:cTn>
                                        <p:tgtEl>
                                          <p:spTgt spid="11"/>
                                        </p:tgtEl>
                                      </p:cBhvr>
                                      <p:to x="100000" y="95000"/>
                                    </p:animScale>
                                    <p:animScale>
                                      <p:cBhvr>
                                        <p:cTn id="172"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rotWithShape="1">
          <a:blip r:embed="rId1">
            <a:extLst>
              <a:ext uri="{28A0092B-C50C-407E-A947-70E740481C1C}">
                <a14:useLocalDpi xmlns:a14="http://schemas.microsoft.com/office/drawing/2010/main" val="0"/>
              </a:ext>
            </a:extLst>
          </a:blip>
          <a:srcRect l="4151" t="5568" r="52092" b="63524"/>
          <a:stretch>
            <a:fillRect/>
          </a:stretch>
        </p:blipFill>
        <p:spPr>
          <a:xfrm>
            <a:off x="804944" y="2956741"/>
            <a:ext cx="5490570" cy="3401060"/>
          </a:xfrm>
          <a:prstGeom prst="rect">
            <a:avLst/>
          </a:prstGeom>
          <a:ln w="38100">
            <a:solidFill>
              <a:srgbClr val="92D050"/>
            </a:solidFill>
            <a:prstDash val="sysDot"/>
          </a:ln>
        </p:spPr>
      </p:pic>
      <p:sp>
        <p:nvSpPr>
          <p:cNvPr id="24" name="TextBox 23"/>
          <p:cNvSpPr txBox="1"/>
          <p:nvPr/>
        </p:nvSpPr>
        <p:spPr>
          <a:xfrm>
            <a:off x="194310" y="982345"/>
            <a:ext cx="2139950" cy="368300"/>
          </a:xfrm>
          <a:prstGeom prst="rect">
            <a:avLst/>
          </a:prstGeom>
          <a:solidFill>
            <a:srgbClr val="FFFF00"/>
          </a:solidFill>
        </p:spPr>
        <p:txBody>
          <a:bodyPr wrap="square" rtlCol="0">
            <a:spAutoFit/>
          </a:bodyPr>
          <a:lstStyle/>
          <a:p>
            <a:r>
              <a:rPr lang="en-US" altLang="zh-CN" b="1" dirty="0" smtClean="0"/>
              <a:t> 4.</a:t>
            </a:r>
            <a:r>
              <a:rPr lang="zh-CN" altLang="zh-CN" b="1" dirty="0"/>
              <a:t>不动产登记概念</a:t>
            </a:r>
            <a:endParaRPr lang="zh-CN" altLang="en-US" dirty="0"/>
          </a:p>
        </p:txBody>
      </p:sp>
      <p:sp>
        <p:nvSpPr>
          <p:cNvPr id="25" name="TextBox 24"/>
          <p:cNvSpPr txBox="1"/>
          <p:nvPr/>
        </p:nvSpPr>
        <p:spPr>
          <a:xfrm>
            <a:off x="518111" y="1349588"/>
            <a:ext cx="11161240" cy="1476375"/>
          </a:xfrm>
          <a:prstGeom prst="rect">
            <a:avLst/>
          </a:prstGeom>
          <a:noFill/>
          <a:ln>
            <a:solidFill>
              <a:schemeClr val="accent4">
                <a:lumMod val="60000"/>
                <a:lumOff val="40000"/>
              </a:schemeClr>
            </a:solidFill>
            <a:prstDash val="sysDash"/>
          </a:ln>
        </p:spPr>
        <p:txBody>
          <a:bodyPr wrap="square" rtlCol="0">
            <a:spAutoFit/>
          </a:bodyPr>
          <a:lstStyle/>
          <a:p>
            <a:r>
              <a:rPr lang="zh-CN" altLang="zh-CN" b="1" dirty="0"/>
              <a:t>不动产登记：</a:t>
            </a:r>
            <a:r>
              <a:rPr lang="zh-CN" altLang="zh-CN" dirty="0">
                <a:latin typeface="微软雅黑" panose="020B0503020204020204" charset="-122"/>
                <a:ea typeface="微软雅黑" panose="020B0503020204020204" charset="-122"/>
              </a:rPr>
              <a:t>不动产登记机构将不动产的</a:t>
            </a:r>
            <a:r>
              <a:rPr lang="zh-CN" altLang="zh-CN" sz="2400" dirty="0">
                <a:solidFill>
                  <a:srgbClr val="FF8500"/>
                </a:solidFill>
                <a:latin typeface="微软雅黑" panose="020B0503020204020204" charset="-122"/>
                <a:ea typeface="微软雅黑" panose="020B0503020204020204" charset="-122"/>
              </a:rPr>
              <a:t>归属、权利性质、位置、面积</a:t>
            </a:r>
            <a:r>
              <a:rPr lang="zh-CN" altLang="zh-CN" dirty="0">
                <a:latin typeface="微软雅黑" panose="020B0503020204020204" charset="-122"/>
                <a:ea typeface="微软雅黑" panose="020B0503020204020204" charset="-122"/>
              </a:rPr>
              <a:t>等应当记载的事项记载于不动产登记簿、确定不动产权利归属并予以公示的行为</a:t>
            </a:r>
            <a:r>
              <a:rPr lang="zh-CN" altLang="zh-CN"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r>
              <a:rPr lang="en-US" altLang="zh-CN" dirty="0" smtClean="0">
                <a:latin typeface="微软雅黑" panose="020B0503020204020204" charset="-122"/>
                <a:ea typeface="微软雅黑" panose="020B0503020204020204" charset="-122"/>
              </a:rPr>
              <a:t>    </a:t>
            </a:r>
            <a:r>
              <a:rPr lang="zh-CN" altLang="zh-CN" dirty="0" smtClean="0">
                <a:latin typeface="微软雅黑" panose="020B0503020204020204" charset="-122"/>
                <a:ea typeface="微软雅黑" panose="020B0503020204020204" charset="-122"/>
              </a:rPr>
              <a:t>从</a:t>
            </a:r>
            <a:r>
              <a:rPr lang="zh-CN" altLang="zh-CN" dirty="0">
                <a:latin typeface="微软雅黑" panose="020B0503020204020204" charset="-122"/>
                <a:ea typeface="微软雅黑" panose="020B0503020204020204" charset="-122"/>
              </a:rPr>
              <a:t>不动产登记来说，理解不动产登记要特别注意</a:t>
            </a:r>
            <a:r>
              <a:rPr lang="zh-CN" altLang="zh-CN" sz="2400" u="sng" dirty="0">
                <a:solidFill>
                  <a:srgbClr val="FF8500"/>
                </a:solidFill>
                <a:latin typeface="微软雅黑" panose="020B0503020204020204" charset="-122"/>
                <a:ea typeface="微软雅黑" panose="020B0503020204020204" charset="-122"/>
              </a:rPr>
              <a:t>物权法</a:t>
            </a:r>
            <a:r>
              <a:rPr lang="zh-CN" altLang="zh-CN" sz="2400" dirty="0">
                <a:solidFill>
                  <a:srgbClr val="FF8500"/>
                </a:solidFill>
                <a:latin typeface="微软雅黑" panose="020B0503020204020204" charset="-122"/>
                <a:ea typeface="微软雅黑" panose="020B0503020204020204" charset="-122"/>
              </a:rPr>
              <a:t>定</a:t>
            </a:r>
            <a:r>
              <a:rPr lang="zh-CN" altLang="zh-CN" dirty="0">
                <a:latin typeface="微软雅黑" panose="020B0503020204020204" charset="-122"/>
                <a:ea typeface="微软雅黑" panose="020B0503020204020204" charset="-122"/>
              </a:rPr>
              <a:t>，也就是说，只有</a:t>
            </a:r>
            <a:r>
              <a:rPr lang="zh-CN" altLang="zh-CN" sz="2400" u="sng" dirty="0">
                <a:solidFill>
                  <a:srgbClr val="FF8500"/>
                </a:solidFill>
                <a:latin typeface="微软雅黑" panose="020B0503020204020204" charset="-122"/>
                <a:ea typeface="微软雅黑" panose="020B0503020204020204" charset="-122"/>
              </a:rPr>
              <a:t>法律规定了的不动产及权利</a:t>
            </a:r>
            <a:r>
              <a:rPr lang="zh-CN" altLang="zh-CN" dirty="0">
                <a:latin typeface="微软雅黑" panose="020B0503020204020204" charset="-122"/>
                <a:ea typeface="微软雅黑" panose="020B0503020204020204" charset="-122"/>
              </a:rPr>
              <a:t>才能进行登记。</a:t>
            </a:r>
            <a:endParaRPr lang="zh-CN" altLang="en-US" dirty="0">
              <a:latin typeface="微软雅黑" panose="020B0503020204020204" charset="-122"/>
              <a:ea typeface="微软雅黑" panose="020B0503020204020204" charset="-122"/>
            </a:endParaRPr>
          </a:p>
        </p:txBody>
      </p:sp>
      <p:sp>
        <p:nvSpPr>
          <p:cNvPr id="26" name="任意多边形 25"/>
          <p:cNvSpPr/>
          <p:nvPr/>
        </p:nvSpPr>
        <p:spPr>
          <a:xfrm>
            <a:off x="7772077" y="2708567"/>
            <a:ext cx="3199605" cy="2990873"/>
          </a:xfrm>
          <a:custGeom>
            <a:avLst/>
            <a:gdLst>
              <a:gd name="connsiteX0" fmla="*/ 2950234 w 2950234"/>
              <a:gd name="connsiteY0" fmla="*/ 3295290 h 3295290"/>
              <a:gd name="connsiteX1" fmla="*/ 51758 w 2950234"/>
              <a:gd name="connsiteY1" fmla="*/ 2958860 h 3295290"/>
              <a:gd name="connsiteX2" fmla="*/ 0 w 2950234"/>
              <a:gd name="connsiteY2" fmla="*/ 0 h 3295290"/>
            </a:gdLst>
            <a:ahLst/>
            <a:cxnLst>
              <a:cxn ang="0">
                <a:pos x="connsiteX0" y="connsiteY0"/>
              </a:cxn>
              <a:cxn ang="0">
                <a:pos x="connsiteX1" y="connsiteY1"/>
              </a:cxn>
              <a:cxn ang="0">
                <a:pos x="connsiteX2" y="connsiteY2"/>
              </a:cxn>
            </a:cxnLst>
            <a:rect l="l" t="t" r="r" b="b"/>
            <a:pathLst>
              <a:path w="2950234" h="3295290">
                <a:moveTo>
                  <a:pt x="2950234" y="3295290"/>
                </a:moveTo>
                <a:lnTo>
                  <a:pt x="51758" y="2958860"/>
                </a:lnTo>
                <a:lnTo>
                  <a:pt x="0" y="0"/>
                </a:lnTo>
              </a:path>
            </a:pathLst>
          </a:custGeom>
          <a:ln w="28575">
            <a:solidFill>
              <a:srgbClr val="FF8500"/>
            </a:solidFill>
            <a:prstDash val="sys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sp>
        <p:nvSpPr>
          <p:cNvPr id="35" name="任意多边形 34"/>
          <p:cNvSpPr/>
          <p:nvPr/>
        </p:nvSpPr>
        <p:spPr>
          <a:xfrm>
            <a:off x="7772077" y="2708566"/>
            <a:ext cx="3286125" cy="0"/>
          </a:xfrm>
          <a:custGeom>
            <a:avLst/>
            <a:gdLst>
              <a:gd name="connsiteX0" fmla="*/ 0 w 3105509"/>
              <a:gd name="connsiteY0" fmla="*/ 0 h 0"/>
              <a:gd name="connsiteX1" fmla="*/ 3105509 w 3105509"/>
              <a:gd name="connsiteY1" fmla="*/ 0 h 0"/>
            </a:gdLst>
            <a:ahLst/>
            <a:cxnLst>
              <a:cxn ang="0">
                <a:pos x="connsiteX0" y="connsiteY0"/>
              </a:cxn>
              <a:cxn ang="0">
                <a:pos x="connsiteX1" y="connsiteY1"/>
              </a:cxn>
            </a:cxnLst>
            <a:rect l="l" t="t" r="r" b="b"/>
            <a:pathLst>
              <a:path w="3105509">
                <a:moveTo>
                  <a:pt x="0" y="0"/>
                </a:moveTo>
                <a:lnTo>
                  <a:pt x="3105509" y="0"/>
                </a:lnTo>
              </a:path>
            </a:pathLst>
          </a:custGeom>
          <a:ln w="28575">
            <a:solidFill>
              <a:srgbClr val="FF8500"/>
            </a:solidFill>
            <a:prstDash val="sys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sp>
        <p:nvSpPr>
          <p:cNvPr id="37" name="任意多边形 36"/>
          <p:cNvSpPr/>
          <p:nvPr/>
        </p:nvSpPr>
        <p:spPr>
          <a:xfrm>
            <a:off x="10971683" y="2700958"/>
            <a:ext cx="173038" cy="2979395"/>
          </a:xfrm>
          <a:custGeom>
            <a:avLst/>
            <a:gdLst>
              <a:gd name="connsiteX0" fmla="*/ 0 w 163902"/>
              <a:gd name="connsiteY0" fmla="*/ 3286664 h 3286664"/>
              <a:gd name="connsiteX1" fmla="*/ 163902 w 163902"/>
              <a:gd name="connsiteY1" fmla="*/ 0 h 3286664"/>
              <a:gd name="connsiteX2" fmla="*/ 163902 w 163902"/>
              <a:gd name="connsiteY2" fmla="*/ 0 h 3286664"/>
            </a:gdLst>
            <a:ahLst/>
            <a:cxnLst>
              <a:cxn ang="0">
                <a:pos x="connsiteX0" y="connsiteY0"/>
              </a:cxn>
              <a:cxn ang="0">
                <a:pos x="connsiteX1" y="connsiteY1"/>
              </a:cxn>
              <a:cxn ang="0">
                <a:pos x="connsiteX2" y="connsiteY2"/>
              </a:cxn>
            </a:cxnLst>
            <a:rect l="l" t="t" r="r" b="b"/>
            <a:pathLst>
              <a:path w="163902" h="3286664">
                <a:moveTo>
                  <a:pt x="0" y="3286664"/>
                </a:moveTo>
                <a:lnTo>
                  <a:pt x="163902" y="0"/>
                </a:lnTo>
                <a:lnTo>
                  <a:pt x="163902" y="0"/>
                </a:lnTo>
              </a:path>
            </a:pathLst>
          </a:custGeom>
          <a:ln w="38100">
            <a:solidFill>
              <a:srgbClr val="FF8500"/>
            </a:solidFill>
            <a:prstDash val="sys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grpSp>
        <p:nvGrpSpPr>
          <p:cNvPr id="45" name="组合 94"/>
          <p:cNvGrpSpPr/>
          <p:nvPr/>
        </p:nvGrpSpPr>
        <p:grpSpPr bwMode="auto">
          <a:xfrm>
            <a:off x="8056239" y="5437262"/>
            <a:ext cx="620713" cy="1387475"/>
            <a:chOff x="4774408" y="4907106"/>
            <a:chExt cx="620717" cy="1387485"/>
          </a:xfrm>
          <a:effectLst>
            <a:glow rad="63500">
              <a:schemeClr val="accent2">
                <a:satMod val="175000"/>
                <a:alpha val="40000"/>
              </a:schemeClr>
            </a:glow>
          </a:effectLst>
        </p:grpSpPr>
        <p:sp>
          <p:nvSpPr>
            <p:cNvPr id="46" name="任意多边形 45"/>
            <p:cNvSpPr/>
            <p:nvPr/>
          </p:nvSpPr>
          <p:spPr>
            <a:xfrm>
              <a:off x="4774408" y="4907106"/>
              <a:ext cx="484191" cy="1387485"/>
            </a:xfrm>
            <a:custGeom>
              <a:avLst/>
              <a:gdLst>
                <a:gd name="connsiteX0" fmla="*/ 457200 w 457200"/>
                <a:gd name="connsiteY0" fmla="*/ 0 h 1311215"/>
                <a:gd name="connsiteX1" fmla="*/ 0 w 457200"/>
                <a:gd name="connsiteY1" fmla="*/ 1259457 h 1311215"/>
                <a:gd name="connsiteX2" fmla="*/ 8626 w 457200"/>
                <a:gd name="connsiteY2" fmla="*/ 1293962 h 1311215"/>
                <a:gd name="connsiteX3" fmla="*/ 60385 w 457200"/>
                <a:gd name="connsiteY3" fmla="*/ 1311215 h 1311215"/>
                <a:gd name="connsiteX4" fmla="*/ 120770 w 457200"/>
                <a:gd name="connsiteY4" fmla="*/ 1293962 h 1311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 h="1311215">
                  <a:moveTo>
                    <a:pt x="457200" y="0"/>
                  </a:moveTo>
                  <a:lnTo>
                    <a:pt x="0" y="1259457"/>
                  </a:lnTo>
                  <a:lnTo>
                    <a:pt x="8626" y="1293962"/>
                  </a:lnTo>
                  <a:lnTo>
                    <a:pt x="60385" y="1311215"/>
                  </a:lnTo>
                  <a:lnTo>
                    <a:pt x="120770" y="1293962"/>
                  </a:lnTo>
                </a:path>
              </a:pathLst>
            </a:custGeom>
            <a:ln w="19050">
              <a:solidFill>
                <a:srgbClr val="FF850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sp>
          <p:nvSpPr>
            <p:cNvPr id="47" name="任意多边形 46"/>
            <p:cNvSpPr/>
            <p:nvPr/>
          </p:nvSpPr>
          <p:spPr>
            <a:xfrm>
              <a:off x="4893472" y="4926156"/>
              <a:ext cx="501653" cy="1339860"/>
            </a:xfrm>
            <a:custGeom>
              <a:avLst/>
              <a:gdLst>
                <a:gd name="connsiteX0" fmla="*/ 0 w 474453"/>
                <a:gd name="connsiteY0" fmla="*/ 1293962 h 1293962"/>
                <a:gd name="connsiteX1" fmla="*/ 474453 w 474453"/>
                <a:gd name="connsiteY1" fmla="*/ 0 h 1293962"/>
              </a:gdLst>
              <a:ahLst/>
              <a:cxnLst>
                <a:cxn ang="0">
                  <a:pos x="connsiteX0" y="connsiteY0"/>
                </a:cxn>
                <a:cxn ang="0">
                  <a:pos x="connsiteX1" y="connsiteY1"/>
                </a:cxn>
              </a:cxnLst>
              <a:rect l="l" t="t" r="r" b="b"/>
              <a:pathLst>
                <a:path w="474453" h="1293962">
                  <a:moveTo>
                    <a:pt x="0" y="1293962"/>
                  </a:moveTo>
                  <a:lnTo>
                    <a:pt x="474453" y="0"/>
                  </a:lnTo>
                </a:path>
              </a:pathLst>
            </a:custGeom>
            <a:ln w="38100" cap="rnd">
              <a:solidFill>
                <a:srgbClr val="FF850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grpSp>
      <p:sp>
        <p:nvSpPr>
          <p:cNvPr id="48" name="任意多边形 47"/>
          <p:cNvSpPr/>
          <p:nvPr/>
        </p:nvSpPr>
        <p:spPr>
          <a:xfrm>
            <a:off x="9753277" y="5573787"/>
            <a:ext cx="282575" cy="685800"/>
          </a:xfrm>
          <a:custGeom>
            <a:avLst/>
            <a:gdLst>
              <a:gd name="connsiteX0" fmla="*/ 0 w 267419"/>
              <a:gd name="connsiteY0" fmla="*/ 0 h 646981"/>
              <a:gd name="connsiteX1" fmla="*/ 155275 w 267419"/>
              <a:gd name="connsiteY1" fmla="*/ 621102 h 646981"/>
              <a:gd name="connsiteX2" fmla="*/ 198407 w 267419"/>
              <a:gd name="connsiteY2" fmla="*/ 646981 h 646981"/>
              <a:gd name="connsiteX3" fmla="*/ 232913 w 267419"/>
              <a:gd name="connsiteY3" fmla="*/ 646981 h 646981"/>
              <a:gd name="connsiteX4" fmla="*/ 267419 w 267419"/>
              <a:gd name="connsiteY4" fmla="*/ 603849 h 646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419" h="646981">
                <a:moveTo>
                  <a:pt x="0" y="0"/>
                </a:moveTo>
                <a:lnTo>
                  <a:pt x="155275" y="621102"/>
                </a:lnTo>
                <a:lnTo>
                  <a:pt x="198407" y="646981"/>
                </a:lnTo>
                <a:lnTo>
                  <a:pt x="232913" y="646981"/>
                </a:lnTo>
                <a:lnTo>
                  <a:pt x="267419" y="603849"/>
                </a:lnTo>
              </a:path>
            </a:pathLst>
          </a:custGeom>
          <a:ln w="19050">
            <a:solidFill>
              <a:srgbClr val="FF8500"/>
            </a:solidFill>
            <a:prstDash val="sys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sp>
        <p:nvSpPr>
          <p:cNvPr id="49" name="任意多边形 48"/>
          <p:cNvSpPr/>
          <p:nvPr/>
        </p:nvSpPr>
        <p:spPr>
          <a:xfrm>
            <a:off x="9881864" y="5602362"/>
            <a:ext cx="127000" cy="609600"/>
          </a:xfrm>
          <a:custGeom>
            <a:avLst/>
            <a:gdLst>
              <a:gd name="connsiteX0" fmla="*/ 120769 w 120769"/>
              <a:gd name="connsiteY0" fmla="*/ 586596 h 586596"/>
              <a:gd name="connsiteX1" fmla="*/ 0 w 120769"/>
              <a:gd name="connsiteY1" fmla="*/ 0 h 586596"/>
            </a:gdLst>
            <a:ahLst/>
            <a:cxnLst>
              <a:cxn ang="0">
                <a:pos x="connsiteX0" y="connsiteY0"/>
              </a:cxn>
              <a:cxn ang="0">
                <a:pos x="connsiteX1" y="connsiteY1"/>
              </a:cxn>
            </a:cxnLst>
            <a:rect l="l" t="t" r="r" b="b"/>
            <a:pathLst>
              <a:path w="120769" h="586596">
                <a:moveTo>
                  <a:pt x="120769" y="586596"/>
                </a:moveTo>
                <a:lnTo>
                  <a:pt x="0" y="0"/>
                </a:lnTo>
              </a:path>
            </a:pathLst>
          </a:custGeom>
          <a:ln w="57150" cap="rnd">
            <a:solidFill>
              <a:srgbClr val="FF8500"/>
            </a:solidFill>
            <a:prstDash val="sys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sp>
        <p:nvSpPr>
          <p:cNvPr id="50" name="任意多边形 49"/>
          <p:cNvSpPr/>
          <p:nvPr/>
        </p:nvSpPr>
        <p:spPr>
          <a:xfrm>
            <a:off x="10045377" y="5619824"/>
            <a:ext cx="647700" cy="1625600"/>
          </a:xfrm>
          <a:custGeom>
            <a:avLst/>
            <a:gdLst>
              <a:gd name="connsiteX0" fmla="*/ 0 w 612476"/>
              <a:gd name="connsiteY0" fmla="*/ 0 h 1536126"/>
              <a:gd name="connsiteX1" fmla="*/ 474453 w 612476"/>
              <a:gd name="connsiteY1" fmla="*/ 1440612 h 1536126"/>
              <a:gd name="connsiteX2" fmla="*/ 517585 w 612476"/>
              <a:gd name="connsiteY2" fmla="*/ 1518249 h 1536126"/>
              <a:gd name="connsiteX3" fmla="*/ 603849 w 612476"/>
              <a:gd name="connsiteY3" fmla="*/ 1535502 h 1536126"/>
              <a:gd name="connsiteX4" fmla="*/ 612476 w 612476"/>
              <a:gd name="connsiteY4" fmla="*/ 1535502 h 1536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476" h="1536126">
                <a:moveTo>
                  <a:pt x="0" y="0"/>
                </a:moveTo>
                <a:lnTo>
                  <a:pt x="474453" y="1440612"/>
                </a:lnTo>
                <a:cubicBezTo>
                  <a:pt x="510127" y="1520877"/>
                  <a:pt x="480639" y="1518249"/>
                  <a:pt x="517585" y="1518249"/>
                </a:cubicBezTo>
                <a:cubicBezTo>
                  <a:pt x="598030" y="1536126"/>
                  <a:pt x="592347" y="1532627"/>
                  <a:pt x="603849" y="1535502"/>
                </a:cubicBezTo>
                <a:lnTo>
                  <a:pt x="612476" y="1535502"/>
                </a:lnTo>
              </a:path>
            </a:pathLst>
          </a:custGeom>
          <a:ln w="19050">
            <a:solidFill>
              <a:srgbClr val="FF8500"/>
            </a:solidFill>
            <a:prstDash val="sys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sp>
        <p:nvSpPr>
          <p:cNvPr id="51" name="任意多边形 50"/>
          <p:cNvSpPr/>
          <p:nvPr/>
        </p:nvSpPr>
        <p:spPr>
          <a:xfrm>
            <a:off x="10210477" y="5619824"/>
            <a:ext cx="501650" cy="1619250"/>
          </a:xfrm>
          <a:custGeom>
            <a:avLst/>
            <a:gdLst>
              <a:gd name="connsiteX0" fmla="*/ 474453 w 474453"/>
              <a:gd name="connsiteY0" fmla="*/ 1500996 h 1500996"/>
              <a:gd name="connsiteX1" fmla="*/ 0 w 474453"/>
              <a:gd name="connsiteY1" fmla="*/ 0 h 1500996"/>
            </a:gdLst>
            <a:ahLst/>
            <a:cxnLst>
              <a:cxn ang="0">
                <a:pos x="connsiteX0" y="connsiteY0"/>
              </a:cxn>
              <a:cxn ang="0">
                <a:pos x="connsiteX1" y="connsiteY1"/>
              </a:cxn>
            </a:cxnLst>
            <a:rect l="l" t="t" r="r" b="b"/>
            <a:pathLst>
              <a:path w="474453" h="1500996">
                <a:moveTo>
                  <a:pt x="474453" y="1500996"/>
                </a:moveTo>
                <a:lnTo>
                  <a:pt x="0" y="0"/>
                </a:lnTo>
              </a:path>
            </a:pathLst>
          </a:custGeom>
          <a:ln w="57150">
            <a:solidFill>
              <a:srgbClr val="FF8500"/>
            </a:solidFill>
            <a:prstDash val="sysDas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solidFill>
                <a:schemeClr val="accent3">
                  <a:lumMod val="75000"/>
                </a:schemeClr>
              </a:solidFill>
            </a:endParaRPr>
          </a:p>
        </p:txBody>
      </p:sp>
      <p:sp>
        <p:nvSpPr>
          <p:cNvPr id="52" name="TextBox 51"/>
          <p:cNvSpPr txBox="1"/>
          <p:nvPr/>
        </p:nvSpPr>
        <p:spPr>
          <a:xfrm>
            <a:off x="7742232" y="2708290"/>
            <a:ext cx="3258681" cy="2984500"/>
          </a:xfrm>
          <a:prstGeom prst="rect">
            <a:avLst/>
          </a:prstGeom>
          <a:noFill/>
          <a:effectLst>
            <a:glow rad="63500">
              <a:schemeClr val="accent2">
                <a:satMod val="175000"/>
                <a:alpha val="40000"/>
              </a:schemeClr>
            </a:glow>
          </a:effectLst>
        </p:spPr>
        <p:txBody>
          <a:bodyPr wrap="square" rtlCol="0">
            <a:spAutoFit/>
          </a:bodyPr>
          <a:lstStyle/>
          <a:p>
            <a:pPr indent="266700" algn="just">
              <a:lnSpc>
                <a:spcPts val="1700"/>
              </a:lnSpc>
              <a:spcAft>
                <a:spcPts val="0"/>
              </a:spcAft>
            </a:pPr>
            <a:endParaRPr lang="en-US" altLang="zh-CN" kern="100" dirty="0" smtClean="0">
              <a:solidFill>
                <a:schemeClr val="accent3">
                  <a:lumMod val="75000"/>
                </a:schemeClr>
              </a:solidFill>
              <a:latin typeface="华文新魏" panose="02010800040101010101" pitchFamily="2" charset="-122"/>
              <a:ea typeface="华文新魏" panose="02010800040101010101" pitchFamily="2" charset="-122"/>
            </a:endParaRPr>
          </a:p>
          <a:p>
            <a:pPr indent="266700" algn="just">
              <a:lnSpc>
                <a:spcPts val="1700"/>
              </a:lnSpc>
              <a:spcAft>
                <a:spcPts val="0"/>
              </a:spcAft>
            </a:pPr>
            <a:r>
              <a:rPr lang="zh-CN" altLang="zh-CN" kern="100" dirty="0" smtClean="0">
                <a:solidFill>
                  <a:srgbClr val="0070C0"/>
                </a:solidFill>
                <a:latin typeface="华文新魏" panose="02010800040101010101" pitchFamily="2" charset="-122"/>
                <a:ea typeface="华文新魏" panose="02010800040101010101" pitchFamily="2" charset="-122"/>
              </a:rPr>
              <a:t>《不动产登记暂行条例实施细则》</a:t>
            </a:r>
            <a:r>
              <a:rPr lang="zh-CN" altLang="zh-CN" kern="100" dirty="0">
                <a:solidFill>
                  <a:srgbClr val="0070C0"/>
                </a:solidFill>
                <a:latin typeface="华文新魏" panose="02010800040101010101" pitchFamily="2" charset="-122"/>
                <a:ea typeface="华文新魏" panose="02010800040101010101" pitchFamily="2" charset="-122"/>
              </a:rPr>
              <a:t>对以下不动产权利登记作了规定：</a:t>
            </a:r>
            <a:endParaRPr lang="zh-CN" altLang="zh-CN" kern="100" dirty="0">
              <a:solidFill>
                <a:schemeClr val="accent3">
                  <a:lumMod val="75000"/>
                </a:schemeClr>
              </a:solidFill>
              <a:latin typeface="华文新魏" panose="02010800040101010101" pitchFamily="2" charset="-122"/>
              <a:ea typeface="华文新魏" panose="02010800040101010101" pitchFamily="2" charset="-122"/>
            </a:endParaRPr>
          </a:p>
          <a:p>
            <a:pPr indent="266700" algn="just">
              <a:lnSpc>
                <a:spcPts val="1700"/>
              </a:lnSpc>
              <a:spcAft>
                <a:spcPts val="0"/>
              </a:spcAft>
            </a:pPr>
            <a:r>
              <a:rPr lang="zh-CN" altLang="zh-CN" kern="100" dirty="0">
                <a:latin typeface="华文新魏" panose="02010800040101010101" pitchFamily="2" charset="-122"/>
                <a:ea typeface="华文新魏" panose="02010800040101010101" pitchFamily="2" charset="-122"/>
              </a:rPr>
              <a:t>集体土地所有权登记、国有建设用地使用权及房屋所有权登记、宅基地使用权及房屋所有权登记、集体建设用地使用权及建筑物构筑物所有权登记、土地承包经营权登记、海域使用权登记、地役权登记、抵押权登记。</a:t>
            </a:r>
            <a:endParaRPr lang="zh-CN" altLang="zh-CN" kern="100" dirty="0">
              <a:latin typeface="华文新魏" panose="02010800040101010101" pitchFamily="2" charset="-122"/>
              <a:ea typeface="华文新魏" panose="02010800040101010101" pitchFamily="2" charset="-122"/>
            </a:endParaRPr>
          </a:p>
          <a:p>
            <a:endParaRPr lang="zh-CN" altLang="en-US" dirty="0"/>
          </a:p>
        </p:txBody>
      </p:sp>
      <p:sp>
        <p:nvSpPr>
          <p:cNvPr id="2" name="文本框 1"/>
          <p:cNvSpPr txBox="1"/>
          <p:nvPr/>
        </p:nvSpPr>
        <p:spPr>
          <a:xfrm>
            <a:off x="3352165" y="3049270"/>
            <a:ext cx="2819400" cy="645160"/>
          </a:xfrm>
          <a:prstGeom prst="rect">
            <a:avLst/>
          </a:prstGeom>
          <a:noFill/>
        </p:spPr>
        <p:txBody>
          <a:bodyPr wrap="square" rtlCol="0">
            <a:spAutoFit/>
          </a:bodyPr>
          <a:p>
            <a:r>
              <a:rPr lang="zh-CN" altLang="zh-CN" kern="100" dirty="0" smtClean="0">
                <a:solidFill>
                  <a:srgbClr val="0070C0"/>
                </a:solidFill>
                <a:latin typeface="华文新魏" panose="02010800040101010101" pitchFamily="2" charset="-122"/>
                <a:ea typeface="华文新魏" panose="02010800040101010101" pitchFamily="2" charset="-122"/>
                <a:sym typeface="+mn-ea"/>
              </a:rPr>
              <a:t>《不动产登记暂行条例》（国务院令第</a:t>
            </a:r>
            <a:r>
              <a:rPr lang="en-US" altLang="zh-CN" kern="100" dirty="0" smtClean="0">
                <a:solidFill>
                  <a:srgbClr val="0070C0"/>
                </a:solidFill>
                <a:latin typeface="华文新魏" panose="02010800040101010101" pitchFamily="2" charset="-122"/>
                <a:ea typeface="华文新魏" panose="02010800040101010101" pitchFamily="2" charset="-122"/>
                <a:sym typeface="+mn-ea"/>
              </a:rPr>
              <a:t>565</a:t>
            </a:r>
            <a:r>
              <a:rPr lang="zh-CN" altLang="en-US" kern="100" dirty="0" smtClean="0">
                <a:solidFill>
                  <a:srgbClr val="0070C0"/>
                </a:solidFill>
                <a:latin typeface="华文新魏" panose="02010800040101010101" pitchFamily="2" charset="-122"/>
                <a:ea typeface="华文新魏" panose="02010800040101010101" pitchFamily="2" charset="-122"/>
                <a:sym typeface="+mn-ea"/>
              </a:rPr>
              <a:t>号</a:t>
            </a:r>
            <a:r>
              <a:rPr lang="zh-CN" altLang="zh-CN" kern="100" dirty="0" smtClean="0">
                <a:solidFill>
                  <a:srgbClr val="0070C0"/>
                </a:solidFill>
                <a:latin typeface="华文新魏" panose="02010800040101010101" pitchFamily="2" charset="-122"/>
                <a:ea typeface="华文新魏" panose="02010800040101010101" pitchFamily="2" charset="-122"/>
                <a:sym typeface="+mn-ea"/>
              </a:rPr>
              <a:t>）</a:t>
            </a:r>
            <a:endParaRPr lang="zh-CN" altLang="zh-CN" kern="100" dirty="0" smtClean="0">
              <a:solidFill>
                <a:srgbClr val="0070C0"/>
              </a:solidFill>
              <a:latin typeface="华文新魏" panose="02010800040101010101" pitchFamily="2" charset="-122"/>
              <a:ea typeface="华文新魏" panose="02010800040101010101" pitchFamily="2"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300" advTm="11200">
        <p14:pan/>
      </p:transition>
    </mc:Choice>
    <mc:Fallback>
      <p:transition spd="slow" advTm="112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ircle(in)">
                                      <p:cBhvr>
                                        <p:cTn id="13" dur="2000"/>
                                        <p:tgtEl>
                                          <p:spTgt spid="23"/>
                                        </p:tgtEl>
                                      </p:cBhvr>
                                    </p:animEffect>
                                  </p:childTnLst>
                                </p:cTn>
                              </p:par>
                            </p:childTnLst>
                          </p:cTn>
                        </p:par>
                        <p:par>
                          <p:cTn id="14" fill="hold">
                            <p:stCondLst>
                              <p:cond delay="2000"/>
                            </p:stCondLst>
                            <p:childTnLst>
                              <p:par>
                                <p:cTn id="15" presetID="22" presetClass="entr" presetSubtype="8" fill="hold" grpId="0" nodeType="afterEffect">
                                  <p:stCondLst>
                                    <p:cond delay="50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300"/>
                                        <p:tgtEl>
                                          <p:spTgt spid="35"/>
                                        </p:tgtEl>
                                      </p:cBhvr>
                                    </p:animEffect>
                                  </p:childTnLst>
                                </p:cTn>
                              </p:par>
                            </p:childTnLst>
                          </p:cTn>
                        </p:par>
                        <p:par>
                          <p:cTn id="18" fill="hold">
                            <p:stCondLst>
                              <p:cond delay="30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3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2">
                                            <p:txEl>
                                              <p:pRg st="1" end="1"/>
                                            </p:txEl>
                                          </p:spTgt>
                                        </p:tgtEl>
                                        <p:attrNameLst>
                                          <p:attrName>style.visibility</p:attrName>
                                        </p:attrNameLst>
                                      </p:cBhvr>
                                      <p:to>
                                        <p:strVal val="visible"/>
                                      </p:to>
                                    </p:set>
                                    <p:anim calcmode="lin" valueType="num">
                                      <p:cBhvr additive="base">
                                        <p:cTn id="26" dur="500" fill="hold"/>
                                        <p:tgtEl>
                                          <p:spTgt spid="52">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2">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4"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down)">
                                      <p:cBhvr>
                                        <p:cTn id="31" dur="300"/>
                                        <p:tgtEl>
                                          <p:spTgt spid="26"/>
                                        </p:tgtEl>
                                      </p:cBhvr>
                                    </p:animEffect>
                                  </p:childTnLst>
                                </p:cTn>
                              </p:par>
                            </p:childTnLst>
                          </p:cTn>
                        </p:par>
                        <p:par>
                          <p:cTn id="32" fill="hold">
                            <p:stCondLst>
                              <p:cond delay="1000"/>
                            </p:stCondLst>
                            <p:childTnLst>
                              <p:par>
                                <p:cTn id="33" presetID="22" presetClass="entr" presetSubtype="1"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up)">
                                      <p:cBhvr>
                                        <p:cTn id="35" dur="300"/>
                                        <p:tgtEl>
                                          <p:spTgt spid="45"/>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up)">
                                      <p:cBhvr>
                                        <p:cTn id="38" dur="300"/>
                                        <p:tgtEl>
                                          <p:spTgt spid="48"/>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up)">
                                      <p:cBhvr>
                                        <p:cTn id="41" dur="300"/>
                                        <p:tgtEl>
                                          <p:spTgt spid="49"/>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wipe(up)">
                                      <p:cBhvr>
                                        <p:cTn id="44" dur="300"/>
                                        <p:tgtEl>
                                          <p:spTgt spid="50"/>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up)">
                                      <p:cBhvr>
                                        <p:cTn id="47" dur="300"/>
                                        <p:tgtEl>
                                          <p:spTgt spid="51"/>
                                        </p:tgtEl>
                                      </p:cBhvr>
                                    </p:animEffect>
                                  </p:childTnLst>
                                </p:cTn>
                              </p:par>
                              <p:par>
                                <p:cTn id="48" presetID="2" presetClass="entr" presetSubtype="4" fill="hold" nodeType="withEffect">
                                  <p:stCondLst>
                                    <p:cond delay="0"/>
                                  </p:stCondLst>
                                  <p:childTnLst>
                                    <p:set>
                                      <p:cBhvr>
                                        <p:cTn id="49" dur="1" fill="hold">
                                          <p:stCondLst>
                                            <p:cond delay="0"/>
                                          </p:stCondLst>
                                        </p:cTn>
                                        <p:tgtEl>
                                          <p:spTgt spid="52">
                                            <p:txEl>
                                              <p:pRg st="2" end="2"/>
                                            </p:txEl>
                                          </p:spTgt>
                                        </p:tgtEl>
                                        <p:attrNameLst>
                                          <p:attrName>style.visibility</p:attrName>
                                        </p:attrNameLst>
                                      </p:cBhvr>
                                      <p:to>
                                        <p:strVal val="visible"/>
                                      </p:to>
                                    </p:set>
                                    <p:anim calcmode="lin" valueType="num">
                                      <p:cBhvr additive="base">
                                        <p:cTn id="50" dur="500" fill="hold"/>
                                        <p:tgtEl>
                                          <p:spTgt spid="52">
                                            <p:txEl>
                                              <p:pRg st="2" end="2"/>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5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35" grpId="0" bldLvl="0" animBg="1"/>
      <p:bldP spid="37" grpId="0" bldLvl="0" animBg="1"/>
      <p:bldP spid="48" grpId="0" bldLvl="0" animBg="1"/>
      <p:bldP spid="49" grpId="0" bldLvl="0" animBg="1"/>
      <p:bldP spid="50" grpId="0" bldLvl="0" animBg="1"/>
      <p:bldP spid="51" grpId="0" bldLvl="0" animBg="1"/>
      <p:bldP spid="2" grpId="0"/>
      <p:bldP spid="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9210" y="941993"/>
            <a:ext cx="3657600" cy="58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椭圆 8"/>
          <p:cNvSpPr/>
          <p:nvPr/>
        </p:nvSpPr>
        <p:spPr>
          <a:xfrm>
            <a:off x="770583" y="1275065"/>
            <a:ext cx="288032" cy="347423"/>
          </a:xfrm>
          <a:prstGeom prst="ellipse">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3290863" y="2420888"/>
            <a:ext cx="8136904" cy="4601260"/>
          </a:xfrm>
          <a:prstGeom prst="rect">
            <a:avLst/>
          </a:prstGeom>
          <a:noFill/>
        </p:spPr>
        <p:txBody>
          <a:bodyPr wrap="square" rtlCol="0">
            <a:spAutoFit/>
          </a:bodyPr>
          <a:lstStyle/>
          <a:p>
            <a:pPr>
              <a:lnSpc>
                <a:spcPts val="3000"/>
              </a:lnSpc>
            </a:pPr>
            <a:r>
              <a:rPr lang="en-US" altLang="zh-CN" spc="300" dirty="0" smtClean="0">
                <a:latin typeface="楷体_GB2312" panose="02010609030101010101" pitchFamily="49" charset="-122"/>
                <a:ea typeface="楷体_GB2312" panose="02010609030101010101" pitchFamily="49" charset="-122"/>
              </a:rPr>
              <a:t>    </a:t>
            </a:r>
            <a:r>
              <a:rPr lang="zh-CN" altLang="zh-CN" spc="300" dirty="0" smtClean="0">
                <a:latin typeface="楷体_GB2312" panose="02010609030101010101" pitchFamily="49" charset="-122"/>
                <a:ea typeface="楷体_GB2312" panose="02010609030101010101" pitchFamily="49" charset="-122"/>
              </a:rPr>
              <a:t>主要</a:t>
            </a:r>
            <a:r>
              <a:rPr lang="zh-CN" altLang="zh-CN" spc="300" dirty="0">
                <a:latin typeface="楷体_GB2312" panose="02010609030101010101" pitchFamily="49" charset="-122"/>
                <a:ea typeface="楷体_GB2312" panose="02010609030101010101" pitchFamily="49" charset="-122"/>
              </a:rPr>
              <a:t>原因在于：动产通常可以通过转移占有，即以交付为公示，以交付作为生效的实质要件；而不动产物权的变动，不能以转移占有，即以交付为公示，以交付作为生效的实质要件则行不通，不动产要以登记为公示，以登记为生效的实质要件，不经登记的不发生变动的效力。动产，我们常说的一手交钱一手交货，如桌子、剪刀、书本等，都是这样，给钱，交货，产权变动生效；而不动产则很难，很难说给了钱，把不动产，如土、房子放家里、放口袋里，不能因为你能从口袋中拿出某物从而证明该物是你的。大家常听到的租房的租客把房子卖了，买房的人不能以租客在房子里居住，实际占有房子，就认为房屋产权是租客的。这就需要通过登记作为公示，采取登记生效主义。</a:t>
            </a:r>
            <a:endParaRPr lang="zh-CN" altLang="zh-CN" spc="300" dirty="0">
              <a:latin typeface="楷体_GB2312" panose="02010609030101010101" pitchFamily="49" charset="-122"/>
              <a:ea typeface="楷体_GB2312" panose="02010609030101010101" pitchFamily="49" charset="-122"/>
            </a:endParaRPr>
          </a:p>
          <a:p>
            <a:endParaRPr lang="zh-CN" altLang="en-US" dirty="0"/>
          </a:p>
        </p:txBody>
      </p:sp>
      <p:sp>
        <p:nvSpPr>
          <p:cNvPr id="11" name="TextBox 10"/>
          <p:cNvSpPr txBox="1"/>
          <p:nvPr/>
        </p:nvSpPr>
        <p:spPr>
          <a:xfrm>
            <a:off x="3290863" y="1622450"/>
            <a:ext cx="7848872" cy="707886"/>
          </a:xfrm>
          <a:prstGeom prst="rect">
            <a:avLst/>
          </a:prstGeom>
          <a:noFill/>
        </p:spPr>
        <p:txBody>
          <a:bodyPr wrap="square" rtlCol="0">
            <a:spAutoFit/>
          </a:bodyPr>
          <a:lstStyle/>
          <a:p>
            <a:r>
              <a:rPr lang="zh-CN" altLang="zh-CN" sz="2000" b="1" dirty="0">
                <a:latin typeface="楷体_GB2312" panose="02010609030101010101" pitchFamily="49" charset="-122"/>
                <a:ea typeface="楷体_GB2312" panose="02010609030101010101" pitchFamily="49" charset="-122"/>
              </a:rPr>
              <a:t>为什么动产一般不要登记，而不动产却要求登记，遵循的是登记生效主义？</a:t>
            </a:r>
            <a:endParaRPr lang="zh-CN" altLang="en-US" sz="2000" b="1" dirty="0">
              <a:latin typeface="楷体_GB2312" panose="02010609030101010101" pitchFamily="49" charset="-122"/>
              <a:ea typeface="楷体_GB2312" panose="02010609030101010101" pitchFamily="49" charset="-122"/>
            </a:endParaRPr>
          </a:p>
        </p:txBody>
      </p:sp>
      <p:sp>
        <p:nvSpPr>
          <p:cNvPr id="2" name="TextBox 8"/>
          <p:cNvSpPr txBox="1"/>
          <p:nvPr/>
        </p:nvSpPr>
        <p:spPr>
          <a:xfrm>
            <a:off x="2173556" y="1127031"/>
            <a:ext cx="4104456" cy="429895"/>
          </a:xfrm>
          <a:prstGeom prst="rect">
            <a:avLst/>
          </a:prstGeom>
          <a:solidFill>
            <a:srgbClr val="FF8500"/>
          </a:solidFill>
          <a:scene3d>
            <a:camera prst="orthographicFront"/>
            <a:lightRig rig="threePt" dir="t"/>
          </a:scene3d>
          <a:sp3d>
            <a:bevelT/>
          </a:sp3d>
        </p:spPr>
        <p:txBody>
          <a:bodyPr wrap="square" rtlCol="0">
            <a:spAutoFit/>
          </a:bodyPr>
          <a:p>
            <a:r>
              <a:rPr lang="zh-CN" altLang="en-US" sz="2200" dirty="0">
                <a:solidFill>
                  <a:schemeClr val="bg1"/>
                </a:solidFill>
                <a:latin typeface="华康俪金黑W8(P)" pitchFamily="34" charset="-122"/>
                <a:ea typeface="华康俪金黑W8(P)" pitchFamily="34" charset="-122"/>
              </a:rPr>
              <a:t>（二）不动产登记的效力</a:t>
            </a:r>
            <a:endParaRPr lang="zh-CN" altLang="en-US" sz="2200" dirty="0">
              <a:solidFill>
                <a:schemeClr val="bg1"/>
              </a:solidFill>
              <a:latin typeface="华康俪金黑W8(P)" pitchFamily="34" charset="-122"/>
              <a:ea typeface="华康俪金黑W8(P)" pitchFamily="34"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300" advTm="7308">
        <p14:pan/>
      </p:transition>
    </mc:Choice>
    <mc:Fallback>
      <p:transition spd="slow" advTm="730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11">
                                            <p:txEl>
                                              <p:pRg st="0" end="0"/>
                                            </p:txEl>
                                          </p:spTgt>
                                        </p:tgtEl>
                                        <p:attrNameLst>
                                          <p:attrName>style.color</p:attrName>
                                        </p:attrNameLst>
                                      </p:cBhvr>
                                      <p:to>
                                        <p:clrVal>
                                          <a:schemeClr val="accent2"/>
                                        </p:clrVal>
                                      </p:to>
                                    </p:set>
                                    <p:set>
                                      <p:cBhvr>
                                        <p:cTn id="7" dur="500" fill="hold"/>
                                        <p:tgtEl>
                                          <p:spTgt spid="11">
                                            <p:txEl>
                                              <p:pRg st="0" end="0"/>
                                            </p:txEl>
                                          </p:spTgt>
                                        </p:tgtEl>
                                        <p:attrNameLst>
                                          <p:attrName>fillcolor</p:attrName>
                                        </p:attrNameLst>
                                      </p:cBhvr>
                                      <p:to>
                                        <p:clrVal>
                                          <a:schemeClr val="accent2"/>
                                        </p:clrVal>
                                      </p:to>
                                    </p:set>
                                    <p:set>
                                      <p:cBhvr>
                                        <p:cTn id="8" dur="500" fill="hold"/>
                                        <p:tgtEl>
                                          <p:spTgt spid="11">
                                            <p:txEl>
                                              <p:pRg st="0" end="0"/>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羊皮纸"/>
          <p:cNvSpPr>
            <a:spLocks noChangeArrowheads="1"/>
          </p:cNvSpPr>
          <p:nvPr/>
        </p:nvSpPr>
        <p:spPr bwMode="auto">
          <a:xfrm>
            <a:off x="201930" y="610870"/>
            <a:ext cx="11172825" cy="6565265"/>
          </a:xfrm>
          <a:prstGeom prst="horizontalScroll">
            <a:avLst>
              <a:gd name="adj" fmla="val 12500"/>
            </a:avLst>
          </a:prstGeom>
          <a:noFill/>
          <a:ln w="9525">
            <a:solidFill>
              <a:srgbClr val="D3B06B"/>
            </a:solidFill>
            <a:prstDash val="solid"/>
            <a:round/>
          </a:ln>
        </p:spPr>
        <p:txBody>
          <a:bodyPr wrap="none" anchor="ctr"/>
          <a:lstStyle/>
          <a:p>
            <a:endParaRPr lang="zh-CN" altLang="en-US"/>
          </a:p>
        </p:txBody>
      </p:sp>
      <p:sp>
        <p:nvSpPr>
          <p:cNvPr id="4" name="TextBox 3"/>
          <p:cNvSpPr txBox="1"/>
          <p:nvPr/>
        </p:nvSpPr>
        <p:spPr>
          <a:xfrm>
            <a:off x="201930" y="3020378"/>
            <a:ext cx="619760" cy="2676525"/>
          </a:xfrm>
          <a:prstGeom prst="rect">
            <a:avLst/>
          </a:prstGeom>
          <a:noFill/>
        </p:spPr>
        <p:txBody>
          <a:bodyPr vert="horz" wrap="square" rtlCol="0" anchor="ctr" anchorCtr="0">
            <a:spAutoFit/>
          </a:bodyPr>
          <a:lstStyle/>
          <a:p>
            <a:pPr algn="ctr"/>
            <a:r>
              <a:rPr lang="en-US" altLang="zh-CN" sz="2800" dirty="0" smtClean="0">
                <a:latin typeface="微软雅黑" panose="020B0503020204020204" charset="-122"/>
                <a:ea typeface="微软雅黑" panose="020B0503020204020204" charset="-122"/>
              </a:rPr>
              <a:t>1.《</a:t>
            </a:r>
            <a:r>
              <a:rPr lang="zh-CN" altLang="en-US" sz="2800" dirty="0" smtClean="0">
                <a:latin typeface="微软雅黑" panose="020B0503020204020204" charset="-122"/>
                <a:ea typeface="微软雅黑" panose="020B0503020204020204" charset="-122"/>
              </a:rPr>
              <a:t>民法典</a:t>
            </a:r>
            <a:endParaRPr lang="zh-CN" altLang="en-US" sz="2800" dirty="0" smtClean="0">
              <a:latin typeface="微软雅黑" panose="020B0503020204020204" charset="-122"/>
              <a:ea typeface="微软雅黑" panose="020B0503020204020204" charset="-122"/>
            </a:endParaRPr>
          </a:p>
          <a:p>
            <a:pPr algn="ctr"/>
            <a:r>
              <a:rPr lang="en-US" altLang="zh-CN" sz="2800" dirty="0" smtClean="0">
                <a:latin typeface="微软雅黑" panose="020B0503020204020204" charset="-122"/>
                <a:ea typeface="微软雅黑" panose="020B0503020204020204" charset="-122"/>
              </a:rPr>
              <a:t>》</a:t>
            </a:r>
            <a:endParaRPr lang="zh-CN" altLang="en-US" sz="2800" dirty="0">
              <a:latin typeface="微软雅黑" panose="020B0503020204020204" charset="-122"/>
              <a:ea typeface="微软雅黑" panose="020B0503020204020204" charset="-122"/>
            </a:endParaRPr>
          </a:p>
        </p:txBody>
      </p:sp>
      <p:sp>
        <p:nvSpPr>
          <p:cNvPr id="5" name="TextBox 4"/>
          <p:cNvSpPr txBox="1"/>
          <p:nvPr/>
        </p:nvSpPr>
        <p:spPr>
          <a:xfrm>
            <a:off x="1054735" y="1052830"/>
            <a:ext cx="9900285" cy="5492750"/>
          </a:xfrm>
          <a:prstGeom prst="rect">
            <a:avLst/>
          </a:prstGeom>
          <a:noFill/>
        </p:spPr>
        <p:txBody>
          <a:bodyPr wrap="square" rtlCol="0">
            <a:spAutoFit/>
          </a:bodyPr>
          <a:lstStyle/>
          <a:p>
            <a:pPr indent="0">
              <a:lnSpc>
                <a:spcPct val="150000"/>
              </a:lnSpc>
              <a:buFont typeface="Wingdings" panose="05000000000000000000" pitchFamily="2" charset="2"/>
              <a:buNone/>
            </a:pPr>
            <a:endParaRPr lang="zh-CN" altLang="zh-CN" dirty="0">
              <a:solidFill>
                <a:srgbClr val="FF8500"/>
              </a:solidFill>
              <a:latin typeface="华文新魏" panose="02010800040101010101" pitchFamily="2" charset="-122"/>
              <a:ea typeface="华文新魏" panose="02010800040101010101" pitchFamily="2" charset="-122"/>
            </a:endParaRPr>
          </a:p>
          <a:p>
            <a:pPr marL="285750" indent="-285750" algn="l">
              <a:lnSpc>
                <a:spcPct val="150000"/>
              </a:lnSpc>
              <a:buClrTx/>
              <a:buSzTx/>
              <a:buFont typeface="Wingdings" panose="05000000000000000000" pitchFamily="2" charset="2"/>
              <a:buChar char="Ø"/>
            </a:pPr>
            <a:r>
              <a:rPr altLang="zh-CN" dirty="0">
                <a:latin typeface="华文新魏" panose="02010800040101010101" pitchFamily="2" charset="-122"/>
                <a:ea typeface="华文新魏" panose="02010800040101010101" pitchFamily="2" charset="-122"/>
              </a:rPr>
              <a:t>《民法典》第二百零八条：“不动产物权的设立、变更、转让和消灭，应当依照法律规定登记。动产物权的设立和转让，应当依照法律规定交付。”</a:t>
            </a:r>
            <a:endParaRPr altLang="zh-CN" dirty="0">
              <a:latin typeface="华文新魏" panose="02010800040101010101" pitchFamily="2" charset="-122"/>
              <a:ea typeface="华文新魏" panose="02010800040101010101" pitchFamily="2" charset="-122"/>
            </a:endParaRPr>
          </a:p>
          <a:p>
            <a:pPr marL="285750" indent="-285750" algn="l">
              <a:lnSpc>
                <a:spcPct val="150000"/>
              </a:lnSpc>
              <a:buClrTx/>
              <a:buSzTx/>
              <a:buFont typeface="Wingdings" panose="05000000000000000000" pitchFamily="2" charset="2"/>
              <a:buChar char="Ø"/>
            </a:pPr>
            <a:r>
              <a:rPr altLang="zh-CN" dirty="0">
                <a:latin typeface="华文新魏" panose="02010800040101010101" pitchFamily="2" charset="-122"/>
                <a:ea typeface="华文新魏" panose="02010800040101010101" pitchFamily="2" charset="-122"/>
              </a:rPr>
              <a:t>《民法典》第二百零九条：“不动产物权的设立、变更、转让和消灭，经依法登记，发生效力；未经登记，不发生效力，但是法律另有规定的除外。”——不动产物权变动以登记为原则、不登记为例外，不登记须有法律的明示。《民法典》对不需要登记的情形有两处明确规定。</a:t>
            </a:r>
            <a:r>
              <a:rPr altLang="zh-CN" dirty="0">
                <a:latin typeface="华文新魏" panose="02010800040101010101" pitchFamily="2" charset="-122"/>
                <a:ea typeface="华文新魏" panose="02010800040101010101" pitchFamily="2" charset="-122"/>
                <a:sym typeface="+mn-ea"/>
              </a:rPr>
              <a:t>”</a:t>
            </a:r>
            <a:endParaRPr lang="zh-CN" altLang="zh-CN" dirty="0">
              <a:solidFill>
                <a:srgbClr val="FF8500"/>
              </a:solidFill>
              <a:latin typeface="华文新魏" panose="02010800040101010101" pitchFamily="2" charset="-122"/>
              <a:ea typeface="华文新魏" panose="02010800040101010101" pitchFamily="2" charset="-122"/>
            </a:endParaRPr>
          </a:p>
          <a:p>
            <a:pPr marL="285750" indent="-285750">
              <a:lnSpc>
                <a:spcPct val="150000"/>
              </a:lnSpc>
              <a:buFont typeface="Wingdings" panose="05000000000000000000" pitchFamily="2" charset="2"/>
              <a:buChar char="Ø"/>
            </a:pPr>
            <a:r>
              <a:rPr altLang="zh-CN" dirty="0">
                <a:latin typeface="华文新魏" panose="02010800040101010101" pitchFamily="2" charset="-122"/>
                <a:ea typeface="华文新魏" panose="02010800040101010101" pitchFamily="2" charset="-122"/>
                <a:sym typeface="+mn-ea"/>
              </a:rPr>
              <a:t>《民法典》</a:t>
            </a:r>
            <a:r>
              <a:rPr altLang="zh-CN" dirty="0">
                <a:latin typeface="华文新魏" panose="02010800040101010101" pitchFamily="2" charset="-122"/>
                <a:ea typeface="华文新魏" panose="02010800040101010101" pitchFamily="2" charset="-122"/>
              </a:rPr>
              <a:t>第二百一十四条 </a:t>
            </a:r>
            <a:r>
              <a:rPr altLang="zh-CN" dirty="0">
                <a:latin typeface="华文新魏" panose="02010800040101010101" pitchFamily="2" charset="-122"/>
                <a:ea typeface="华文新魏" panose="02010800040101010101" pitchFamily="2" charset="-122"/>
                <a:sym typeface="+mn-ea"/>
              </a:rPr>
              <a:t>：“</a:t>
            </a:r>
            <a:r>
              <a:rPr altLang="zh-CN" dirty="0">
                <a:latin typeface="华文新魏" panose="02010800040101010101" pitchFamily="2" charset="-122"/>
                <a:ea typeface="华文新魏" panose="02010800040101010101" pitchFamily="2" charset="-122"/>
              </a:rPr>
              <a:t>不动产物权的设立、变更、转让和消灭，依照法律规定应当登记的，自记载于不动产登记簿时发生效力。</a:t>
            </a:r>
            <a:r>
              <a:rPr altLang="zh-CN" dirty="0">
                <a:latin typeface="华文新魏" panose="02010800040101010101" pitchFamily="2" charset="-122"/>
                <a:ea typeface="华文新魏" panose="02010800040101010101" pitchFamily="2" charset="-122"/>
                <a:sym typeface="+mn-ea"/>
              </a:rPr>
              <a:t>”</a:t>
            </a:r>
            <a:endParaRPr altLang="zh-CN" dirty="0">
              <a:latin typeface="华文新魏" panose="02010800040101010101" pitchFamily="2" charset="-122"/>
              <a:ea typeface="华文新魏" panose="02010800040101010101" pitchFamily="2" charset="-122"/>
            </a:endParaRPr>
          </a:p>
          <a:p>
            <a:pPr marL="285750" indent="-285750">
              <a:lnSpc>
                <a:spcPct val="150000"/>
              </a:lnSpc>
              <a:buFont typeface="Wingdings" panose="05000000000000000000" pitchFamily="2" charset="2"/>
              <a:buChar char="Ø"/>
            </a:pPr>
            <a:r>
              <a:rPr altLang="zh-CN" dirty="0">
                <a:latin typeface="华文新魏" panose="02010800040101010101" pitchFamily="2" charset="-122"/>
                <a:ea typeface="华文新魏" panose="02010800040101010101" pitchFamily="2" charset="-122"/>
                <a:sym typeface="+mn-ea"/>
              </a:rPr>
              <a:t>《民法典》</a:t>
            </a:r>
            <a:r>
              <a:rPr altLang="zh-CN" dirty="0">
                <a:latin typeface="华文新魏" panose="02010800040101010101" pitchFamily="2" charset="-122"/>
                <a:ea typeface="华文新魏" panose="02010800040101010101" pitchFamily="2" charset="-122"/>
              </a:rPr>
              <a:t>第二百一十五条 </a:t>
            </a:r>
            <a:r>
              <a:rPr altLang="zh-CN" dirty="0">
                <a:latin typeface="华文新魏" panose="02010800040101010101" pitchFamily="2" charset="-122"/>
                <a:ea typeface="华文新魏" panose="02010800040101010101" pitchFamily="2" charset="-122"/>
                <a:sym typeface="+mn-ea"/>
              </a:rPr>
              <a:t>：“</a:t>
            </a:r>
            <a:r>
              <a:rPr altLang="zh-CN" dirty="0">
                <a:latin typeface="华文新魏" panose="02010800040101010101" pitchFamily="2" charset="-122"/>
                <a:ea typeface="华文新魏" panose="02010800040101010101" pitchFamily="2" charset="-122"/>
              </a:rPr>
              <a:t>当事人之间订立有关设立、变更、转让和消灭不动产物权的合同，除法律另有规定或者当事人另有约定外，自合同成立时生效;未办理物权登记的，不影响合同效力。</a:t>
            </a:r>
            <a:r>
              <a:rPr altLang="zh-CN" dirty="0">
                <a:latin typeface="华文新魏" panose="02010800040101010101" pitchFamily="2" charset="-122"/>
                <a:ea typeface="华文新魏" panose="02010800040101010101" pitchFamily="2" charset="-122"/>
                <a:sym typeface="+mn-ea"/>
              </a:rPr>
              <a:t>”</a:t>
            </a:r>
            <a:endParaRPr altLang="zh-CN" dirty="0">
              <a:latin typeface="华文新魏" panose="02010800040101010101" pitchFamily="2" charset="-122"/>
              <a:ea typeface="华文新魏" panose="02010800040101010101" pitchFamily="2" charset="-122"/>
              <a:sym typeface="+mn-ea"/>
            </a:endParaRPr>
          </a:p>
          <a:p>
            <a:pPr marL="285750" indent="-285750">
              <a:lnSpc>
                <a:spcPct val="150000"/>
              </a:lnSpc>
              <a:buFont typeface="Wingdings" panose="05000000000000000000" pitchFamily="2" charset="2"/>
              <a:buChar char="Ø"/>
            </a:pPr>
            <a:r>
              <a:rPr altLang="zh-CN" dirty="0">
                <a:latin typeface="华文新魏" panose="02010800040101010101" pitchFamily="2" charset="-122"/>
                <a:ea typeface="华文新魏" panose="02010800040101010101" pitchFamily="2" charset="-122"/>
                <a:sym typeface="+mn-ea"/>
              </a:rPr>
              <a:t>《民法典》第二百一十</a:t>
            </a:r>
            <a:r>
              <a:rPr lang="zh-CN" dirty="0">
                <a:latin typeface="华文新魏" panose="02010800040101010101" pitchFamily="2" charset="-122"/>
                <a:ea typeface="华文新魏" panose="02010800040101010101" pitchFamily="2" charset="-122"/>
                <a:sym typeface="+mn-ea"/>
              </a:rPr>
              <a:t>六</a:t>
            </a:r>
            <a:r>
              <a:rPr altLang="zh-CN" dirty="0">
                <a:latin typeface="华文新魏" panose="02010800040101010101" pitchFamily="2" charset="-122"/>
                <a:ea typeface="华文新魏" panose="02010800040101010101" pitchFamily="2" charset="-122"/>
                <a:sym typeface="+mn-ea"/>
              </a:rPr>
              <a:t>条 ：“</a:t>
            </a:r>
            <a:r>
              <a:rPr altLang="zh-CN" dirty="0">
                <a:latin typeface="华文新魏" panose="02010800040101010101" pitchFamily="2" charset="-122"/>
                <a:ea typeface="华文新魏" panose="02010800040101010101" pitchFamily="2" charset="-122"/>
              </a:rPr>
              <a:t>第二百一十六条 不动产登记簿是物权归属和内容的根据。</a:t>
            </a:r>
            <a:r>
              <a:rPr altLang="zh-CN" dirty="0">
                <a:latin typeface="华文新魏" panose="02010800040101010101" pitchFamily="2" charset="-122"/>
                <a:ea typeface="华文新魏" panose="02010800040101010101" pitchFamily="2" charset="-122"/>
                <a:sym typeface="+mn-ea"/>
              </a:rPr>
              <a:t>”</a:t>
            </a:r>
            <a:endParaRPr altLang="zh-CN" dirty="0">
              <a:latin typeface="华文新魏" panose="02010800040101010101" pitchFamily="2" charset="-122"/>
              <a:ea typeface="华文新魏" panose="02010800040101010101" pitchFamily="2" charset="-122"/>
            </a:endParaRPr>
          </a:p>
          <a:p>
            <a:pPr marL="285750" indent="-285750">
              <a:lnSpc>
                <a:spcPct val="150000"/>
              </a:lnSpc>
              <a:buFont typeface="Wingdings" panose="05000000000000000000" pitchFamily="2" charset="2"/>
              <a:buChar char="Ø"/>
            </a:pPr>
            <a:endParaRPr lang="zh-CN" altLang="zh-CN" dirty="0">
              <a:latin typeface="华文新魏" panose="02010800040101010101" pitchFamily="2" charset="-122"/>
              <a:ea typeface="华文新魏" panose="02010800040101010101" pitchFamily="2" charset="-122"/>
            </a:endParaRPr>
          </a:p>
        </p:txBody>
      </p:sp>
      <p:sp>
        <p:nvSpPr>
          <p:cNvPr id="7" name="TextBox 6"/>
          <p:cNvSpPr txBox="1"/>
          <p:nvPr/>
        </p:nvSpPr>
        <p:spPr>
          <a:xfrm>
            <a:off x="1606878" y="6362670"/>
            <a:ext cx="7632849" cy="461665"/>
          </a:xfrm>
          <a:prstGeom prst="rect">
            <a:avLst/>
          </a:prstGeom>
          <a:solidFill>
            <a:srgbClr val="FFC50D"/>
          </a:solidFill>
        </p:spPr>
        <p:txBody>
          <a:bodyPr wrap="square" rtlCol="0">
            <a:spAutoFit/>
          </a:bodyPr>
          <a:lstStyle/>
          <a:p>
            <a:r>
              <a:rPr lang="zh-CN" altLang="zh-CN" sz="2400" b="1" dirty="0">
                <a:latin typeface="微软雅黑" panose="020B0503020204020204" charset="-122"/>
                <a:ea typeface="微软雅黑" panose="020B0503020204020204" charset="-122"/>
              </a:rPr>
              <a:t>不动产登记，包括我们的土地登记，不是行政审批行为。</a:t>
            </a:r>
            <a:endParaRPr lang="zh-CN" altLang="en-US" sz="2400" dirty="0">
              <a:latin typeface="微软雅黑" panose="020B0503020204020204" charset="-122"/>
              <a:ea typeface="微软雅黑" panose="020B0503020204020204" charset="-122"/>
            </a:endParaRPr>
          </a:p>
        </p:txBody>
      </p:sp>
      <p:sp>
        <p:nvSpPr>
          <p:cNvPr id="8" name="TextBox 8"/>
          <p:cNvSpPr txBox="1"/>
          <p:nvPr/>
        </p:nvSpPr>
        <p:spPr>
          <a:xfrm>
            <a:off x="482551" y="1052736"/>
            <a:ext cx="4104456" cy="429895"/>
          </a:xfrm>
          <a:prstGeom prst="rect">
            <a:avLst/>
          </a:prstGeom>
          <a:solidFill>
            <a:srgbClr val="FF8500"/>
          </a:solidFill>
          <a:scene3d>
            <a:camera prst="orthographicFront"/>
            <a:lightRig rig="threePt" dir="t"/>
          </a:scene3d>
          <a:sp3d>
            <a:bevelT/>
          </a:sp3d>
        </p:spPr>
        <p:txBody>
          <a:bodyPr wrap="square" rtlCol="0">
            <a:spAutoFit/>
          </a:bodyPr>
          <a:lstStyle/>
          <a:p>
            <a:r>
              <a:rPr lang="zh-CN" altLang="en-US" sz="2200" dirty="0">
                <a:solidFill>
                  <a:schemeClr val="bg1"/>
                </a:solidFill>
                <a:latin typeface="华康俪金黑W8(P)" pitchFamily="34" charset="-122"/>
                <a:ea typeface="华康俪金黑W8(P)" pitchFamily="34" charset="-122"/>
              </a:rPr>
              <a:t>（二）不动产登记的效力</a:t>
            </a:r>
            <a:endParaRPr lang="zh-CN" altLang="en-US" sz="2200" dirty="0">
              <a:solidFill>
                <a:schemeClr val="bg1"/>
              </a:solidFill>
              <a:latin typeface="华康俪金黑W8(P)" pitchFamily="34" charset="-122"/>
              <a:ea typeface="华康俪金黑W8(P)"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Tm="10014"/>
    </mc:Choice>
    <mc:Fallback>
      <p:transition spd="slow" advTm="1001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7"/>
                                        </p:tgtEl>
                                        <p:attrNameLst>
                                          <p:attrName>ppt_x</p:attrName>
                                          <p:attrName>ppt_y</p:attrName>
                                        </p:attrNameLst>
                                      </p:cBhvr>
                                    </p:animMotion>
                                    <p:animRot by="1500000">
                                      <p:cBhvr>
                                        <p:cTn id="7" dur="125" fill="hold">
                                          <p:stCondLst>
                                            <p:cond delay="0"/>
                                          </p:stCondLst>
                                        </p:cTn>
                                        <p:tgtEl>
                                          <p:spTgt spid="7"/>
                                        </p:tgtEl>
                                        <p:attrNameLst>
                                          <p:attrName>r</p:attrName>
                                        </p:attrNameLst>
                                      </p:cBhvr>
                                    </p:animRot>
                                    <p:animRot by="-1500000">
                                      <p:cBhvr>
                                        <p:cTn id="8" dur="125" fill="hold">
                                          <p:stCondLst>
                                            <p:cond delay="125"/>
                                          </p:stCondLst>
                                        </p:cTn>
                                        <p:tgtEl>
                                          <p:spTgt spid="7"/>
                                        </p:tgtEl>
                                        <p:attrNameLst>
                                          <p:attrName>r</p:attrName>
                                        </p:attrNameLst>
                                      </p:cBhvr>
                                    </p:animRot>
                                    <p:animRot by="-1500000">
                                      <p:cBhvr>
                                        <p:cTn id="9" dur="125" fill="hold">
                                          <p:stCondLst>
                                            <p:cond delay="250"/>
                                          </p:stCondLst>
                                        </p:cTn>
                                        <p:tgtEl>
                                          <p:spTgt spid="7"/>
                                        </p:tgtEl>
                                        <p:attrNameLst>
                                          <p:attrName>r</p:attrName>
                                        </p:attrNameLst>
                                      </p:cBhvr>
                                    </p:animRot>
                                    <p:animRot by="1500000">
                                      <p:cBhvr>
                                        <p:cTn id="10" dur="125" fill="hold">
                                          <p:stCondLst>
                                            <p:cond delay="375"/>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p:cNvPicPr>
            <a:picLocks noChangeAspect="1" noChangeArrowheads="1"/>
          </p:cNvPicPr>
          <p:nvPr/>
        </p:nvPicPr>
        <p:blipFill rotWithShape="1">
          <a:blip r:embed="rId1">
            <a:extLst>
              <a:ext uri="{28A0092B-C50C-407E-A947-70E740481C1C}">
                <a14:useLocalDpi xmlns:a14="http://schemas.microsoft.com/office/drawing/2010/main" val="0"/>
              </a:ext>
            </a:extLst>
          </a:blip>
          <a:srcRect l="12401"/>
          <a:stretch>
            <a:fillRect/>
          </a:stretch>
        </p:blipFill>
        <p:spPr bwMode="auto">
          <a:xfrm>
            <a:off x="-9526" y="954058"/>
            <a:ext cx="3204047" cy="58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reeform 5"/>
          <p:cNvSpPr/>
          <p:nvPr/>
        </p:nvSpPr>
        <p:spPr bwMode="auto">
          <a:xfrm>
            <a:off x="4154959" y="5975577"/>
            <a:ext cx="1228588" cy="820337"/>
          </a:xfrm>
          <a:custGeom>
            <a:avLst/>
            <a:gdLst>
              <a:gd name="T0" fmla="*/ 0 w 681"/>
              <a:gd name="T1" fmla="*/ 0 h 602"/>
              <a:gd name="T2" fmla="*/ 681 w 681"/>
              <a:gd name="T3" fmla="*/ 0 h 602"/>
              <a:gd name="T4" fmla="*/ 681 w 681"/>
              <a:gd name="T5" fmla="*/ 602 h 602"/>
              <a:gd name="T6" fmla="*/ 0 w 681"/>
              <a:gd name="T7" fmla="*/ 602 h 602"/>
              <a:gd name="T8" fmla="*/ 183 w 681"/>
              <a:gd name="T9" fmla="*/ 304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304"/>
                </a:lnTo>
                <a:lnTo>
                  <a:pt x="0" y="0"/>
                </a:lnTo>
                <a:lnTo>
                  <a:pt x="0" y="0"/>
                </a:lnTo>
                <a:close/>
              </a:path>
            </a:pathLst>
          </a:custGeom>
          <a:solidFill>
            <a:srgbClr val="4BAEE2"/>
          </a:solidFill>
          <a:ln>
            <a:noFill/>
          </a:ln>
        </p:spPr>
        <p:txBody>
          <a:bodyPr vert="horz" wrap="square" lIns="91440" tIns="45720" rIns="91440" bIns="45720" numCol="1" anchor="t" anchorCtr="0" compatLnSpc="1"/>
          <a:lstStyle/>
          <a:p>
            <a:endParaRPr lang="zh-CN" altLang="en-US"/>
          </a:p>
        </p:txBody>
      </p:sp>
      <p:sp>
        <p:nvSpPr>
          <p:cNvPr id="7" name="Freeform 6"/>
          <p:cNvSpPr>
            <a:spLocks noEditPoints="1"/>
          </p:cNvSpPr>
          <p:nvPr/>
        </p:nvSpPr>
        <p:spPr bwMode="auto">
          <a:xfrm>
            <a:off x="4270846" y="5885611"/>
            <a:ext cx="1134775" cy="46704"/>
          </a:xfrm>
          <a:custGeom>
            <a:avLst/>
            <a:gdLst>
              <a:gd name="T0" fmla="*/ 1 w 120"/>
              <a:gd name="T1" fmla="*/ 0 h 3"/>
              <a:gd name="T2" fmla="*/ 13 w 120"/>
              <a:gd name="T3" fmla="*/ 0 h 3"/>
              <a:gd name="T4" fmla="*/ 15 w 120"/>
              <a:gd name="T5" fmla="*/ 1 h 3"/>
              <a:gd name="T6" fmla="*/ 15 w 120"/>
              <a:gd name="T7" fmla="*/ 1 h 3"/>
              <a:gd name="T8" fmla="*/ 13 w 120"/>
              <a:gd name="T9" fmla="*/ 3 h 3"/>
              <a:gd name="T10" fmla="*/ 1 w 120"/>
              <a:gd name="T11" fmla="*/ 3 h 3"/>
              <a:gd name="T12" fmla="*/ 0 w 120"/>
              <a:gd name="T13" fmla="*/ 1 h 3"/>
              <a:gd name="T14" fmla="*/ 0 w 120"/>
              <a:gd name="T15" fmla="*/ 1 h 3"/>
              <a:gd name="T16" fmla="*/ 1 w 120"/>
              <a:gd name="T17" fmla="*/ 0 h 3"/>
              <a:gd name="T18" fmla="*/ 22 w 120"/>
              <a:gd name="T19" fmla="*/ 0 h 3"/>
              <a:gd name="T20" fmla="*/ 34 w 120"/>
              <a:gd name="T21" fmla="*/ 0 h 3"/>
              <a:gd name="T22" fmla="*/ 36 w 120"/>
              <a:gd name="T23" fmla="*/ 1 h 3"/>
              <a:gd name="T24" fmla="*/ 36 w 120"/>
              <a:gd name="T25" fmla="*/ 1 h 3"/>
              <a:gd name="T26" fmla="*/ 34 w 120"/>
              <a:gd name="T27" fmla="*/ 3 h 3"/>
              <a:gd name="T28" fmla="*/ 22 w 120"/>
              <a:gd name="T29" fmla="*/ 3 h 3"/>
              <a:gd name="T30" fmla="*/ 21 w 120"/>
              <a:gd name="T31" fmla="*/ 1 h 3"/>
              <a:gd name="T32" fmla="*/ 21 w 120"/>
              <a:gd name="T33" fmla="*/ 1 h 3"/>
              <a:gd name="T34" fmla="*/ 22 w 120"/>
              <a:gd name="T35" fmla="*/ 0 h 3"/>
              <a:gd name="T36" fmla="*/ 43 w 120"/>
              <a:gd name="T37" fmla="*/ 0 h 3"/>
              <a:gd name="T38" fmla="*/ 55 w 120"/>
              <a:gd name="T39" fmla="*/ 0 h 3"/>
              <a:gd name="T40" fmla="*/ 57 w 120"/>
              <a:gd name="T41" fmla="*/ 1 h 3"/>
              <a:gd name="T42" fmla="*/ 57 w 120"/>
              <a:gd name="T43" fmla="*/ 1 h 3"/>
              <a:gd name="T44" fmla="*/ 55 w 120"/>
              <a:gd name="T45" fmla="*/ 3 h 3"/>
              <a:gd name="T46" fmla="*/ 43 w 120"/>
              <a:gd name="T47" fmla="*/ 3 h 3"/>
              <a:gd name="T48" fmla="*/ 42 w 120"/>
              <a:gd name="T49" fmla="*/ 1 h 3"/>
              <a:gd name="T50" fmla="*/ 42 w 120"/>
              <a:gd name="T51" fmla="*/ 1 h 3"/>
              <a:gd name="T52" fmla="*/ 43 w 120"/>
              <a:gd name="T53" fmla="*/ 0 h 3"/>
              <a:gd name="T54" fmla="*/ 64 w 120"/>
              <a:gd name="T55" fmla="*/ 0 h 3"/>
              <a:gd name="T56" fmla="*/ 76 w 120"/>
              <a:gd name="T57" fmla="*/ 0 h 3"/>
              <a:gd name="T58" fmla="*/ 78 w 120"/>
              <a:gd name="T59" fmla="*/ 1 h 3"/>
              <a:gd name="T60" fmla="*/ 78 w 120"/>
              <a:gd name="T61" fmla="*/ 1 h 3"/>
              <a:gd name="T62" fmla="*/ 76 w 120"/>
              <a:gd name="T63" fmla="*/ 3 h 3"/>
              <a:gd name="T64" fmla="*/ 64 w 120"/>
              <a:gd name="T65" fmla="*/ 3 h 3"/>
              <a:gd name="T66" fmla="*/ 63 w 120"/>
              <a:gd name="T67" fmla="*/ 1 h 3"/>
              <a:gd name="T68" fmla="*/ 63 w 120"/>
              <a:gd name="T69" fmla="*/ 1 h 3"/>
              <a:gd name="T70" fmla="*/ 64 w 120"/>
              <a:gd name="T71" fmla="*/ 0 h 3"/>
              <a:gd name="T72" fmla="*/ 85 w 120"/>
              <a:gd name="T73" fmla="*/ 0 h 3"/>
              <a:gd name="T74" fmla="*/ 97 w 120"/>
              <a:gd name="T75" fmla="*/ 0 h 3"/>
              <a:gd name="T76" fmla="*/ 99 w 120"/>
              <a:gd name="T77" fmla="*/ 1 h 3"/>
              <a:gd name="T78" fmla="*/ 99 w 120"/>
              <a:gd name="T79" fmla="*/ 1 h 3"/>
              <a:gd name="T80" fmla="*/ 97 w 120"/>
              <a:gd name="T81" fmla="*/ 3 h 3"/>
              <a:gd name="T82" fmla="*/ 85 w 120"/>
              <a:gd name="T83" fmla="*/ 3 h 3"/>
              <a:gd name="T84" fmla="*/ 84 w 120"/>
              <a:gd name="T85" fmla="*/ 1 h 3"/>
              <a:gd name="T86" fmla="*/ 84 w 120"/>
              <a:gd name="T87" fmla="*/ 1 h 3"/>
              <a:gd name="T88" fmla="*/ 85 w 120"/>
              <a:gd name="T89" fmla="*/ 0 h 3"/>
              <a:gd name="T90" fmla="*/ 106 w 120"/>
              <a:gd name="T91" fmla="*/ 0 h 3"/>
              <a:gd name="T92" fmla="*/ 118 w 120"/>
              <a:gd name="T93" fmla="*/ 0 h 3"/>
              <a:gd name="T94" fmla="*/ 120 w 120"/>
              <a:gd name="T95" fmla="*/ 1 h 3"/>
              <a:gd name="T96" fmla="*/ 120 w 120"/>
              <a:gd name="T97" fmla="*/ 1 h 3"/>
              <a:gd name="T98" fmla="*/ 118 w 120"/>
              <a:gd name="T99" fmla="*/ 3 h 3"/>
              <a:gd name="T100" fmla="*/ 106 w 120"/>
              <a:gd name="T101" fmla="*/ 3 h 3"/>
              <a:gd name="T102" fmla="*/ 105 w 120"/>
              <a:gd name="T103" fmla="*/ 1 h 3"/>
              <a:gd name="T104" fmla="*/ 105 w 120"/>
              <a:gd name="T105" fmla="*/ 1 h 3"/>
              <a:gd name="T106" fmla="*/ 106 w 120"/>
              <a:gd name="T10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rgbClr val="BCE1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7"/>
          <p:cNvSpPr>
            <a:spLocks noEditPoints="1"/>
          </p:cNvSpPr>
          <p:nvPr/>
        </p:nvSpPr>
        <p:spPr bwMode="auto">
          <a:xfrm>
            <a:off x="4270846" y="6692061"/>
            <a:ext cx="1134775" cy="46704"/>
          </a:xfrm>
          <a:custGeom>
            <a:avLst/>
            <a:gdLst>
              <a:gd name="T0" fmla="*/ 1 w 120"/>
              <a:gd name="T1" fmla="*/ 0 h 3"/>
              <a:gd name="T2" fmla="*/ 13 w 120"/>
              <a:gd name="T3" fmla="*/ 0 h 3"/>
              <a:gd name="T4" fmla="*/ 15 w 120"/>
              <a:gd name="T5" fmla="*/ 1 h 3"/>
              <a:gd name="T6" fmla="*/ 15 w 120"/>
              <a:gd name="T7" fmla="*/ 1 h 3"/>
              <a:gd name="T8" fmla="*/ 13 w 120"/>
              <a:gd name="T9" fmla="*/ 3 h 3"/>
              <a:gd name="T10" fmla="*/ 1 w 120"/>
              <a:gd name="T11" fmla="*/ 3 h 3"/>
              <a:gd name="T12" fmla="*/ 0 w 120"/>
              <a:gd name="T13" fmla="*/ 1 h 3"/>
              <a:gd name="T14" fmla="*/ 0 w 120"/>
              <a:gd name="T15" fmla="*/ 1 h 3"/>
              <a:gd name="T16" fmla="*/ 1 w 120"/>
              <a:gd name="T17" fmla="*/ 0 h 3"/>
              <a:gd name="T18" fmla="*/ 22 w 120"/>
              <a:gd name="T19" fmla="*/ 0 h 3"/>
              <a:gd name="T20" fmla="*/ 34 w 120"/>
              <a:gd name="T21" fmla="*/ 0 h 3"/>
              <a:gd name="T22" fmla="*/ 36 w 120"/>
              <a:gd name="T23" fmla="*/ 1 h 3"/>
              <a:gd name="T24" fmla="*/ 36 w 120"/>
              <a:gd name="T25" fmla="*/ 1 h 3"/>
              <a:gd name="T26" fmla="*/ 34 w 120"/>
              <a:gd name="T27" fmla="*/ 3 h 3"/>
              <a:gd name="T28" fmla="*/ 22 w 120"/>
              <a:gd name="T29" fmla="*/ 3 h 3"/>
              <a:gd name="T30" fmla="*/ 21 w 120"/>
              <a:gd name="T31" fmla="*/ 1 h 3"/>
              <a:gd name="T32" fmla="*/ 21 w 120"/>
              <a:gd name="T33" fmla="*/ 1 h 3"/>
              <a:gd name="T34" fmla="*/ 22 w 120"/>
              <a:gd name="T35" fmla="*/ 0 h 3"/>
              <a:gd name="T36" fmla="*/ 43 w 120"/>
              <a:gd name="T37" fmla="*/ 0 h 3"/>
              <a:gd name="T38" fmla="*/ 55 w 120"/>
              <a:gd name="T39" fmla="*/ 0 h 3"/>
              <a:gd name="T40" fmla="*/ 57 w 120"/>
              <a:gd name="T41" fmla="*/ 1 h 3"/>
              <a:gd name="T42" fmla="*/ 57 w 120"/>
              <a:gd name="T43" fmla="*/ 1 h 3"/>
              <a:gd name="T44" fmla="*/ 55 w 120"/>
              <a:gd name="T45" fmla="*/ 3 h 3"/>
              <a:gd name="T46" fmla="*/ 43 w 120"/>
              <a:gd name="T47" fmla="*/ 3 h 3"/>
              <a:gd name="T48" fmla="*/ 42 w 120"/>
              <a:gd name="T49" fmla="*/ 1 h 3"/>
              <a:gd name="T50" fmla="*/ 42 w 120"/>
              <a:gd name="T51" fmla="*/ 1 h 3"/>
              <a:gd name="T52" fmla="*/ 43 w 120"/>
              <a:gd name="T53" fmla="*/ 0 h 3"/>
              <a:gd name="T54" fmla="*/ 64 w 120"/>
              <a:gd name="T55" fmla="*/ 0 h 3"/>
              <a:gd name="T56" fmla="*/ 76 w 120"/>
              <a:gd name="T57" fmla="*/ 0 h 3"/>
              <a:gd name="T58" fmla="*/ 78 w 120"/>
              <a:gd name="T59" fmla="*/ 1 h 3"/>
              <a:gd name="T60" fmla="*/ 78 w 120"/>
              <a:gd name="T61" fmla="*/ 1 h 3"/>
              <a:gd name="T62" fmla="*/ 76 w 120"/>
              <a:gd name="T63" fmla="*/ 3 h 3"/>
              <a:gd name="T64" fmla="*/ 64 w 120"/>
              <a:gd name="T65" fmla="*/ 3 h 3"/>
              <a:gd name="T66" fmla="*/ 63 w 120"/>
              <a:gd name="T67" fmla="*/ 1 h 3"/>
              <a:gd name="T68" fmla="*/ 63 w 120"/>
              <a:gd name="T69" fmla="*/ 1 h 3"/>
              <a:gd name="T70" fmla="*/ 64 w 120"/>
              <a:gd name="T71" fmla="*/ 0 h 3"/>
              <a:gd name="T72" fmla="*/ 85 w 120"/>
              <a:gd name="T73" fmla="*/ 0 h 3"/>
              <a:gd name="T74" fmla="*/ 97 w 120"/>
              <a:gd name="T75" fmla="*/ 0 h 3"/>
              <a:gd name="T76" fmla="*/ 99 w 120"/>
              <a:gd name="T77" fmla="*/ 1 h 3"/>
              <a:gd name="T78" fmla="*/ 99 w 120"/>
              <a:gd name="T79" fmla="*/ 1 h 3"/>
              <a:gd name="T80" fmla="*/ 97 w 120"/>
              <a:gd name="T81" fmla="*/ 3 h 3"/>
              <a:gd name="T82" fmla="*/ 85 w 120"/>
              <a:gd name="T83" fmla="*/ 3 h 3"/>
              <a:gd name="T84" fmla="*/ 84 w 120"/>
              <a:gd name="T85" fmla="*/ 1 h 3"/>
              <a:gd name="T86" fmla="*/ 84 w 120"/>
              <a:gd name="T87" fmla="*/ 1 h 3"/>
              <a:gd name="T88" fmla="*/ 85 w 120"/>
              <a:gd name="T89" fmla="*/ 0 h 3"/>
              <a:gd name="T90" fmla="*/ 106 w 120"/>
              <a:gd name="T91" fmla="*/ 0 h 3"/>
              <a:gd name="T92" fmla="*/ 118 w 120"/>
              <a:gd name="T93" fmla="*/ 0 h 3"/>
              <a:gd name="T94" fmla="*/ 120 w 120"/>
              <a:gd name="T95" fmla="*/ 1 h 3"/>
              <a:gd name="T96" fmla="*/ 120 w 120"/>
              <a:gd name="T97" fmla="*/ 1 h 3"/>
              <a:gd name="T98" fmla="*/ 118 w 120"/>
              <a:gd name="T99" fmla="*/ 3 h 3"/>
              <a:gd name="T100" fmla="*/ 106 w 120"/>
              <a:gd name="T101" fmla="*/ 3 h 3"/>
              <a:gd name="T102" fmla="*/ 105 w 120"/>
              <a:gd name="T103" fmla="*/ 1 h 3"/>
              <a:gd name="T104" fmla="*/ 105 w 120"/>
              <a:gd name="T105" fmla="*/ 1 h 3"/>
              <a:gd name="T106" fmla="*/ 106 w 120"/>
              <a:gd name="T10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rgbClr val="BCE1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8"/>
          <p:cNvSpPr/>
          <p:nvPr/>
        </p:nvSpPr>
        <p:spPr bwMode="auto">
          <a:xfrm>
            <a:off x="4586759" y="5562703"/>
            <a:ext cx="566486" cy="1226417"/>
          </a:xfrm>
          <a:custGeom>
            <a:avLst/>
            <a:gdLst>
              <a:gd name="T0" fmla="*/ 0 w 314"/>
              <a:gd name="T1" fmla="*/ 0 h 900"/>
              <a:gd name="T2" fmla="*/ 314 w 314"/>
              <a:gd name="T3" fmla="*/ 298 h 900"/>
              <a:gd name="T4" fmla="*/ 314 w 314"/>
              <a:gd name="T5" fmla="*/ 900 h 900"/>
              <a:gd name="T6" fmla="*/ 0 w 314"/>
              <a:gd name="T7" fmla="*/ 602 h 900"/>
              <a:gd name="T8" fmla="*/ 0 w 314"/>
              <a:gd name="T9" fmla="*/ 0 h 900"/>
              <a:gd name="T10" fmla="*/ 0 w 314"/>
              <a:gd name="T11" fmla="*/ 0 h 900"/>
            </a:gdLst>
            <a:ahLst/>
            <a:cxnLst>
              <a:cxn ang="0">
                <a:pos x="T0" y="T1"/>
              </a:cxn>
              <a:cxn ang="0">
                <a:pos x="T2" y="T3"/>
              </a:cxn>
              <a:cxn ang="0">
                <a:pos x="T4" y="T5"/>
              </a:cxn>
              <a:cxn ang="0">
                <a:pos x="T6" y="T7"/>
              </a:cxn>
              <a:cxn ang="0">
                <a:pos x="T8" y="T9"/>
              </a:cxn>
              <a:cxn ang="0">
                <a:pos x="T10" y="T11"/>
              </a:cxn>
            </a:cxnLst>
            <a:rect l="0" t="0" r="r" b="b"/>
            <a:pathLst>
              <a:path w="314" h="900">
                <a:moveTo>
                  <a:pt x="0" y="0"/>
                </a:moveTo>
                <a:lnTo>
                  <a:pt x="314" y="298"/>
                </a:lnTo>
                <a:lnTo>
                  <a:pt x="314" y="900"/>
                </a:lnTo>
                <a:lnTo>
                  <a:pt x="0" y="602"/>
                </a:lnTo>
                <a:lnTo>
                  <a:pt x="0" y="0"/>
                </a:lnTo>
                <a:lnTo>
                  <a:pt x="0" y="0"/>
                </a:lnTo>
                <a:close/>
              </a:path>
            </a:pathLst>
          </a:custGeom>
          <a:solidFill>
            <a:srgbClr val="0A6F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9"/>
          <p:cNvSpPr>
            <a:spLocks noEditPoints="1"/>
          </p:cNvSpPr>
          <p:nvPr/>
        </p:nvSpPr>
        <p:spPr bwMode="auto">
          <a:xfrm>
            <a:off x="4586759" y="6370503"/>
            <a:ext cx="566486" cy="442873"/>
          </a:xfrm>
          <a:custGeom>
            <a:avLst/>
            <a:gdLst>
              <a:gd name="T0" fmla="*/ 60 w 60"/>
              <a:gd name="T1" fmla="*/ 57 h 62"/>
              <a:gd name="T2" fmla="*/ 60 w 60"/>
              <a:gd name="T3" fmla="*/ 62 h 62"/>
              <a:gd name="T4" fmla="*/ 53 w 60"/>
              <a:gd name="T5" fmla="*/ 56 h 62"/>
              <a:gd name="T6" fmla="*/ 53 w 60"/>
              <a:gd name="T7" fmla="*/ 53 h 62"/>
              <a:gd name="T8" fmla="*/ 53 w 60"/>
              <a:gd name="T9" fmla="*/ 53 h 62"/>
              <a:gd name="T10" fmla="*/ 56 w 60"/>
              <a:gd name="T11" fmla="*/ 53 h 62"/>
              <a:gd name="T12" fmla="*/ 60 w 60"/>
              <a:gd name="T13" fmla="*/ 57 h 62"/>
              <a:gd name="T14" fmla="*/ 0 w 60"/>
              <a:gd name="T15" fmla="*/ 4 h 62"/>
              <a:gd name="T16" fmla="*/ 0 w 60"/>
              <a:gd name="T17" fmla="*/ 0 h 62"/>
              <a:gd name="T18" fmla="*/ 3 w 60"/>
              <a:gd name="T19" fmla="*/ 3 h 62"/>
              <a:gd name="T20" fmla="*/ 4 w 60"/>
              <a:gd name="T21" fmla="*/ 6 h 62"/>
              <a:gd name="T22" fmla="*/ 4 w 60"/>
              <a:gd name="T23" fmla="*/ 6 h 62"/>
              <a:gd name="T24" fmla="*/ 1 w 60"/>
              <a:gd name="T25" fmla="*/ 6 h 62"/>
              <a:gd name="T26" fmla="*/ 0 w 60"/>
              <a:gd name="T27" fmla="*/ 4 h 62"/>
              <a:gd name="T28" fmla="*/ 10 w 60"/>
              <a:gd name="T29" fmla="*/ 10 h 62"/>
              <a:gd name="T30" fmla="*/ 19 w 60"/>
              <a:gd name="T31" fmla="*/ 18 h 62"/>
              <a:gd name="T32" fmla="*/ 19 w 60"/>
              <a:gd name="T33" fmla="*/ 20 h 62"/>
              <a:gd name="T34" fmla="*/ 19 w 60"/>
              <a:gd name="T35" fmla="*/ 20 h 62"/>
              <a:gd name="T36" fmla="*/ 16 w 60"/>
              <a:gd name="T37" fmla="*/ 20 h 62"/>
              <a:gd name="T38" fmla="*/ 8 w 60"/>
              <a:gd name="T39" fmla="*/ 12 h 62"/>
              <a:gd name="T40" fmla="*/ 8 w 60"/>
              <a:gd name="T41" fmla="*/ 10 h 62"/>
              <a:gd name="T42" fmla="*/ 8 w 60"/>
              <a:gd name="T43" fmla="*/ 10 h 62"/>
              <a:gd name="T44" fmla="*/ 10 w 60"/>
              <a:gd name="T45" fmla="*/ 10 h 62"/>
              <a:gd name="T46" fmla="*/ 25 w 60"/>
              <a:gd name="T47" fmla="*/ 24 h 62"/>
              <a:gd name="T48" fmla="*/ 34 w 60"/>
              <a:gd name="T49" fmla="*/ 32 h 62"/>
              <a:gd name="T50" fmla="*/ 34 w 60"/>
              <a:gd name="T51" fmla="*/ 35 h 62"/>
              <a:gd name="T52" fmla="*/ 34 w 60"/>
              <a:gd name="T53" fmla="*/ 35 h 62"/>
              <a:gd name="T54" fmla="*/ 32 w 60"/>
              <a:gd name="T55" fmla="*/ 35 h 62"/>
              <a:gd name="T56" fmla="*/ 23 w 60"/>
              <a:gd name="T57" fmla="*/ 27 h 62"/>
              <a:gd name="T58" fmla="*/ 23 w 60"/>
              <a:gd name="T59" fmla="*/ 24 h 62"/>
              <a:gd name="T60" fmla="*/ 23 w 60"/>
              <a:gd name="T61" fmla="*/ 24 h 62"/>
              <a:gd name="T62" fmla="*/ 25 w 60"/>
              <a:gd name="T63" fmla="*/ 24 h 62"/>
              <a:gd name="T64" fmla="*/ 41 w 60"/>
              <a:gd name="T65" fmla="*/ 39 h 62"/>
              <a:gd name="T66" fmla="*/ 49 w 60"/>
              <a:gd name="T67" fmla="*/ 47 h 62"/>
              <a:gd name="T68" fmla="*/ 49 w 60"/>
              <a:gd name="T69" fmla="*/ 49 h 62"/>
              <a:gd name="T70" fmla="*/ 49 w 60"/>
              <a:gd name="T71" fmla="*/ 49 h 62"/>
              <a:gd name="T72" fmla="*/ 47 w 60"/>
              <a:gd name="T73" fmla="*/ 49 h 62"/>
              <a:gd name="T74" fmla="*/ 38 w 60"/>
              <a:gd name="T75" fmla="*/ 41 h 62"/>
              <a:gd name="T76" fmla="*/ 38 w 60"/>
              <a:gd name="T77" fmla="*/ 39 h 62"/>
              <a:gd name="T78" fmla="*/ 38 w 60"/>
              <a:gd name="T79" fmla="*/ 39 h 62"/>
              <a:gd name="T80" fmla="*/ 41 w 60"/>
              <a:gd name="T81"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rgbClr val="369C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0"/>
          <p:cNvSpPr/>
          <p:nvPr/>
        </p:nvSpPr>
        <p:spPr bwMode="auto">
          <a:xfrm>
            <a:off x="4154959" y="4559672"/>
            <a:ext cx="1228588" cy="820337"/>
          </a:xfrm>
          <a:custGeom>
            <a:avLst/>
            <a:gdLst>
              <a:gd name="T0" fmla="*/ 0 w 681"/>
              <a:gd name="T1" fmla="*/ 0 h 602"/>
              <a:gd name="T2" fmla="*/ 681 w 681"/>
              <a:gd name="T3" fmla="*/ 0 h 602"/>
              <a:gd name="T4" fmla="*/ 681 w 681"/>
              <a:gd name="T5" fmla="*/ 602 h 602"/>
              <a:gd name="T6" fmla="*/ 0 w 681"/>
              <a:gd name="T7" fmla="*/ 602 h 602"/>
              <a:gd name="T8" fmla="*/ 183 w 681"/>
              <a:gd name="T9" fmla="*/ 304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304"/>
                </a:lnTo>
                <a:lnTo>
                  <a:pt x="0" y="0"/>
                </a:lnTo>
                <a:lnTo>
                  <a:pt x="0" y="0"/>
                </a:lnTo>
                <a:close/>
              </a:path>
            </a:pathLst>
          </a:custGeom>
          <a:solidFill>
            <a:srgbClr val="FDD8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
          <p:cNvSpPr>
            <a:spLocks noEditPoints="1"/>
          </p:cNvSpPr>
          <p:nvPr/>
        </p:nvSpPr>
        <p:spPr bwMode="auto">
          <a:xfrm>
            <a:off x="4270846" y="4469707"/>
            <a:ext cx="1134775" cy="46704"/>
          </a:xfrm>
          <a:custGeom>
            <a:avLst/>
            <a:gdLst>
              <a:gd name="T0" fmla="*/ 1 w 120"/>
              <a:gd name="T1" fmla="*/ 0 h 4"/>
              <a:gd name="T2" fmla="*/ 13 w 120"/>
              <a:gd name="T3" fmla="*/ 0 h 4"/>
              <a:gd name="T4" fmla="*/ 15 w 120"/>
              <a:gd name="T5" fmla="*/ 2 h 4"/>
              <a:gd name="T6" fmla="*/ 15 w 120"/>
              <a:gd name="T7" fmla="*/ 2 h 4"/>
              <a:gd name="T8" fmla="*/ 13 w 120"/>
              <a:gd name="T9" fmla="*/ 4 h 4"/>
              <a:gd name="T10" fmla="*/ 1 w 120"/>
              <a:gd name="T11" fmla="*/ 4 h 4"/>
              <a:gd name="T12" fmla="*/ 0 w 120"/>
              <a:gd name="T13" fmla="*/ 2 h 4"/>
              <a:gd name="T14" fmla="*/ 0 w 120"/>
              <a:gd name="T15" fmla="*/ 2 h 4"/>
              <a:gd name="T16" fmla="*/ 1 w 120"/>
              <a:gd name="T17" fmla="*/ 0 h 4"/>
              <a:gd name="T18" fmla="*/ 22 w 120"/>
              <a:gd name="T19" fmla="*/ 0 h 4"/>
              <a:gd name="T20" fmla="*/ 34 w 120"/>
              <a:gd name="T21" fmla="*/ 0 h 4"/>
              <a:gd name="T22" fmla="*/ 36 w 120"/>
              <a:gd name="T23" fmla="*/ 2 h 4"/>
              <a:gd name="T24" fmla="*/ 36 w 120"/>
              <a:gd name="T25" fmla="*/ 2 h 4"/>
              <a:gd name="T26" fmla="*/ 34 w 120"/>
              <a:gd name="T27" fmla="*/ 4 h 4"/>
              <a:gd name="T28" fmla="*/ 22 w 120"/>
              <a:gd name="T29" fmla="*/ 4 h 4"/>
              <a:gd name="T30" fmla="*/ 21 w 120"/>
              <a:gd name="T31" fmla="*/ 2 h 4"/>
              <a:gd name="T32" fmla="*/ 21 w 120"/>
              <a:gd name="T33" fmla="*/ 2 h 4"/>
              <a:gd name="T34" fmla="*/ 22 w 120"/>
              <a:gd name="T35" fmla="*/ 0 h 4"/>
              <a:gd name="T36" fmla="*/ 43 w 120"/>
              <a:gd name="T37" fmla="*/ 0 h 4"/>
              <a:gd name="T38" fmla="*/ 55 w 120"/>
              <a:gd name="T39" fmla="*/ 0 h 4"/>
              <a:gd name="T40" fmla="*/ 57 w 120"/>
              <a:gd name="T41" fmla="*/ 2 h 4"/>
              <a:gd name="T42" fmla="*/ 57 w 120"/>
              <a:gd name="T43" fmla="*/ 2 h 4"/>
              <a:gd name="T44" fmla="*/ 55 w 120"/>
              <a:gd name="T45" fmla="*/ 4 h 4"/>
              <a:gd name="T46" fmla="*/ 43 w 120"/>
              <a:gd name="T47" fmla="*/ 4 h 4"/>
              <a:gd name="T48" fmla="*/ 42 w 120"/>
              <a:gd name="T49" fmla="*/ 2 h 4"/>
              <a:gd name="T50" fmla="*/ 42 w 120"/>
              <a:gd name="T51" fmla="*/ 2 h 4"/>
              <a:gd name="T52" fmla="*/ 43 w 120"/>
              <a:gd name="T53" fmla="*/ 0 h 4"/>
              <a:gd name="T54" fmla="*/ 64 w 120"/>
              <a:gd name="T55" fmla="*/ 0 h 4"/>
              <a:gd name="T56" fmla="*/ 76 w 120"/>
              <a:gd name="T57" fmla="*/ 0 h 4"/>
              <a:gd name="T58" fmla="*/ 78 w 120"/>
              <a:gd name="T59" fmla="*/ 2 h 4"/>
              <a:gd name="T60" fmla="*/ 78 w 120"/>
              <a:gd name="T61" fmla="*/ 2 h 4"/>
              <a:gd name="T62" fmla="*/ 76 w 120"/>
              <a:gd name="T63" fmla="*/ 4 h 4"/>
              <a:gd name="T64" fmla="*/ 64 w 120"/>
              <a:gd name="T65" fmla="*/ 4 h 4"/>
              <a:gd name="T66" fmla="*/ 63 w 120"/>
              <a:gd name="T67" fmla="*/ 2 h 4"/>
              <a:gd name="T68" fmla="*/ 63 w 120"/>
              <a:gd name="T69" fmla="*/ 2 h 4"/>
              <a:gd name="T70" fmla="*/ 64 w 120"/>
              <a:gd name="T71" fmla="*/ 0 h 4"/>
              <a:gd name="T72" fmla="*/ 85 w 120"/>
              <a:gd name="T73" fmla="*/ 0 h 4"/>
              <a:gd name="T74" fmla="*/ 97 w 120"/>
              <a:gd name="T75" fmla="*/ 0 h 4"/>
              <a:gd name="T76" fmla="*/ 99 w 120"/>
              <a:gd name="T77" fmla="*/ 2 h 4"/>
              <a:gd name="T78" fmla="*/ 99 w 120"/>
              <a:gd name="T79" fmla="*/ 2 h 4"/>
              <a:gd name="T80" fmla="*/ 97 w 120"/>
              <a:gd name="T81" fmla="*/ 4 h 4"/>
              <a:gd name="T82" fmla="*/ 85 w 120"/>
              <a:gd name="T83" fmla="*/ 4 h 4"/>
              <a:gd name="T84" fmla="*/ 84 w 120"/>
              <a:gd name="T85" fmla="*/ 2 h 4"/>
              <a:gd name="T86" fmla="*/ 84 w 120"/>
              <a:gd name="T87" fmla="*/ 2 h 4"/>
              <a:gd name="T88" fmla="*/ 85 w 120"/>
              <a:gd name="T89" fmla="*/ 0 h 4"/>
              <a:gd name="T90" fmla="*/ 106 w 120"/>
              <a:gd name="T91" fmla="*/ 0 h 4"/>
              <a:gd name="T92" fmla="*/ 118 w 120"/>
              <a:gd name="T93" fmla="*/ 0 h 4"/>
              <a:gd name="T94" fmla="*/ 120 w 120"/>
              <a:gd name="T95" fmla="*/ 2 h 4"/>
              <a:gd name="T96" fmla="*/ 120 w 120"/>
              <a:gd name="T97" fmla="*/ 2 h 4"/>
              <a:gd name="T98" fmla="*/ 118 w 120"/>
              <a:gd name="T99" fmla="*/ 4 h 4"/>
              <a:gd name="T100" fmla="*/ 106 w 120"/>
              <a:gd name="T101" fmla="*/ 4 h 4"/>
              <a:gd name="T102" fmla="*/ 105 w 120"/>
              <a:gd name="T103" fmla="*/ 2 h 4"/>
              <a:gd name="T104" fmla="*/ 105 w 120"/>
              <a:gd name="T105" fmla="*/ 2 h 4"/>
              <a:gd name="T106" fmla="*/ 106 w 120"/>
              <a:gd name="T10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FEEA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2"/>
          <p:cNvSpPr>
            <a:spLocks noEditPoints="1"/>
          </p:cNvSpPr>
          <p:nvPr/>
        </p:nvSpPr>
        <p:spPr bwMode="auto">
          <a:xfrm>
            <a:off x="4270846" y="5276157"/>
            <a:ext cx="1134775" cy="46704"/>
          </a:xfrm>
          <a:custGeom>
            <a:avLst/>
            <a:gdLst>
              <a:gd name="T0" fmla="*/ 1 w 120"/>
              <a:gd name="T1" fmla="*/ 0 h 4"/>
              <a:gd name="T2" fmla="*/ 13 w 120"/>
              <a:gd name="T3" fmla="*/ 0 h 4"/>
              <a:gd name="T4" fmla="*/ 15 w 120"/>
              <a:gd name="T5" fmla="*/ 2 h 4"/>
              <a:gd name="T6" fmla="*/ 15 w 120"/>
              <a:gd name="T7" fmla="*/ 2 h 4"/>
              <a:gd name="T8" fmla="*/ 13 w 120"/>
              <a:gd name="T9" fmla="*/ 4 h 4"/>
              <a:gd name="T10" fmla="*/ 1 w 120"/>
              <a:gd name="T11" fmla="*/ 4 h 4"/>
              <a:gd name="T12" fmla="*/ 0 w 120"/>
              <a:gd name="T13" fmla="*/ 2 h 4"/>
              <a:gd name="T14" fmla="*/ 0 w 120"/>
              <a:gd name="T15" fmla="*/ 2 h 4"/>
              <a:gd name="T16" fmla="*/ 1 w 120"/>
              <a:gd name="T17" fmla="*/ 0 h 4"/>
              <a:gd name="T18" fmla="*/ 22 w 120"/>
              <a:gd name="T19" fmla="*/ 0 h 4"/>
              <a:gd name="T20" fmla="*/ 34 w 120"/>
              <a:gd name="T21" fmla="*/ 0 h 4"/>
              <a:gd name="T22" fmla="*/ 36 w 120"/>
              <a:gd name="T23" fmla="*/ 2 h 4"/>
              <a:gd name="T24" fmla="*/ 36 w 120"/>
              <a:gd name="T25" fmla="*/ 2 h 4"/>
              <a:gd name="T26" fmla="*/ 34 w 120"/>
              <a:gd name="T27" fmla="*/ 4 h 4"/>
              <a:gd name="T28" fmla="*/ 22 w 120"/>
              <a:gd name="T29" fmla="*/ 4 h 4"/>
              <a:gd name="T30" fmla="*/ 21 w 120"/>
              <a:gd name="T31" fmla="*/ 2 h 4"/>
              <a:gd name="T32" fmla="*/ 21 w 120"/>
              <a:gd name="T33" fmla="*/ 2 h 4"/>
              <a:gd name="T34" fmla="*/ 22 w 120"/>
              <a:gd name="T35" fmla="*/ 0 h 4"/>
              <a:gd name="T36" fmla="*/ 43 w 120"/>
              <a:gd name="T37" fmla="*/ 0 h 4"/>
              <a:gd name="T38" fmla="*/ 55 w 120"/>
              <a:gd name="T39" fmla="*/ 0 h 4"/>
              <a:gd name="T40" fmla="*/ 57 w 120"/>
              <a:gd name="T41" fmla="*/ 2 h 4"/>
              <a:gd name="T42" fmla="*/ 57 w 120"/>
              <a:gd name="T43" fmla="*/ 2 h 4"/>
              <a:gd name="T44" fmla="*/ 55 w 120"/>
              <a:gd name="T45" fmla="*/ 4 h 4"/>
              <a:gd name="T46" fmla="*/ 43 w 120"/>
              <a:gd name="T47" fmla="*/ 4 h 4"/>
              <a:gd name="T48" fmla="*/ 42 w 120"/>
              <a:gd name="T49" fmla="*/ 2 h 4"/>
              <a:gd name="T50" fmla="*/ 42 w 120"/>
              <a:gd name="T51" fmla="*/ 2 h 4"/>
              <a:gd name="T52" fmla="*/ 43 w 120"/>
              <a:gd name="T53" fmla="*/ 0 h 4"/>
              <a:gd name="T54" fmla="*/ 64 w 120"/>
              <a:gd name="T55" fmla="*/ 0 h 4"/>
              <a:gd name="T56" fmla="*/ 76 w 120"/>
              <a:gd name="T57" fmla="*/ 0 h 4"/>
              <a:gd name="T58" fmla="*/ 78 w 120"/>
              <a:gd name="T59" fmla="*/ 2 h 4"/>
              <a:gd name="T60" fmla="*/ 78 w 120"/>
              <a:gd name="T61" fmla="*/ 2 h 4"/>
              <a:gd name="T62" fmla="*/ 76 w 120"/>
              <a:gd name="T63" fmla="*/ 4 h 4"/>
              <a:gd name="T64" fmla="*/ 64 w 120"/>
              <a:gd name="T65" fmla="*/ 4 h 4"/>
              <a:gd name="T66" fmla="*/ 63 w 120"/>
              <a:gd name="T67" fmla="*/ 2 h 4"/>
              <a:gd name="T68" fmla="*/ 63 w 120"/>
              <a:gd name="T69" fmla="*/ 2 h 4"/>
              <a:gd name="T70" fmla="*/ 64 w 120"/>
              <a:gd name="T71" fmla="*/ 0 h 4"/>
              <a:gd name="T72" fmla="*/ 85 w 120"/>
              <a:gd name="T73" fmla="*/ 0 h 4"/>
              <a:gd name="T74" fmla="*/ 97 w 120"/>
              <a:gd name="T75" fmla="*/ 0 h 4"/>
              <a:gd name="T76" fmla="*/ 99 w 120"/>
              <a:gd name="T77" fmla="*/ 2 h 4"/>
              <a:gd name="T78" fmla="*/ 99 w 120"/>
              <a:gd name="T79" fmla="*/ 2 h 4"/>
              <a:gd name="T80" fmla="*/ 97 w 120"/>
              <a:gd name="T81" fmla="*/ 4 h 4"/>
              <a:gd name="T82" fmla="*/ 85 w 120"/>
              <a:gd name="T83" fmla="*/ 4 h 4"/>
              <a:gd name="T84" fmla="*/ 84 w 120"/>
              <a:gd name="T85" fmla="*/ 2 h 4"/>
              <a:gd name="T86" fmla="*/ 84 w 120"/>
              <a:gd name="T87" fmla="*/ 2 h 4"/>
              <a:gd name="T88" fmla="*/ 85 w 120"/>
              <a:gd name="T89" fmla="*/ 0 h 4"/>
              <a:gd name="T90" fmla="*/ 106 w 120"/>
              <a:gd name="T91" fmla="*/ 0 h 4"/>
              <a:gd name="T92" fmla="*/ 118 w 120"/>
              <a:gd name="T93" fmla="*/ 0 h 4"/>
              <a:gd name="T94" fmla="*/ 120 w 120"/>
              <a:gd name="T95" fmla="*/ 2 h 4"/>
              <a:gd name="T96" fmla="*/ 120 w 120"/>
              <a:gd name="T97" fmla="*/ 2 h 4"/>
              <a:gd name="T98" fmla="*/ 118 w 120"/>
              <a:gd name="T99" fmla="*/ 4 h 4"/>
              <a:gd name="T100" fmla="*/ 106 w 120"/>
              <a:gd name="T101" fmla="*/ 4 h 4"/>
              <a:gd name="T102" fmla="*/ 105 w 120"/>
              <a:gd name="T103" fmla="*/ 2 h 4"/>
              <a:gd name="T104" fmla="*/ 105 w 120"/>
              <a:gd name="T105" fmla="*/ 2 h 4"/>
              <a:gd name="T106" fmla="*/ 106 w 120"/>
              <a:gd name="T10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FEEA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3"/>
          <p:cNvSpPr/>
          <p:nvPr/>
        </p:nvSpPr>
        <p:spPr bwMode="auto">
          <a:xfrm>
            <a:off x="4586759" y="4252242"/>
            <a:ext cx="566486" cy="1227780"/>
          </a:xfrm>
          <a:custGeom>
            <a:avLst/>
            <a:gdLst>
              <a:gd name="T0" fmla="*/ 0 w 314"/>
              <a:gd name="T1" fmla="*/ 0 h 901"/>
              <a:gd name="T2" fmla="*/ 314 w 314"/>
              <a:gd name="T3" fmla="*/ 299 h 901"/>
              <a:gd name="T4" fmla="*/ 314 w 314"/>
              <a:gd name="T5" fmla="*/ 901 h 901"/>
              <a:gd name="T6" fmla="*/ 0 w 314"/>
              <a:gd name="T7" fmla="*/ 603 h 901"/>
              <a:gd name="T8" fmla="*/ 0 w 314"/>
              <a:gd name="T9" fmla="*/ 0 h 901"/>
              <a:gd name="T10" fmla="*/ 0 w 314"/>
              <a:gd name="T11" fmla="*/ 0 h 901"/>
            </a:gdLst>
            <a:ahLst/>
            <a:cxnLst>
              <a:cxn ang="0">
                <a:pos x="T0" y="T1"/>
              </a:cxn>
              <a:cxn ang="0">
                <a:pos x="T2" y="T3"/>
              </a:cxn>
              <a:cxn ang="0">
                <a:pos x="T4" y="T5"/>
              </a:cxn>
              <a:cxn ang="0">
                <a:pos x="T6" y="T7"/>
              </a:cxn>
              <a:cxn ang="0">
                <a:pos x="T8" y="T9"/>
              </a:cxn>
              <a:cxn ang="0">
                <a:pos x="T10" y="T11"/>
              </a:cxn>
            </a:cxnLst>
            <a:rect l="0" t="0" r="r" b="b"/>
            <a:pathLst>
              <a:path w="314" h="901">
                <a:moveTo>
                  <a:pt x="0" y="0"/>
                </a:moveTo>
                <a:lnTo>
                  <a:pt x="314" y="299"/>
                </a:lnTo>
                <a:lnTo>
                  <a:pt x="314" y="901"/>
                </a:lnTo>
                <a:lnTo>
                  <a:pt x="0" y="603"/>
                </a:lnTo>
                <a:lnTo>
                  <a:pt x="0" y="0"/>
                </a:lnTo>
                <a:lnTo>
                  <a:pt x="0" y="0"/>
                </a:lnTo>
                <a:close/>
              </a:path>
            </a:pathLst>
          </a:custGeom>
          <a:solidFill>
            <a:srgbClr val="D46B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4"/>
          <p:cNvSpPr>
            <a:spLocks noEditPoints="1"/>
          </p:cNvSpPr>
          <p:nvPr/>
        </p:nvSpPr>
        <p:spPr bwMode="auto">
          <a:xfrm>
            <a:off x="4586759" y="4953250"/>
            <a:ext cx="566486" cy="434697"/>
          </a:xfrm>
          <a:custGeom>
            <a:avLst/>
            <a:gdLst>
              <a:gd name="T0" fmla="*/ 60 w 60"/>
              <a:gd name="T1" fmla="*/ 57 h 61"/>
              <a:gd name="T2" fmla="*/ 60 w 60"/>
              <a:gd name="T3" fmla="*/ 61 h 61"/>
              <a:gd name="T4" fmla="*/ 53 w 60"/>
              <a:gd name="T5" fmla="*/ 55 h 61"/>
              <a:gd name="T6" fmla="*/ 53 w 60"/>
              <a:gd name="T7" fmla="*/ 53 h 61"/>
              <a:gd name="T8" fmla="*/ 53 w 60"/>
              <a:gd name="T9" fmla="*/ 53 h 61"/>
              <a:gd name="T10" fmla="*/ 56 w 60"/>
              <a:gd name="T11" fmla="*/ 53 h 61"/>
              <a:gd name="T12" fmla="*/ 60 w 60"/>
              <a:gd name="T13" fmla="*/ 57 h 61"/>
              <a:gd name="T14" fmla="*/ 0 w 60"/>
              <a:gd name="T15" fmla="*/ 4 h 61"/>
              <a:gd name="T16" fmla="*/ 0 w 60"/>
              <a:gd name="T17" fmla="*/ 0 h 61"/>
              <a:gd name="T18" fmla="*/ 3 w 60"/>
              <a:gd name="T19" fmla="*/ 3 h 61"/>
              <a:gd name="T20" fmla="*/ 4 w 60"/>
              <a:gd name="T21" fmla="*/ 6 h 61"/>
              <a:gd name="T22" fmla="*/ 4 w 60"/>
              <a:gd name="T23" fmla="*/ 6 h 61"/>
              <a:gd name="T24" fmla="*/ 1 w 60"/>
              <a:gd name="T25" fmla="*/ 6 h 61"/>
              <a:gd name="T26" fmla="*/ 0 w 60"/>
              <a:gd name="T27" fmla="*/ 4 h 61"/>
              <a:gd name="T28" fmla="*/ 10 w 60"/>
              <a:gd name="T29" fmla="*/ 10 h 61"/>
              <a:gd name="T30" fmla="*/ 19 w 60"/>
              <a:gd name="T31" fmla="*/ 18 h 61"/>
              <a:gd name="T32" fmla="*/ 19 w 60"/>
              <a:gd name="T33" fmla="*/ 20 h 61"/>
              <a:gd name="T34" fmla="*/ 19 w 60"/>
              <a:gd name="T35" fmla="*/ 20 h 61"/>
              <a:gd name="T36" fmla="*/ 16 w 60"/>
              <a:gd name="T37" fmla="*/ 20 h 61"/>
              <a:gd name="T38" fmla="*/ 8 w 60"/>
              <a:gd name="T39" fmla="*/ 12 h 61"/>
              <a:gd name="T40" fmla="*/ 8 w 60"/>
              <a:gd name="T41" fmla="*/ 10 h 61"/>
              <a:gd name="T42" fmla="*/ 8 w 60"/>
              <a:gd name="T43" fmla="*/ 10 h 61"/>
              <a:gd name="T44" fmla="*/ 10 w 60"/>
              <a:gd name="T45" fmla="*/ 10 h 61"/>
              <a:gd name="T46" fmla="*/ 25 w 60"/>
              <a:gd name="T47" fmla="*/ 24 h 61"/>
              <a:gd name="T48" fmla="*/ 34 w 60"/>
              <a:gd name="T49" fmla="*/ 32 h 61"/>
              <a:gd name="T50" fmla="*/ 34 w 60"/>
              <a:gd name="T51" fmla="*/ 35 h 61"/>
              <a:gd name="T52" fmla="*/ 34 w 60"/>
              <a:gd name="T53" fmla="*/ 35 h 61"/>
              <a:gd name="T54" fmla="*/ 32 w 60"/>
              <a:gd name="T55" fmla="*/ 35 h 61"/>
              <a:gd name="T56" fmla="*/ 23 w 60"/>
              <a:gd name="T57" fmla="*/ 27 h 61"/>
              <a:gd name="T58" fmla="*/ 23 w 60"/>
              <a:gd name="T59" fmla="*/ 24 h 61"/>
              <a:gd name="T60" fmla="*/ 23 w 60"/>
              <a:gd name="T61" fmla="*/ 24 h 61"/>
              <a:gd name="T62" fmla="*/ 25 w 60"/>
              <a:gd name="T63" fmla="*/ 24 h 61"/>
              <a:gd name="T64" fmla="*/ 41 w 60"/>
              <a:gd name="T65" fmla="*/ 39 h 61"/>
              <a:gd name="T66" fmla="*/ 49 w 60"/>
              <a:gd name="T67" fmla="*/ 47 h 61"/>
              <a:gd name="T68" fmla="*/ 49 w 60"/>
              <a:gd name="T69" fmla="*/ 49 h 61"/>
              <a:gd name="T70" fmla="*/ 49 w 60"/>
              <a:gd name="T71" fmla="*/ 49 h 61"/>
              <a:gd name="T72" fmla="*/ 47 w 60"/>
              <a:gd name="T73" fmla="*/ 49 h 61"/>
              <a:gd name="T74" fmla="*/ 38 w 60"/>
              <a:gd name="T75" fmla="*/ 41 h 61"/>
              <a:gd name="T76" fmla="*/ 38 w 60"/>
              <a:gd name="T77" fmla="*/ 39 h 61"/>
              <a:gd name="T78" fmla="*/ 38 w 60"/>
              <a:gd name="T79" fmla="*/ 39 h 61"/>
              <a:gd name="T80" fmla="*/ 41 w 60"/>
              <a:gd name="T81" fmla="*/ 3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F4B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4154959" y="3032715"/>
            <a:ext cx="1228588" cy="820337"/>
          </a:xfrm>
          <a:custGeom>
            <a:avLst/>
            <a:gdLst>
              <a:gd name="T0" fmla="*/ 0 w 681"/>
              <a:gd name="T1" fmla="*/ 0 h 602"/>
              <a:gd name="T2" fmla="*/ 681 w 681"/>
              <a:gd name="T3" fmla="*/ 0 h 602"/>
              <a:gd name="T4" fmla="*/ 681 w 681"/>
              <a:gd name="T5" fmla="*/ 602 h 602"/>
              <a:gd name="T6" fmla="*/ 0 w 681"/>
              <a:gd name="T7" fmla="*/ 602 h 602"/>
              <a:gd name="T8" fmla="*/ 183 w 681"/>
              <a:gd name="T9" fmla="*/ 303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303"/>
                </a:lnTo>
                <a:lnTo>
                  <a:pt x="0" y="0"/>
                </a:lnTo>
                <a:lnTo>
                  <a:pt x="0" y="0"/>
                </a:lnTo>
                <a:close/>
              </a:path>
            </a:pathLst>
          </a:custGeom>
          <a:solidFill>
            <a:srgbClr val="7579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6"/>
          <p:cNvSpPr>
            <a:spLocks noEditPoints="1"/>
          </p:cNvSpPr>
          <p:nvPr/>
        </p:nvSpPr>
        <p:spPr bwMode="auto">
          <a:xfrm>
            <a:off x="4270846" y="2941162"/>
            <a:ext cx="1134775" cy="46704"/>
          </a:xfrm>
          <a:custGeom>
            <a:avLst/>
            <a:gdLst>
              <a:gd name="T0" fmla="*/ 1 w 120"/>
              <a:gd name="T1" fmla="*/ 0 h 4"/>
              <a:gd name="T2" fmla="*/ 13 w 120"/>
              <a:gd name="T3" fmla="*/ 0 h 4"/>
              <a:gd name="T4" fmla="*/ 15 w 120"/>
              <a:gd name="T5" fmla="*/ 2 h 4"/>
              <a:gd name="T6" fmla="*/ 15 w 120"/>
              <a:gd name="T7" fmla="*/ 2 h 4"/>
              <a:gd name="T8" fmla="*/ 13 w 120"/>
              <a:gd name="T9" fmla="*/ 4 h 4"/>
              <a:gd name="T10" fmla="*/ 1 w 120"/>
              <a:gd name="T11" fmla="*/ 4 h 4"/>
              <a:gd name="T12" fmla="*/ 0 w 120"/>
              <a:gd name="T13" fmla="*/ 2 h 4"/>
              <a:gd name="T14" fmla="*/ 0 w 120"/>
              <a:gd name="T15" fmla="*/ 2 h 4"/>
              <a:gd name="T16" fmla="*/ 1 w 120"/>
              <a:gd name="T17" fmla="*/ 0 h 4"/>
              <a:gd name="T18" fmla="*/ 22 w 120"/>
              <a:gd name="T19" fmla="*/ 0 h 4"/>
              <a:gd name="T20" fmla="*/ 34 w 120"/>
              <a:gd name="T21" fmla="*/ 0 h 4"/>
              <a:gd name="T22" fmla="*/ 36 w 120"/>
              <a:gd name="T23" fmla="*/ 2 h 4"/>
              <a:gd name="T24" fmla="*/ 36 w 120"/>
              <a:gd name="T25" fmla="*/ 2 h 4"/>
              <a:gd name="T26" fmla="*/ 34 w 120"/>
              <a:gd name="T27" fmla="*/ 4 h 4"/>
              <a:gd name="T28" fmla="*/ 22 w 120"/>
              <a:gd name="T29" fmla="*/ 4 h 4"/>
              <a:gd name="T30" fmla="*/ 21 w 120"/>
              <a:gd name="T31" fmla="*/ 2 h 4"/>
              <a:gd name="T32" fmla="*/ 21 w 120"/>
              <a:gd name="T33" fmla="*/ 2 h 4"/>
              <a:gd name="T34" fmla="*/ 22 w 120"/>
              <a:gd name="T35" fmla="*/ 0 h 4"/>
              <a:gd name="T36" fmla="*/ 43 w 120"/>
              <a:gd name="T37" fmla="*/ 0 h 4"/>
              <a:gd name="T38" fmla="*/ 55 w 120"/>
              <a:gd name="T39" fmla="*/ 0 h 4"/>
              <a:gd name="T40" fmla="*/ 57 w 120"/>
              <a:gd name="T41" fmla="*/ 2 h 4"/>
              <a:gd name="T42" fmla="*/ 57 w 120"/>
              <a:gd name="T43" fmla="*/ 2 h 4"/>
              <a:gd name="T44" fmla="*/ 55 w 120"/>
              <a:gd name="T45" fmla="*/ 4 h 4"/>
              <a:gd name="T46" fmla="*/ 43 w 120"/>
              <a:gd name="T47" fmla="*/ 4 h 4"/>
              <a:gd name="T48" fmla="*/ 42 w 120"/>
              <a:gd name="T49" fmla="*/ 2 h 4"/>
              <a:gd name="T50" fmla="*/ 42 w 120"/>
              <a:gd name="T51" fmla="*/ 2 h 4"/>
              <a:gd name="T52" fmla="*/ 43 w 120"/>
              <a:gd name="T53" fmla="*/ 0 h 4"/>
              <a:gd name="T54" fmla="*/ 64 w 120"/>
              <a:gd name="T55" fmla="*/ 0 h 4"/>
              <a:gd name="T56" fmla="*/ 76 w 120"/>
              <a:gd name="T57" fmla="*/ 0 h 4"/>
              <a:gd name="T58" fmla="*/ 78 w 120"/>
              <a:gd name="T59" fmla="*/ 2 h 4"/>
              <a:gd name="T60" fmla="*/ 78 w 120"/>
              <a:gd name="T61" fmla="*/ 2 h 4"/>
              <a:gd name="T62" fmla="*/ 76 w 120"/>
              <a:gd name="T63" fmla="*/ 4 h 4"/>
              <a:gd name="T64" fmla="*/ 64 w 120"/>
              <a:gd name="T65" fmla="*/ 4 h 4"/>
              <a:gd name="T66" fmla="*/ 63 w 120"/>
              <a:gd name="T67" fmla="*/ 2 h 4"/>
              <a:gd name="T68" fmla="*/ 63 w 120"/>
              <a:gd name="T69" fmla="*/ 2 h 4"/>
              <a:gd name="T70" fmla="*/ 64 w 120"/>
              <a:gd name="T71" fmla="*/ 0 h 4"/>
              <a:gd name="T72" fmla="*/ 85 w 120"/>
              <a:gd name="T73" fmla="*/ 0 h 4"/>
              <a:gd name="T74" fmla="*/ 97 w 120"/>
              <a:gd name="T75" fmla="*/ 0 h 4"/>
              <a:gd name="T76" fmla="*/ 99 w 120"/>
              <a:gd name="T77" fmla="*/ 2 h 4"/>
              <a:gd name="T78" fmla="*/ 99 w 120"/>
              <a:gd name="T79" fmla="*/ 2 h 4"/>
              <a:gd name="T80" fmla="*/ 97 w 120"/>
              <a:gd name="T81" fmla="*/ 4 h 4"/>
              <a:gd name="T82" fmla="*/ 85 w 120"/>
              <a:gd name="T83" fmla="*/ 4 h 4"/>
              <a:gd name="T84" fmla="*/ 84 w 120"/>
              <a:gd name="T85" fmla="*/ 2 h 4"/>
              <a:gd name="T86" fmla="*/ 84 w 120"/>
              <a:gd name="T87" fmla="*/ 2 h 4"/>
              <a:gd name="T88" fmla="*/ 85 w 120"/>
              <a:gd name="T89" fmla="*/ 0 h 4"/>
              <a:gd name="T90" fmla="*/ 106 w 120"/>
              <a:gd name="T91" fmla="*/ 0 h 4"/>
              <a:gd name="T92" fmla="*/ 118 w 120"/>
              <a:gd name="T93" fmla="*/ 0 h 4"/>
              <a:gd name="T94" fmla="*/ 120 w 120"/>
              <a:gd name="T95" fmla="*/ 2 h 4"/>
              <a:gd name="T96" fmla="*/ 120 w 120"/>
              <a:gd name="T97" fmla="*/ 2 h 4"/>
              <a:gd name="T98" fmla="*/ 118 w 120"/>
              <a:gd name="T99" fmla="*/ 4 h 4"/>
              <a:gd name="T100" fmla="*/ 106 w 120"/>
              <a:gd name="T101" fmla="*/ 4 h 4"/>
              <a:gd name="T102" fmla="*/ 105 w 120"/>
              <a:gd name="T103" fmla="*/ 2 h 4"/>
              <a:gd name="T104" fmla="*/ 105 w 120"/>
              <a:gd name="T105" fmla="*/ 2 h 4"/>
              <a:gd name="T106" fmla="*/ 106 w 120"/>
              <a:gd name="T10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7"/>
          <p:cNvSpPr>
            <a:spLocks noEditPoints="1"/>
          </p:cNvSpPr>
          <p:nvPr/>
        </p:nvSpPr>
        <p:spPr bwMode="auto">
          <a:xfrm>
            <a:off x="4270846" y="3747612"/>
            <a:ext cx="1134775" cy="46704"/>
          </a:xfrm>
          <a:custGeom>
            <a:avLst/>
            <a:gdLst>
              <a:gd name="T0" fmla="*/ 1 w 120"/>
              <a:gd name="T1" fmla="*/ 0 h 4"/>
              <a:gd name="T2" fmla="*/ 13 w 120"/>
              <a:gd name="T3" fmla="*/ 0 h 4"/>
              <a:gd name="T4" fmla="*/ 15 w 120"/>
              <a:gd name="T5" fmla="*/ 2 h 4"/>
              <a:gd name="T6" fmla="*/ 15 w 120"/>
              <a:gd name="T7" fmla="*/ 2 h 4"/>
              <a:gd name="T8" fmla="*/ 13 w 120"/>
              <a:gd name="T9" fmla="*/ 4 h 4"/>
              <a:gd name="T10" fmla="*/ 1 w 120"/>
              <a:gd name="T11" fmla="*/ 4 h 4"/>
              <a:gd name="T12" fmla="*/ 0 w 120"/>
              <a:gd name="T13" fmla="*/ 2 h 4"/>
              <a:gd name="T14" fmla="*/ 0 w 120"/>
              <a:gd name="T15" fmla="*/ 2 h 4"/>
              <a:gd name="T16" fmla="*/ 1 w 120"/>
              <a:gd name="T17" fmla="*/ 0 h 4"/>
              <a:gd name="T18" fmla="*/ 22 w 120"/>
              <a:gd name="T19" fmla="*/ 0 h 4"/>
              <a:gd name="T20" fmla="*/ 34 w 120"/>
              <a:gd name="T21" fmla="*/ 0 h 4"/>
              <a:gd name="T22" fmla="*/ 36 w 120"/>
              <a:gd name="T23" fmla="*/ 2 h 4"/>
              <a:gd name="T24" fmla="*/ 36 w 120"/>
              <a:gd name="T25" fmla="*/ 2 h 4"/>
              <a:gd name="T26" fmla="*/ 34 w 120"/>
              <a:gd name="T27" fmla="*/ 4 h 4"/>
              <a:gd name="T28" fmla="*/ 22 w 120"/>
              <a:gd name="T29" fmla="*/ 4 h 4"/>
              <a:gd name="T30" fmla="*/ 21 w 120"/>
              <a:gd name="T31" fmla="*/ 2 h 4"/>
              <a:gd name="T32" fmla="*/ 21 w 120"/>
              <a:gd name="T33" fmla="*/ 2 h 4"/>
              <a:gd name="T34" fmla="*/ 22 w 120"/>
              <a:gd name="T35" fmla="*/ 0 h 4"/>
              <a:gd name="T36" fmla="*/ 43 w 120"/>
              <a:gd name="T37" fmla="*/ 0 h 4"/>
              <a:gd name="T38" fmla="*/ 55 w 120"/>
              <a:gd name="T39" fmla="*/ 0 h 4"/>
              <a:gd name="T40" fmla="*/ 57 w 120"/>
              <a:gd name="T41" fmla="*/ 2 h 4"/>
              <a:gd name="T42" fmla="*/ 57 w 120"/>
              <a:gd name="T43" fmla="*/ 2 h 4"/>
              <a:gd name="T44" fmla="*/ 55 w 120"/>
              <a:gd name="T45" fmla="*/ 4 h 4"/>
              <a:gd name="T46" fmla="*/ 43 w 120"/>
              <a:gd name="T47" fmla="*/ 4 h 4"/>
              <a:gd name="T48" fmla="*/ 42 w 120"/>
              <a:gd name="T49" fmla="*/ 2 h 4"/>
              <a:gd name="T50" fmla="*/ 42 w 120"/>
              <a:gd name="T51" fmla="*/ 2 h 4"/>
              <a:gd name="T52" fmla="*/ 43 w 120"/>
              <a:gd name="T53" fmla="*/ 0 h 4"/>
              <a:gd name="T54" fmla="*/ 64 w 120"/>
              <a:gd name="T55" fmla="*/ 0 h 4"/>
              <a:gd name="T56" fmla="*/ 76 w 120"/>
              <a:gd name="T57" fmla="*/ 0 h 4"/>
              <a:gd name="T58" fmla="*/ 78 w 120"/>
              <a:gd name="T59" fmla="*/ 2 h 4"/>
              <a:gd name="T60" fmla="*/ 78 w 120"/>
              <a:gd name="T61" fmla="*/ 2 h 4"/>
              <a:gd name="T62" fmla="*/ 76 w 120"/>
              <a:gd name="T63" fmla="*/ 4 h 4"/>
              <a:gd name="T64" fmla="*/ 64 w 120"/>
              <a:gd name="T65" fmla="*/ 4 h 4"/>
              <a:gd name="T66" fmla="*/ 63 w 120"/>
              <a:gd name="T67" fmla="*/ 2 h 4"/>
              <a:gd name="T68" fmla="*/ 63 w 120"/>
              <a:gd name="T69" fmla="*/ 2 h 4"/>
              <a:gd name="T70" fmla="*/ 64 w 120"/>
              <a:gd name="T71" fmla="*/ 0 h 4"/>
              <a:gd name="T72" fmla="*/ 85 w 120"/>
              <a:gd name="T73" fmla="*/ 0 h 4"/>
              <a:gd name="T74" fmla="*/ 97 w 120"/>
              <a:gd name="T75" fmla="*/ 0 h 4"/>
              <a:gd name="T76" fmla="*/ 99 w 120"/>
              <a:gd name="T77" fmla="*/ 2 h 4"/>
              <a:gd name="T78" fmla="*/ 99 w 120"/>
              <a:gd name="T79" fmla="*/ 2 h 4"/>
              <a:gd name="T80" fmla="*/ 97 w 120"/>
              <a:gd name="T81" fmla="*/ 4 h 4"/>
              <a:gd name="T82" fmla="*/ 85 w 120"/>
              <a:gd name="T83" fmla="*/ 4 h 4"/>
              <a:gd name="T84" fmla="*/ 84 w 120"/>
              <a:gd name="T85" fmla="*/ 2 h 4"/>
              <a:gd name="T86" fmla="*/ 84 w 120"/>
              <a:gd name="T87" fmla="*/ 2 h 4"/>
              <a:gd name="T88" fmla="*/ 85 w 120"/>
              <a:gd name="T89" fmla="*/ 0 h 4"/>
              <a:gd name="T90" fmla="*/ 106 w 120"/>
              <a:gd name="T91" fmla="*/ 0 h 4"/>
              <a:gd name="T92" fmla="*/ 118 w 120"/>
              <a:gd name="T93" fmla="*/ 0 h 4"/>
              <a:gd name="T94" fmla="*/ 120 w 120"/>
              <a:gd name="T95" fmla="*/ 2 h 4"/>
              <a:gd name="T96" fmla="*/ 120 w 120"/>
              <a:gd name="T97" fmla="*/ 2 h 4"/>
              <a:gd name="T98" fmla="*/ 118 w 120"/>
              <a:gd name="T99" fmla="*/ 4 h 4"/>
              <a:gd name="T100" fmla="*/ 106 w 120"/>
              <a:gd name="T101" fmla="*/ 4 h 4"/>
              <a:gd name="T102" fmla="*/ 105 w 120"/>
              <a:gd name="T103" fmla="*/ 2 h 4"/>
              <a:gd name="T104" fmla="*/ 105 w 120"/>
              <a:gd name="T105" fmla="*/ 2 h 4"/>
              <a:gd name="T106" fmla="*/ 106 w 120"/>
              <a:gd name="T10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8"/>
          <p:cNvSpPr/>
          <p:nvPr/>
        </p:nvSpPr>
        <p:spPr bwMode="auto">
          <a:xfrm>
            <a:off x="4586759" y="2740074"/>
            <a:ext cx="566486" cy="1227780"/>
          </a:xfrm>
          <a:custGeom>
            <a:avLst/>
            <a:gdLst>
              <a:gd name="T0" fmla="*/ 0 w 314"/>
              <a:gd name="T1" fmla="*/ 0 h 901"/>
              <a:gd name="T2" fmla="*/ 314 w 314"/>
              <a:gd name="T3" fmla="*/ 299 h 901"/>
              <a:gd name="T4" fmla="*/ 314 w 314"/>
              <a:gd name="T5" fmla="*/ 901 h 901"/>
              <a:gd name="T6" fmla="*/ 0 w 314"/>
              <a:gd name="T7" fmla="*/ 602 h 901"/>
              <a:gd name="T8" fmla="*/ 0 w 314"/>
              <a:gd name="T9" fmla="*/ 0 h 901"/>
              <a:gd name="T10" fmla="*/ 0 w 314"/>
              <a:gd name="T11" fmla="*/ 0 h 901"/>
            </a:gdLst>
            <a:ahLst/>
            <a:cxnLst>
              <a:cxn ang="0">
                <a:pos x="T0" y="T1"/>
              </a:cxn>
              <a:cxn ang="0">
                <a:pos x="T2" y="T3"/>
              </a:cxn>
              <a:cxn ang="0">
                <a:pos x="T4" y="T5"/>
              </a:cxn>
              <a:cxn ang="0">
                <a:pos x="T6" y="T7"/>
              </a:cxn>
              <a:cxn ang="0">
                <a:pos x="T8" y="T9"/>
              </a:cxn>
              <a:cxn ang="0">
                <a:pos x="T10" y="T11"/>
              </a:cxn>
            </a:cxnLst>
            <a:rect l="0" t="0" r="r" b="b"/>
            <a:pathLst>
              <a:path w="314" h="901">
                <a:moveTo>
                  <a:pt x="0" y="0"/>
                </a:moveTo>
                <a:lnTo>
                  <a:pt x="314" y="299"/>
                </a:lnTo>
                <a:lnTo>
                  <a:pt x="314" y="901"/>
                </a:lnTo>
                <a:lnTo>
                  <a:pt x="0" y="602"/>
                </a:lnTo>
                <a:lnTo>
                  <a:pt x="0" y="0"/>
                </a:lnTo>
                <a:lnTo>
                  <a:pt x="0" y="0"/>
                </a:lnTo>
                <a:close/>
              </a:path>
            </a:pathLst>
          </a:custGeom>
          <a:solidFill>
            <a:srgbClr val="3D49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9"/>
          <p:cNvSpPr>
            <a:spLocks noEditPoints="1"/>
          </p:cNvSpPr>
          <p:nvPr/>
        </p:nvSpPr>
        <p:spPr bwMode="auto">
          <a:xfrm>
            <a:off x="4586759" y="3426293"/>
            <a:ext cx="566486" cy="434697"/>
          </a:xfrm>
          <a:custGeom>
            <a:avLst/>
            <a:gdLst>
              <a:gd name="T0" fmla="*/ 60 w 60"/>
              <a:gd name="T1" fmla="*/ 57 h 61"/>
              <a:gd name="T2" fmla="*/ 60 w 60"/>
              <a:gd name="T3" fmla="*/ 61 h 61"/>
              <a:gd name="T4" fmla="*/ 53 w 60"/>
              <a:gd name="T5" fmla="*/ 55 h 61"/>
              <a:gd name="T6" fmla="*/ 53 w 60"/>
              <a:gd name="T7" fmla="*/ 53 h 61"/>
              <a:gd name="T8" fmla="*/ 53 w 60"/>
              <a:gd name="T9" fmla="*/ 53 h 61"/>
              <a:gd name="T10" fmla="*/ 56 w 60"/>
              <a:gd name="T11" fmla="*/ 53 h 61"/>
              <a:gd name="T12" fmla="*/ 60 w 60"/>
              <a:gd name="T13" fmla="*/ 57 h 61"/>
              <a:gd name="T14" fmla="*/ 0 w 60"/>
              <a:gd name="T15" fmla="*/ 4 h 61"/>
              <a:gd name="T16" fmla="*/ 0 w 60"/>
              <a:gd name="T17" fmla="*/ 0 h 61"/>
              <a:gd name="T18" fmla="*/ 3 w 60"/>
              <a:gd name="T19" fmla="*/ 3 h 61"/>
              <a:gd name="T20" fmla="*/ 4 w 60"/>
              <a:gd name="T21" fmla="*/ 6 h 61"/>
              <a:gd name="T22" fmla="*/ 4 w 60"/>
              <a:gd name="T23" fmla="*/ 6 h 61"/>
              <a:gd name="T24" fmla="*/ 1 w 60"/>
              <a:gd name="T25" fmla="*/ 6 h 61"/>
              <a:gd name="T26" fmla="*/ 0 w 60"/>
              <a:gd name="T27" fmla="*/ 4 h 61"/>
              <a:gd name="T28" fmla="*/ 10 w 60"/>
              <a:gd name="T29" fmla="*/ 10 h 61"/>
              <a:gd name="T30" fmla="*/ 19 w 60"/>
              <a:gd name="T31" fmla="*/ 18 h 61"/>
              <a:gd name="T32" fmla="*/ 19 w 60"/>
              <a:gd name="T33" fmla="*/ 20 h 61"/>
              <a:gd name="T34" fmla="*/ 19 w 60"/>
              <a:gd name="T35" fmla="*/ 20 h 61"/>
              <a:gd name="T36" fmla="*/ 16 w 60"/>
              <a:gd name="T37" fmla="*/ 20 h 61"/>
              <a:gd name="T38" fmla="*/ 8 w 60"/>
              <a:gd name="T39" fmla="*/ 12 h 61"/>
              <a:gd name="T40" fmla="*/ 8 w 60"/>
              <a:gd name="T41" fmla="*/ 10 h 61"/>
              <a:gd name="T42" fmla="*/ 8 w 60"/>
              <a:gd name="T43" fmla="*/ 10 h 61"/>
              <a:gd name="T44" fmla="*/ 10 w 60"/>
              <a:gd name="T45" fmla="*/ 10 h 61"/>
              <a:gd name="T46" fmla="*/ 25 w 60"/>
              <a:gd name="T47" fmla="*/ 24 h 61"/>
              <a:gd name="T48" fmla="*/ 34 w 60"/>
              <a:gd name="T49" fmla="*/ 32 h 61"/>
              <a:gd name="T50" fmla="*/ 34 w 60"/>
              <a:gd name="T51" fmla="*/ 35 h 61"/>
              <a:gd name="T52" fmla="*/ 34 w 60"/>
              <a:gd name="T53" fmla="*/ 35 h 61"/>
              <a:gd name="T54" fmla="*/ 32 w 60"/>
              <a:gd name="T55" fmla="*/ 35 h 61"/>
              <a:gd name="T56" fmla="*/ 23 w 60"/>
              <a:gd name="T57" fmla="*/ 26 h 61"/>
              <a:gd name="T58" fmla="*/ 23 w 60"/>
              <a:gd name="T59" fmla="*/ 24 h 61"/>
              <a:gd name="T60" fmla="*/ 23 w 60"/>
              <a:gd name="T61" fmla="*/ 24 h 61"/>
              <a:gd name="T62" fmla="*/ 25 w 60"/>
              <a:gd name="T63" fmla="*/ 24 h 61"/>
              <a:gd name="T64" fmla="*/ 41 w 60"/>
              <a:gd name="T65" fmla="*/ 39 h 61"/>
              <a:gd name="T66" fmla="*/ 49 w 60"/>
              <a:gd name="T67" fmla="*/ 47 h 61"/>
              <a:gd name="T68" fmla="*/ 49 w 60"/>
              <a:gd name="T69" fmla="*/ 49 h 61"/>
              <a:gd name="T70" fmla="*/ 49 w 60"/>
              <a:gd name="T71" fmla="*/ 49 h 61"/>
              <a:gd name="T72" fmla="*/ 47 w 60"/>
              <a:gd name="T73" fmla="*/ 49 h 61"/>
              <a:gd name="T74" fmla="*/ 38 w 60"/>
              <a:gd name="T75" fmla="*/ 41 h 61"/>
              <a:gd name="T76" fmla="*/ 38 w 60"/>
              <a:gd name="T77" fmla="*/ 39 h 61"/>
              <a:gd name="T78" fmla="*/ 38 w 60"/>
              <a:gd name="T79" fmla="*/ 39 h 61"/>
              <a:gd name="T80" fmla="*/ 41 w 60"/>
              <a:gd name="T81" fmla="*/ 3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0"/>
          <p:cNvSpPr/>
          <p:nvPr/>
        </p:nvSpPr>
        <p:spPr bwMode="auto">
          <a:xfrm>
            <a:off x="4154959" y="1679352"/>
            <a:ext cx="1228588" cy="820337"/>
          </a:xfrm>
          <a:custGeom>
            <a:avLst/>
            <a:gdLst>
              <a:gd name="T0" fmla="*/ 0 w 681"/>
              <a:gd name="T1" fmla="*/ 0 h 602"/>
              <a:gd name="T2" fmla="*/ 681 w 681"/>
              <a:gd name="T3" fmla="*/ 0 h 602"/>
              <a:gd name="T4" fmla="*/ 681 w 681"/>
              <a:gd name="T5" fmla="*/ 602 h 602"/>
              <a:gd name="T6" fmla="*/ 0 w 681"/>
              <a:gd name="T7" fmla="*/ 602 h 602"/>
              <a:gd name="T8" fmla="*/ 183 w 681"/>
              <a:gd name="T9" fmla="*/ 298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298"/>
                </a:lnTo>
                <a:lnTo>
                  <a:pt x="0" y="0"/>
                </a:lnTo>
                <a:lnTo>
                  <a:pt x="0" y="0"/>
                </a:lnTo>
                <a:close/>
              </a:path>
            </a:pathLst>
          </a:custGeom>
          <a:solidFill>
            <a:srgbClr val="EE76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1"/>
          <p:cNvSpPr>
            <a:spLocks noEditPoints="1"/>
          </p:cNvSpPr>
          <p:nvPr/>
        </p:nvSpPr>
        <p:spPr bwMode="auto">
          <a:xfrm>
            <a:off x="4270846" y="1587799"/>
            <a:ext cx="1134775" cy="46704"/>
          </a:xfrm>
          <a:custGeom>
            <a:avLst/>
            <a:gdLst>
              <a:gd name="T0" fmla="*/ 1 w 120"/>
              <a:gd name="T1" fmla="*/ 0 h 4"/>
              <a:gd name="T2" fmla="*/ 13 w 120"/>
              <a:gd name="T3" fmla="*/ 0 h 4"/>
              <a:gd name="T4" fmla="*/ 15 w 120"/>
              <a:gd name="T5" fmla="*/ 2 h 4"/>
              <a:gd name="T6" fmla="*/ 15 w 120"/>
              <a:gd name="T7" fmla="*/ 2 h 4"/>
              <a:gd name="T8" fmla="*/ 13 w 120"/>
              <a:gd name="T9" fmla="*/ 4 h 4"/>
              <a:gd name="T10" fmla="*/ 1 w 120"/>
              <a:gd name="T11" fmla="*/ 4 h 4"/>
              <a:gd name="T12" fmla="*/ 0 w 120"/>
              <a:gd name="T13" fmla="*/ 2 h 4"/>
              <a:gd name="T14" fmla="*/ 0 w 120"/>
              <a:gd name="T15" fmla="*/ 2 h 4"/>
              <a:gd name="T16" fmla="*/ 1 w 120"/>
              <a:gd name="T17" fmla="*/ 0 h 4"/>
              <a:gd name="T18" fmla="*/ 22 w 120"/>
              <a:gd name="T19" fmla="*/ 0 h 4"/>
              <a:gd name="T20" fmla="*/ 34 w 120"/>
              <a:gd name="T21" fmla="*/ 0 h 4"/>
              <a:gd name="T22" fmla="*/ 36 w 120"/>
              <a:gd name="T23" fmla="*/ 2 h 4"/>
              <a:gd name="T24" fmla="*/ 36 w 120"/>
              <a:gd name="T25" fmla="*/ 2 h 4"/>
              <a:gd name="T26" fmla="*/ 34 w 120"/>
              <a:gd name="T27" fmla="*/ 4 h 4"/>
              <a:gd name="T28" fmla="*/ 22 w 120"/>
              <a:gd name="T29" fmla="*/ 4 h 4"/>
              <a:gd name="T30" fmla="*/ 21 w 120"/>
              <a:gd name="T31" fmla="*/ 2 h 4"/>
              <a:gd name="T32" fmla="*/ 21 w 120"/>
              <a:gd name="T33" fmla="*/ 2 h 4"/>
              <a:gd name="T34" fmla="*/ 22 w 120"/>
              <a:gd name="T35" fmla="*/ 0 h 4"/>
              <a:gd name="T36" fmla="*/ 43 w 120"/>
              <a:gd name="T37" fmla="*/ 0 h 4"/>
              <a:gd name="T38" fmla="*/ 55 w 120"/>
              <a:gd name="T39" fmla="*/ 0 h 4"/>
              <a:gd name="T40" fmla="*/ 57 w 120"/>
              <a:gd name="T41" fmla="*/ 2 h 4"/>
              <a:gd name="T42" fmla="*/ 57 w 120"/>
              <a:gd name="T43" fmla="*/ 2 h 4"/>
              <a:gd name="T44" fmla="*/ 55 w 120"/>
              <a:gd name="T45" fmla="*/ 4 h 4"/>
              <a:gd name="T46" fmla="*/ 43 w 120"/>
              <a:gd name="T47" fmla="*/ 4 h 4"/>
              <a:gd name="T48" fmla="*/ 42 w 120"/>
              <a:gd name="T49" fmla="*/ 2 h 4"/>
              <a:gd name="T50" fmla="*/ 42 w 120"/>
              <a:gd name="T51" fmla="*/ 2 h 4"/>
              <a:gd name="T52" fmla="*/ 43 w 120"/>
              <a:gd name="T53" fmla="*/ 0 h 4"/>
              <a:gd name="T54" fmla="*/ 64 w 120"/>
              <a:gd name="T55" fmla="*/ 0 h 4"/>
              <a:gd name="T56" fmla="*/ 76 w 120"/>
              <a:gd name="T57" fmla="*/ 0 h 4"/>
              <a:gd name="T58" fmla="*/ 78 w 120"/>
              <a:gd name="T59" fmla="*/ 2 h 4"/>
              <a:gd name="T60" fmla="*/ 78 w 120"/>
              <a:gd name="T61" fmla="*/ 2 h 4"/>
              <a:gd name="T62" fmla="*/ 76 w 120"/>
              <a:gd name="T63" fmla="*/ 4 h 4"/>
              <a:gd name="T64" fmla="*/ 64 w 120"/>
              <a:gd name="T65" fmla="*/ 4 h 4"/>
              <a:gd name="T66" fmla="*/ 63 w 120"/>
              <a:gd name="T67" fmla="*/ 2 h 4"/>
              <a:gd name="T68" fmla="*/ 63 w 120"/>
              <a:gd name="T69" fmla="*/ 2 h 4"/>
              <a:gd name="T70" fmla="*/ 64 w 120"/>
              <a:gd name="T71" fmla="*/ 0 h 4"/>
              <a:gd name="T72" fmla="*/ 85 w 120"/>
              <a:gd name="T73" fmla="*/ 0 h 4"/>
              <a:gd name="T74" fmla="*/ 97 w 120"/>
              <a:gd name="T75" fmla="*/ 0 h 4"/>
              <a:gd name="T76" fmla="*/ 99 w 120"/>
              <a:gd name="T77" fmla="*/ 2 h 4"/>
              <a:gd name="T78" fmla="*/ 99 w 120"/>
              <a:gd name="T79" fmla="*/ 2 h 4"/>
              <a:gd name="T80" fmla="*/ 97 w 120"/>
              <a:gd name="T81" fmla="*/ 4 h 4"/>
              <a:gd name="T82" fmla="*/ 85 w 120"/>
              <a:gd name="T83" fmla="*/ 4 h 4"/>
              <a:gd name="T84" fmla="*/ 84 w 120"/>
              <a:gd name="T85" fmla="*/ 2 h 4"/>
              <a:gd name="T86" fmla="*/ 84 w 120"/>
              <a:gd name="T87" fmla="*/ 2 h 4"/>
              <a:gd name="T88" fmla="*/ 85 w 120"/>
              <a:gd name="T89" fmla="*/ 0 h 4"/>
              <a:gd name="T90" fmla="*/ 106 w 120"/>
              <a:gd name="T91" fmla="*/ 0 h 4"/>
              <a:gd name="T92" fmla="*/ 118 w 120"/>
              <a:gd name="T93" fmla="*/ 0 h 4"/>
              <a:gd name="T94" fmla="*/ 120 w 120"/>
              <a:gd name="T95" fmla="*/ 2 h 4"/>
              <a:gd name="T96" fmla="*/ 120 w 120"/>
              <a:gd name="T97" fmla="*/ 2 h 4"/>
              <a:gd name="T98" fmla="*/ 118 w 120"/>
              <a:gd name="T99" fmla="*/ 4 h 4"/>
              <a:gd name="T100" fmla="*/ 106 w 120"/>
              <a:gd name="T101" fmla="*/ 4 h 4"/>
              <a:gd name="T102" fmla="*/ 105 w 120"/>
              <a:gd name="T103" fmla="*/ 2 h 4"/>
              <a:gd name="T104" fmla="*/ 105 w 120"/>
              <a:gd name="T105" fmla="*/ 2 h 4"/>
              <a:gd name="T106" fmla="*/ 106 w 120"/>
              <a:gd name="T10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FAD1B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2"/>
          <p:cNvSpPr>
            <a:spLocks noEditPoints="1"/>
          </p:cNvSpPr>
          <p:nvPr/>
        </p:nvSpPr>
        <p:spPr bwMode="auto">
          <a:xfrm>
            <a:off x="4270846" y="2386311"/>
            <a:ext cx="1134775" cy="46704"/>
          </a:xfrm>
          <a:custGeom>
            <a:avLst/>
            <a:gdLst>
              <a:gd name="T0" fmla="*/ 1 w 120"/>
              <a:gd name="T1" fmla="*/ 0 h 3"/>
              <a:gd name="T2" fmla="*/ 13 w 120"/>
              <a:gd name="T3" fmla="*/ 0 h 3"/>
              <a:gd name="T4" fmla="*/ 15 w 120"/>
              <a:gd name="T5" fmla="*/ 2 h 3"/>
              <a:gd name="T6" fmla="*/ 15 w 120"/>
              <a:gd name="T7" fmla="*/ 2 h 3"/>
              <a:gd name="T8" fmla="*/ 13 w 120"/>
              <a:gd name="T9" fmla="*/ 3 h 3"/>
              <a:gd name="T10" fmla="*/ 1 w 120"/>
              <a:gd name="T11" fmla="*/ 3 h 3"/>
              <a:gd name="T12" fmla="*/ 0 w 120"/>
              <a:gd name="T13" fmla="*/ 2 h 3"/>
              <a:gd name="T14" fmla="*/ 0 w 120"/>
              <a:gd name="T15" fmla="*/ 2 h 3"/>
              <a:gd name="T16" fmla="*/ 1 w 120"/>
              <a:gd name="T17" fmla="*/ 0 h 3"/>
              <a:gd name="T18" fmla="*/ 22 w 120"/>
              <a:gd name="T19" fmla="*/ 0 h 3"/>
              <a:gd name="T20" fmla="*/ 34 w 120"/>
              <a:gd name="T21" fmla="*/ 0 h 3"/>
              <a:gd name="T22" fmla="*/ 36 w 120"/>
              <a:gd name="T23" fmla="*/ 2 h 3"/>
              <a:gd name="T24" fmla="*/ 36 w 120"/>
              <a:gd name="T25" fmla="*/ 2 h 3"/>
              <a:gd name="T26" fmla="*/ 34 w 120"/>
              <a:gd name="T27" fmla="*/ 3 h 3"/>
              <a:gd name="T28" fmla="*/ 22 w 120"/>
              <a:gd name="T29" fmla="*/ 3 h 3"/>
              <a:gd name="T30" fmla="*/ 21 w 120"/>
              <a:gd name="T31" fmla="*/ 2 h 3"/>
              <a:gd name="T32" fmla="*/ 21 w 120"/>
              <a:gd name="T33" fmla="*/ 2 h 3"/>
              <a:gd name="T34" fmla="*/ 22 w 120"/>
              <a:gd name="T35" fmla="*/ 0 h 3"/>
              <a:gd name="T36" fmla="*/ 43 w 120"/>
              <a:gd name="T37" fmla="*/ 0 h 3"/>
              <a:gd name="T38" fmla="*/ 55 w 120"/>
              <a:gd name="T39" fmla="*/ 0 h 3"/>
              <a:gd name="T40" fmla="*/ 57 w 120"/>
              <a:gd name="T41" fmla="*/ 2 h 3"/>
              <a:gd name="T42" fmla="*/ 57 w 120"/>
              <a:gd name="T43" fmla="*/ 2 h 3"/>
              <a:gd name="T44" fmla="*/ 55 w 120"/>
              <a:gd name="T45" fmla="*/ 3 h 3"/>
              <a:gd name="T46" fmla="*/ 43 w 120"/>
              <a:gd name="T47" fmla="*/ 3 h 3"/>
              <a:gd name="T48" fmla="*/ 42 w 120"/>
              <a:gd name="T49" fmla="*/ 2 h 3"/>
              <a:gd name="T50" fmla="*/ 42 w 120"/>
              <a:gd name="T51" fmla="*/ 2 h 3"/>
              <a:gd name="T52" fmla="*/ 43 w 120"/>
              <a:gd name="T53" fmla="*/ 0 h 3"/>
              <a:gd name="T54" fmla="*/ 64 w 120"/>
              <a:gd name="T55" fmla="*/ 0 h 3"/>
              <a:gd name="T56" fmla="*/ 76 w 120"/>
              <a:gd name="T57" fmla="*/ 0 h 3"/>
              <a:gd name="T58" fmla="*/ 78 w 120"/>
              <a:gd name="T59" fmla="*/ 2 h 3"/>
              <a:gd name="T60" fmla="*/ 78 w 120"/>
              <a:gd name="T61" fmla="*/ 2 h 3"/>
              <a:gd name="T62" fmla="*/ 76 w 120"/>
              <a:gd name="T63" fmla="*/ 3 h 3"/>
              <a:gd name="T64" fmla="*/ 64 w 120"/>
              <a:gd name="T65" fmla="*/ 3 h 3"/>
              <a:gd name="T66" fmla="*/ 63 w 120"/>
              <a:gd name="T67" fmla="*/ 2 h 3"/>
              <a:gd name="T68" fmla="*/ 63 w 120"/>
              <a:gd name="T69" fmla="*/ 2 h 3"/>
              <a:gd name="T70" fmla="*/ 64 w 120"/>
              <a:gd name="T71" fmla="*/ 0 h 3"/>
              <a:gd name="T72" fmla="*/ 85 w 120"/>
              <a:gd name="T73" fmla="*/ 0 h 3"/>
              <a:gd name="T74" fmla="*/ 97 w 120"/>
              <a:gd name="T75" fmla="*/ 0 h 3"/>
              <a:gd name="T76" fmla="*/ 99 w 120"/>
              <a:gd name="T77" fmla="*/ 2 h 3"/>
              <a:gd name="T78" fmla="*/ 99 w 120"/>
              <a:gd name="T79" fmla="*/ 2 h 3"/>
              <a:gd name="T80" fmla="*/ 97 w 120"/>
              <a:gd name="T81" fmla="*/ 3 h 3"/>
              <a:gd name="T82" fmla="*/ 85 w 120"/>
              <a:gd name="T83" fmla="*/ 3 h 3"/>
              <a:gd name="T84" fmla="*/ 84 w 120"/>
              <a:gd name="T85" fmla="*/ 2 h 3"/>
              <a:gd name="T86" fmla="*/ 84 w 120"/>
              <a:gd name="T87" fmla="*/ 2 h 3"/>
              <a:gd name="T88" fmla="*/ 85 w 120"/>
              <a:gd name="T89" fmla="*/ 0 h 3"/>
              <a:gd name="T90" fmla="*/ 106 w 120"/>
              <a:gd name="T91" fmla="*/ 0 h 3"/>
              <a:gd name="T92" fmla="*/ 118 w 120"/>
              <a:gd name="T93" fmla="*/ 0 h 3"/>
              <a:gd name="T94" fmla="*/ 120 w 120"/>
              <a:gd name="T95" fmla="*/ 2 h 3"/>
              <a:gd name="T96" fmla="*/ 120 w 120"/>
              <a:gd name="T97" fmla="*/ 2 h 3"/>
              <a:gd name="T98" fmla="*/ 118 w 120"/>
              <a:gd name="T99" fmla="*/ 3 h 3"/>
              <a:gd name="T100" fmla="*/ 106 w 120"/>
              <a:gd name="T101" fmla="*/ 3 h 3"/>
              <a:gd name="T102" fmla="*/ 105 w 120"/>
              <a:gd name="T103" fmla="*/ 2 h 3"/>
              <a:gd name="T104" fmla="*/ 105 w 120"/>
              <a:gd name="T105" fmla="*/ 2 h 3"/>
              <a:gd name="T106" fmla="*/ 106 w 120"/>
              <a:gd name="T10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rgbClr val="FAD1B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3"/>
          <p:cNvSpPr/>
          <p:nvPr/>
        </p:nvSpPr>
        <p:spPr bwMode="auto">
          <a:xfrm>
            <a:off x="4586759" y="1371922"/>
            <a:ext cx="566486" cy="1227780"/>
          </a:xfrm>
          <a:custGeom>
            <a:avLst/>
            <a:gdLst>
              <a:gd name="T0" fmla="*/ 0 w 314"/>
              <a:gd name="T1" fmla="*/ 0 h 901"/>
              <a:gd name="T2" fmla="*/ 314 w 314"/>
              <a:gd name="T3" fmla="*/ 299 h 901"/>
              <a:gd name="T4" fmla="*/ 314 w 314"/>
              <a:gd name="T5" fmla="*/ 901 h 901"/>
              <a:gd name="T6" fmla="*/ 0 w 314"/>
              <a:gd name="T7" fmla="*/ 602 h 901"/>
              <a:gd name="T8" fmla="*/ 0 w 314"/>
              <a:gd name="T9" fmla="*/ 0 h 901"/>
              <a:gd name="T10" fmla="*/ 0 w 314"/>
              <a:gd name="T11" fmla="*/ 0 h 901"/>
            </a:gdLst>
            <a:ahLst/>
            <a:cxnLst>
              <a:cxn ang="0">
                <a:pos x="T0" y="T1"/>
              </a:cxn>
              <a:cxn ang="0">
                <a:pos x="T2" y="T3"/>
              </a:cxn>
              <a:cxn ang="0">
                <a:pos x="T4" y="T5"/>
              </a:cxn>
              <a:cxn ang="0">
                <a:pos x="T6" y="T7"/>
              </a:cxn>
              <a:cxn ang="0">
                <a:pos x="T8" y="T9"/>
              </a:cxn>
              <a:cxn ang="0">
                <a:pos x="T10" y="T11"/>
              </a:cxn>
            </a:cxnLst>
            <a:rect l="0" t="0" r="r" b="b"/>
            <a:pathLst>
              <a:path w="314" h="901">
                <a:moveTo>
                  <a:pt x="0" y="0"/>
                </a:moveTo>
                <a:lnTo>
                  <a:pt x="314" y="299"/>
                </a:lnTo>
                <a:lnTo>
                  <a:pt x="314" y="901"/>
                </a:lnTo>
                <a:lnTo>
                  <a:pt x="0" y="602"/>
                </a:lnTo>
                <a:lnTo>
                  <a:pt x="0" y="0"/>
                </a:lnTo>
                <a:lnTo>
                  <a:pt x="0" y="0"/>
                </a:lnTo>
                <a:close/>
              </a:path>
            </a:pathLst>
          </a:custGeom>
          <a:solidFill>
            <a:srgbClr val="CD4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4"/>
          <p:cNvSpPr>
            <a:spLocks noEditPoints="1"/>
          </p:cNvSpPr>
          <p:nvPr/>
        </p:nvSpPr>
        <p:spPr bwMode="auto">
          <a:xfrm>
            <a:off x="4586759" y="2064753"/>
            <a:ext cx="566486" cy="442873"/>
          </a:xfrm>
          <a:custGeom>
            <a:avLst/>
            <a:gdLst>
              <a:gd name="T0" fmla="*/ 60 w 60"/>
              <a:gd name="T1" fmla="*/ 57 h 62"/>
              <a:gd name="T2" fmla="*/ 60 w 60"/>
              <a:gd name="T3" fmla="*/ 62 h 62"/>
              <a:gd name="T4" fmla="*/ 53 w 60"/>
              <a:gd name="T5" fmla="*/ 56 h 62"/>
              <a:gd name="T6" fmla="*/ 53 w 60"/>
              <a:gd name="T7" fmla="*/ 54 h 62"/>
              <a:gd name="T8" fmla="*/ 53 w 60"/>
              <a:gd name="T9" fmla="*/ 54 h 62"/>
              <a:gd name="T10" fmla="*/ 56 w 60"/>
              <a:gd name="T11" fmla="*/ 54 h 62"/>
              <a:gd name="T12" fmla="*/ 60 w 60"/>
              <a:gd name="T13" fmla="*/ 57 h 62"/>
              <a:gd name="T14" fmla="*/ 0 w 60"/>
              <a:gd name="T15" fmla="*/ 5 h 62"/>
              <a:gd name="T16" fmla="*/ 0 w 60"/>
              <a:gd name="T17" fmla="*/ 0 h 62"/>
              <a:gd name="T18" fmla="*/ 3 w 60"/>
              <a:gd name="T19" fmla="*/ 4 h 62"/>
              <a:gd name="T20" fmla="*/ 4 w 60"/>
              <a:gd name="T21" fmla="*/ 6 h 62"/>
              <a:gd name="T22" fmla="*/ 4 w 60"/>
              <a:gd name="T23" fmla="*/ 6 h 62"/>
              <a:gd name="T24" fmla="*/ 1 w 60"/>
              <a:gd name="T25" fmla="*/ 6 h 62"/>
              <a:gd name="T26" fmla="*/ 0 w 60"/>
              <a:gd name="T27" fmla="*/ 5 h 62"/>
              <a:gd name="T28" fmla="*/ 10 w 60"/>
              <a:gd name="T29" fmla="*/ 10 h 62"/>
              <a:gd name="T30" fmla="*/ 19 w 60"/>
              <a:gd name="T31" fmla="*/ 18 h 62"/>
              <a:gd name="T32" fmla="*/ 19 w 60"/>
              <a:gd name="T33" fmla="*/ 21 h 62"/>
              <a:gd name="T34" fmla="*/ 19 w 60"/>
              <a:gd name="T35" fmla="*/ 21 h 62"/>
              <a:gd name="T36" fmla="*/ 16 w 60"/>
              <a:gd name="T37" fmla="*/ 21 h 62"/>
              <a:gd name="T38" fmla="*/ 8 w 60"/>
              <a:gd name="T39" fmla="*/ 13 h 62"/>
              <a:gd name="T40" fmla="*/ 8 w 60"/>
              <a:gd name="T41" fmla="*/ 10 h 62"/>
              <a:gd name="T42" fmla="*/ 8 w 60"/>
              <a:gd name="T43" fmla="*/ 10 h 62"/>
              <a:gd name="T44" fmla="*/ 10 w 60"/>
              <a:gd name="T45" fmla="*/ 10 h 62"/>
              <a:gd name="T46" fmla="*/ 25 w 60"/>
              <a:gd name="T47" fmla="*/ 25 h 62"/>
              <a:gd name="T48" fmla="*/ 34 w 60"/>
              <a:gd name="T49" fmla="*/ 33 h 62"/>
              <a:gd name="T50" fmla="*/ 34 w 60"/>
              <a:gd name="T51" fmla="*/ 35 h 62"/>
              <a:gd name="T52" fmla="*/ 34 w 60"/>
              <a:gd name="T53" fmla="*/ 35 h 62"/>
              <a:gd name="T54" fmla="*/ 32 w 60"/>
              <a:gd name="T55" fmla="*/ 35 h 62"/>
              <a:gd name="T56" fmla="*/ 23 w 60"/>
              <a:gd name="T57" fmla="*/ 27 h 62"/>
              <a:gd name="T58" fmla="*/ 23 w 60"/>
              <a:gd name="T59" fmla="*/ 25 h 62"/>
              <a:gd name="T60" fmla="*/ 23 w 60"/>
              <a:gd name="T61" fmla="*/ 25 h 62"/>
              <a:gd name="T62" fmla="*/ 25 w 60"/>
              <a:gd name="T63" fmla="*/ 25 h 62"/>
              <a:gd name="T64" fmla="*/ 41 w 60"/>
              <a:gd name="T65" fmla="*/ 39 h 62"/>
              <a:gd name="T66" fmla="*/ 49 w 60"/>
              <a:gd name="T67" fmla="*/ 47 h 62"/>
              <a:gd name="T68" fmla="*/ 49 w 60"/>
              <a:gd name="T69" fmla="*/ 50 h 62"/>
              <a:gd name="T70" fmla="*/ 49 w 60"/>
              <a:gd name="T71" fmla="*/ 50 h 62"/>
              <a:gd name="T72" fmla="*/ 47 w 60"/>
              <a:gd name="T73" fmla="*/ 50 h 62"/>
              <a:gd name="T74" fmla="*/ 38 w 60"/>
              <a:gd name="T75" fmla="*/ 42 h 62"/>
              <a:gd name="T76" fmla="*/ 38 w 60"/>
              <a:gd name="T77" fmla="*/ 39 h 62"/>
              <a:gd name="T78" fmla="*/ 38 w 60"/>
              <a:gd name="T79" fmla="*/ 39 h 62"/>
              <a:gd name="T80" fmla="*/ 41 w 60"/>
              <a:gd name="T81"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rgbClr val="E84A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5"/>
          <p:cNvSpPr/>
          <p:nvPr/>
        </p:nvSpPr>
        <p:spPr bwMode="auto">
          <a:xfrm>
            <a:off x="4888156" y="953471"/>
            <a:ext cx="7310194" cy="6003921"/>
          </a:xfrm>
          <a:custGeom>
            <a:avLst/>
            <a:gdLst>
              <a:gd name="T0" fmla="*/ 0 w 4052"/>
              <a:gd name="T1" fmla="*/ 0 h 4320"/>
              <a:gd name="T2" fmla="*/ 4052 w 4052"/>
              <a:gd name="T3" fmla="*/ 0 h 4320"/>
              <a:gd name="T4" fmla="*/ 4052 w 4052"/>
              <a:gd name="T5" fmla="*/ 4320 h 4320"/>
              <a:gd name="T6" fmla="*/ 0 w 4052"/>
              <a:gd name="T7" fmla="*/ 4320 h 4320"/>
              <a:gd name="T8" fmla="*/ 0 w 4052"/>
              <a:gd name="T9" fmla="*/ 0 h 4320"/>
              <a:gd name="T10" fmla="*/ 0 w 4052"/>
              <a:gd name="T11" fmla="*/ 0 h 4320"/>
            </a:gdLst>
            <a:ahLst/>
            <a:cxnLst>
              <a:cxn ang="0">
                <a:pos x="T0" y="T1"/>
              </a:cxn>
              <a:cxn ang="0">
                <a:pos x="T2" y="T3"/>
              </a:cxn>
              <a:cxn ang="0">
                <a:pos x="T4" y="T5"/>
              </a:cxn>
              <a:cxn ang="0">
                <a:pos x="T6" y="T7"/>
              </a:cxn>
              <a:cxn ang="0">
                <a:pos x="T8" y="T9"/>
              </a:cxn>
              <a:cxn ang="0">
                <a:pos x="T10" y="T11"/>
              </a:cxn>
            </a:cxnLst>
            <a:rect l="0" t="0" r="r" b="b"/>
            <a:pathLst>
              <a:path w="4052" h="4320">
                <a:moveTo>
                  <a:pt x="0" y="0"/>
                </a:moveTo>
                <a:lnTo>
                  <a:pt x="4052" y="0"/>
                </a:lnTo>
                <a:lnTo>
                  <a:pt x="4052" y="4320"/>
                </a:lnTo>
                <a:lnTo>
                  <a:pt x="0" y="4320"/>
                </a:lnTo>
                <a:lnTo>
                  <a:pt x="0" y="0"/>
                </a:lnTo>
                <a:lnTo>
                  <a:pt x="0" y="0"/>
                </a:lnTo>
                <a:close/>
              </a:path>
            </a:pathLst>
          </a:custGeom>
          <a:solidFill>
            <a:srgbClr val="DCDDDD"/>
          </a:solidFill>
          <a:ln w="9525">
            <a:noFill/>
            <a:round/>
          </a:ln>
        </p:spPr>
        <p:txBody>
          <a:bodyPr vert="horz" wrap="square" lIns="91440" tIns="45720" rIns="91440" bIns="45720" numCol="1" anchor="t" anchorCtr="0" compatLnSpc="1"/>
          <a:lstStyle/>
          <a:p>
            <a:endParaRPr lang="zh-CN" altLang="en-US" dirty="0"/>
          </a:p>
        </p:txBody>
      </p:sp>
      <p:sp>
        <p:nvSpPr>
          <p:cNvPr id="27" name="Freeform 26"/>
          <p:cNvSpPr/>
          <p:nvPr/>
        </p:nvSpPr>
        <p:spPr bwMode="auto">
          <a:xfrm>
            <a:off x="4894734" y="1404714"/>
            <a:ext cx="1743301" cy="820337"/>
          </a:xfrm>
          <a:custGeom>
            <a:avLst/>
            <a:gdLst>
              <a:gd name="T0" fmla="*/ 0 w 1094"/>
              <a:gd name="T1" fmla="*/ 0 h 602"/>
              <a:gd name="T2" fmla="*/ 911 w 1094"/>
              <a:gd name="T3" fmla="*/ 0 h 602"/>
              <a:gd name="T4" fmla="*/ 1094 w 1094"/>
              <a:gd name="T5" fmla="*/ 304 h 602"/>
              <a:gd name="T6" fmla="*/ 911 w 1094"/>
              <a:gd name="T7" fmla="*/ 602 h 602"/>
              <a:gd name="T8" fmla="*/ 0 w 1094"/>
              <a:gd name="T9" fmla="*/ 602 h 602"/>
              <a:gd name="T10" fmla="*/ 0 w 1094"/>
              <a:gd name="T11" fmla="*/ 0 h 602"/>
              <a:gd name="T12" fmla="*/ 0 w 1094"/>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094" h="602">
                <a:moveTo>
                  <a:pt x="0" y="0"/>
                </a:moveTo>
                <a:lnTo>
                  <a:pt x="911" y="0"/>
                </a:lnTo>
                <a:lnTo>
                  <a:pt x="1094" y="304"/>
                </a:lnTo>
                <a:lnTo>
                  <a:pt x="911" y="602"/>
                </a:lnTo>
                <a:lnTo>
                  <a:pt x="0" y="602"/>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7"/>
          <p:cNvSpPr/>
          <p:nvPr/>
        </p:nvSpPr>
        <p:spPr bwMode="auto">
          <a:xfrm>
            <a:off x="4586759" y="1304702"/>
            <a:ext cx="1944464" cy="820337"/>
          </a:xfrm>
          <a:custGeom>
            <a:avLst/>
            <a:gdLst>
              <a:gd name="T0" fmla="*/ 0 w 1231"/>
              <a:gd name="T1" fmla="*/ 0 h 602"/>
              <a:gd name="T2" fmla="*/ 1047 w 1231"/>
              <a:gd name="T3" fmla="*/ 0 h 602"/>
              <a:gd name="T4" fmla="*/ 1231 w 1231"/>
              <a:gd name="T5" fmla="*/ 299 h 602"/>
              <a:gd name="T6" fmla="*/ 1047 w 1231"/>
              <a:gd name="T7" fmla="*/ 602 h 602"/>
              <a:gd name="T8" fmla="*/ 0 w 1231"/>
              <a:gd name="T9" fmla="*/ 602 h 602"/>
              <a:gd name="T10" fmla="*/ 0 w 1231"/>
              <a:gd name="T11" fmla="*/ 0 h 602"/>
              <a:gd name="T12" fmla="*/ 0 w 123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231" h="602">
                <a:moveTo>
                  <a:pt x="0" y="0"/>
                </a:moveTo>
                <a:lnTo>
                  <a:pt x="1047" y="0"/>
                </a:lnTo>
                <a:lnTo>
                  <a:pt x="1231" y="299"/>
                </a:lnTo>
                <a:lnTo>
                  <a:pt x="1047" y="602"/>
                </a:lnTo>
                <a:lnTo>
                  <a:pt x="0" y="602"/>
                </a:lnTo>
                <a:lnTo>
                  <a:pt x="0" y="0"/>
                </a:lnTo>
                <a:lnTo>
                  <a:pt x="0" y="0"/>
                </a:lnTo>
                <a:close/>
              </a:path>
            </a:pathLst>
          </a:custGeom>
          <a:solidFill>
            <a:srgbClr val="E84A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8"/>
          <p:cNvSpPr>
            <a:spLocks noEditPoints="1"/>
          </p:cNvSpPr>
          <p:nvPr/>
        </p:nvSpPr>
        <p:spPr bwMode="auto">
          <a:xfrm>
            <a:off x="4586759" y="1744947"/>
            <a:ext cx="1800449" cy="313417"/>
          </a:xfrm>
          <a:custGeom>
            <a:avLst/>
            <a:gdLst>
              <a:gd name="T0" fmla="*/ 30 w 221"/>
              <a:gd name="T1" fmla="*/ 44 h 44"/>
              <a:gd name="T2" fmla="*/ 32 w 221"/>
              <a:gd name="T3" fmla="*/ 43 h 44"/>
              <a:gd name="T4" fmla="*/ 19 w 221"/>
              <a:gd name="T5" fmla="*/ 41 h 44"/>
              <a:gd name="T6" fmla="*/ 17 w 221"/>
              <a:gd name="T7" fmla="*/ 43 h 44"/>
              <a:gd name="T8" fmla="*/ 196 w 221"/>
              <a:gd name="T9" fmla="*/ 43 h 44"/>
              <a:gd name="T10" fmla="*/ 198 w 221"/>
              <a:gd name="T11" fmla="*/ 37 h 44"/>
              <a:gd name="T12" fmla="*/ 195 w 221"/>
              <a:gd name="T13" fmla="*/ 37 h 44"/>
              <a:gd name="T14" fmla="*/ 186 w 221"/>
              <a:gd name="T15" fmla="*/ 41 h 44"/>
              <a:gd name="T16" fmla="*/ 185 w 221"/>
              <a:gd name="T17" fmla="*/ 43 h 44"/>
              <a:gd name="T18" fmla="*/ 194 w 221"/>
              <a:gd name="T19" fmla="*/ 44 h 44"/>
              <a:gd name="T20" fmla="*/ 217 w 221"/>
              <a:gd name="T21" fmla="*/ 1 h 44"/>
              <a:gd name="T22" fmla="*/ 212 w 221"/>
              <a:gd name="T23" fmla="*/ 14 h 44"/>
              <a:gd name="T24" fmla="*/ 214 w 221"/>
              <a:gd name="T25" fmla="*/ 13 h 44"/>
              <a:gd name="T26" fmla="*/ 219 w 221"/>
              <a:gd name="T27" fmla="*/ 1 h 44"/>
              <a:gd name="T28" fmla="*/ 217 w 221"/>
              <a:gd name="T29" fmla="*/ 1 h 44"/>
              <a:gd name="T30" fmla="*/ 200 w 221"/>
              <a:gd name="T31" fmla="*/ 29 h 44"/>
              <a:gd name="T32" fmla="*/ 201 w 221"/>
              <a:gd name="T33" fmla="*/ 32 h 44"/>
              <a:gd name="T34" fmla="*/ 209 w 221"/>
              <a:gd name="T35" fmla="*/ 21 h 44"/>
              <a:gd name="T36" fmla="*/ 209 w 221"/>
              <a:gd name="T37" fmla="*/ 19 h 44"/>
              <a:gd name="T38" fmla="*/ 0 w 221"/>
              <a:gd name="T39" fmla="*/ 41 h 44"/>
              <a:gd name="T40" fmla="*/ 8 w 221"/>
              <a:gd name="T41" fmla="*/ 44 h 44"/>
              <a:gd name="T42" fmla="*/ 10 w 221"/>
              <a:gd name="T43" fmla="*/ 43 h 44"/>
              <a:gd name="T44" fmla="*/ 0 w 221"/>
              <a:gd name="T45" fmla="*/ 41 h 44"/>
              <a:gd name="T46" fmla="*/ 51 w 221"/>
              <a:gd name="T47" fmla="*/ 44 h 44"/>
              <a:gd name="T48" fmla="*/ 53 w 221"/>
              <a:gd name="T49" fmla="*/ 43 h 44"/>
              <a:gd name="T50" fmla="*/ 40 w 221"/>
              <a:gd name="T51" fmla="*/ 41 h 44"/>
              <a:gd name="T52" fmla="*/ 38 w 221"/>
              <a:gd name="T53" fmla="*/ 43 h 44"/>
              <a:gd name="T54" fmla="*/ 60 w 221"/>
              <a:gd name="T55" fmla="*/ 44 h 44"/>
              <a:gd name="T56" fmla="*/ 74 w 221"/>
              <a:gd name="T57" fmla="*/ 43 h 44"/>
              <a:gd name="T58" fmla="*/ 72 w 221"/>
              <a:gd name="T59" fmla="*/ 41 h 44"/>
              <a:gd name="T60" fmla="*/ 59 w 221"/>
              <a:gd name="T61" fmla="*/ 43 h 44"/>
              <a:gd name="T62" fmla="*/ 60 w 221"/>
              <a:gd name="T63" fmla="*/ 44 h 44"/>
              <a:gd name="T64" fmla="*/ 93 w 221"/>
              <a:gd name="T65" fmla="*/ 44 h 44"/>
              <a:gd name="T66" fmla="*/ 95 w 221"/>
              <a:gd name="T67" fmla="*/ 43 h 44"/>
              <a:gd name="T68" fmla="*/ 81 w 221"/>
              <a:gd name="T69" fmla="*/ 41 h 44"/>
              <a:gd name="T70" fmla="*/ 80 w 221"/>
              <a:gd name="T71" fmla="*/ 43 h 44"/>
              <a:gd name="T72" fmla="*/ 102 w 221"/>
              <a:gd name="T73" fmla="*/ 44 h 44"/>
              <a:gd name="T74" fmla="*/ 116 w 221"/>
              <a:gd name="T75" fmla="*/ 43 h 44"/>
              <a:gd name="T76" fmla="*/ 114 w 221"/>
              <a:gd name="T77" fmla="*/ 41 h 44"/>
              <a:gd name="T78" fmla="*/ 101 w 221"/>
              <a:gd name="T79" fmla="*/ 43 h 44"/>
              <a:gd name="T80" fmla="*/ 102 w 221"/>
              <a:gd name="T81" fmla="*/ 44 h 44"/>
              <a:gd name="T82" fmla="*/ 135 w 221"/>
              <a:gd name="T83" fmla="*/ 44 h 44"/>
              <a:gd name="T84" fmla="*/ 137 w 221"/>
              <a:gd name="T85" fmla="*/ 43 h 44"/>
              <a:gd name="T86" fmla="*/ 123 w 221"/>
              <a:gd name="T87" fmla="*/ 41 h 44"/>
              <a:gd name="T88" fmla="*/ 122 w 221"/>
              <a:gd name="T89" fmla="*/ 43 h 44"/>
              <a:gd name="T90" fmla="*/ 144 w 221"/>
              <a:gd name="T91" fmla="*/ 44 h 44"/>
              <a:gd name="T92" fmla="*/ 158 w 221"/>
              <a:gd name="T93" fmla="*/ 43 h 44"/>
              <a:gd name="T94" fmla="*/ 156 w 221"/>
              <a:gd name="T95" fmla="*/ 41 h 44"/>
              <a:gd name="T96" fmla="*/ 143 w 221"/>
              <a:gd name="T97" fmla="*/ 43 h 44"/>
              <a:gd name="T98" fmla="*/ 144 w 221"/>
              <a:gd name="T99" fmla="*/ 44 h 44"/>
              <a:gd name="T100" fmla="*/ 177 w 221"/>
              <a:gd name="T101" fmla="*/ 44 h 44"/>
              <a:gd name="T102" fmla="*/ 179 w 221"/>
              <a:gd name="T103" fmla="*/ 43 h 44"/>
              <a:gd name="T104" fmla="*/ 165 w 221"/>
              <a:gd name="T105" fmla="*/ 41 h 44"/>
              <a:gd name="T106" fmla="*/ 164 w 221"/>
              <a:gd name="T10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rgbClr val="F7BF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9"/>
          <p:cNvSpPr>
            <a:spLocks noEditPoints="1"/>
          </p:cNvSpPr>
          <p:nvPr/>
        </p:nvSpPr>
        <p:spPr bwMode="auto">
          <a:xfrm>
            <a:off x="4586759" y="1289250"/>
            <a:ext cx="1800449" cy="370651"/>
          </a:xfrm>
          <a:custGeom>
            <a:avLst/>
            <a:gdLst>
              <a:gd name="T0" fmla="*/ 30 w 225"/>
              <a:gd name="T1" fmla="*/ 0 h 52"/>
              <a:gd name="T2" fmla="*/ 32 w 225"/>
              <a:gd name="T3" fmla="*/ 2 h 52"/>
              <a:gd name="T4" fmla="*/ 19 w 225"/>
              <a:gd name="T5" fmla="*/ 3 h 52"/>
              <a:gd name="T6" fmla="*/ 17 w 225"/>
              <a:gd name="T7" fmla="*/ 2 h 52"/>
              <a:gd name="T8" fmla="*/ 224 w 225"/>
              <a:gd name="T9" fmla="*/ 48 h 52"/>
              <a:gd name="T10" fmla="*/ 225 w 225"/>
              <a:gd name="T11" fmla="*/ 50 h 52"/>
              <a:gd name="T12" fmla="*/ 224 w 225"/>
              <a:gd name="T13" fmla="*/ 52 h 52"/>
              <a:gd name="T14" fmla="*/ 222 w 225"/>
              <a:gd name="T15" fmla="*/ 50 h 52"/>
              <a:gd name="T16" fmla="*/ 224 w 225"/>
              <a:gd name="T17" fmla="*/ 48 h 52"/>
              <a:gd name="T18" fmla="*/ 198 w 225"/>
              <a:gd name="T19" fmla="*/ 5 h 52"/>
              <a:gd name="T20" fmla="*/ 198 w 225"/>
              <a:gd name="T21" fmla="*/ 8 h 52"/>
              <a:gd name="T22" fmla="*/ 193 w 225"/>
              <a:gd name="T23" fmla="*/ 3 h 52"/>
              <a:gd name="T24" fmla="*/ 185 w 225"/>
              <a:gd name="T25" fmla="*/ 2 h 52"/>
              <a:gd name="T26" fmla="*/ 186 w 225"/>
              <a:gd name="T27" fmla="*/ 0 h 52"/>
              <a:gd name="T28" fmla="*/ 196 w 225"/>
              <a:gd name="T29" fmla="*/ 1 h 52"/>
              <a:gd name="T30" fmla="*/ 211 w 225"/>
              <a:gd name="T31" fmla="*/ 33 h 52"/>
              <a:gd name="T32" fmla="*/ 212 w 225"/>
              <a:gd name="T33" fmla="*/ 31 h 52"/>
              <a:gd name="T34" fmla="*/ 220 w 225"/>
              <a:gd name="T35" fmla="*/ 41 h 52"/>
              <a:gd name="T36" fmla="*/ 219 w 225"/>
              <a:gd name="T37" fmla="*/ 43 h 52"/>
              <a:gd name="T38" fmla="*/ 206 w 225"/>
              <a:gd name="T39" fmla="*/ 25 h 52"/>
              <a:gd name="T40" fmla="*/ 201 w 225"/>
              <a:gd name="T41" fmla="*/ 13 h 52"/>
              <a:gd name="T42" fmla="*/ 203 w 225"/>
              <a:gd name="T43" fmla="*/ 13 h 52"/>
              <a:gd name="T44" fmla="*/ 209 w 225"/>
              <a:gd name="T45" fmla="*/ 26 h 52"/>
              <a:gd name="T46" fmla="*/ 206 w 225"/>
              <a:gd name="T47" fmla="*/ 25 h 52"/>
              <a:gd name="T48" fmla="*/ 0 w 225"/>
              <a:gd name="T49" fmla="*/ 0 h 52"/>
              <a:gd name="T50" fmla="*/ 10 w 225"/>
              <a:gd name="T51" fmla="*/ 2 h 52"/>
              <a:gd name="T52" fmla="*/ 8 w 225"/>
              <a:gd name="T53" fmla="*/ 3 h 52"/>
              <a:gd name="T54" fmla="*/ 40 w 225"/>
              <a:gd name="T55" fmla="*/ 0 h 52"/>
              <a:gd name="T56" fmla="*/ 53 w 225"/>
              <a:gd name="T57" fmla="*/ 2 h 52"/>
              <a:gd name="T58" fmla="*/ 51 w 225"/>
              <a:gd name="T59" fmla="*/ 3 h 52"/>
              <a:gd name="T60" fmla="*/ 38 w 225"/>
              <a:gd name="T61" fmla="*/ 2 h 52"/>
              <a:gd name="T62" fmla="*/ 40 w 225"/>
              <a:gd name="T63" fmla="*/ 0 h 52"/>
              <a:gd name="T64" fmla="*/ 72 w 225"/>
              <a:gd name="T65" fmla="*/ 0 h 52"/>
              <a:gd name="T66" fmla="*/ 74 w 225"/>
              <a:gd name="T67" fmla="*/ 2 h 52"/>
              <a:gd name="T68" fmla="*/ 60 w 225"/>
              <a:gd name="T69" fmla="*/ 3 h 52"/>
              <a:gd name="T70" fmla="*/ 59 w 225"/>
              <a:gd name="T71" fmla="*/ 2 h 52"/>
              <a:gd name="T72" fmla="*/ 81 w 225"/>
              <a:gd name="T73" fmla="*/ 0 h 52"/>
              <a:gd name="T74" fmla="*/ 95 w 225"/>
              <a:gd name="T75" fmla="*/ 2 h 52"/>
              <a:gd name="T76" fmla="*/ 93 w 225"/>
              <a:gd name="T77" fmla="*/ 3 h 52"/>
              <a:gd name="T78" fmla="*/ 80 w 225"/>
              <a:gd name="T79" fmla="*/ 2 h 52"/>
              <a:gd name="T80" fmla="*/ 81 w 225"/>
              <a:gd name="T81" fmla="*/ 0 h 52"/>
              <a:gd name="T82" fmla="*/ 114 w 225"/>
              <a:gd name="T83" fmla="*/ 0 h 52"/>
              <a:gd name="T84" fmla="*/ 116 w 225"/>
              <a:gd name="T85" fmla="*/ 2 h 52"/>
              <a:gd name="T86" fmla="*/ 102 w 225"/>
              <a:gd name="T87" fmla="*/ 3 h 52"/>
              <a:gd name="T88" fmla="*/ 101 w 225"/>
              <a:gd name="T89" fmla="*/ 2 h 52"/>
              <a:gd name="T90" fmla="*/ 123 w 225"/>
              <a:gd name="T91" fmla="*/ 0 h 52"/>
              <a:gd name="T92" fmla="*/ 137 w 225"/>
              <a:gd name="T93" fmla="*/ 2 h 52"/>
              <a:gd name="T94" fmla="*/ 135 w 225"/>
              <a:gd name="T95" fmla="*/ 3 h 52"/>
              <a:gd name="T96" fmla="*/ 122 w 225"/>
              <a:gd name="T97" fmla="*/ 2 h 52"/>
              <a:gd name="T98" fmla="*/ 123 w 225"/>
              <a:gd name="T99" fmla="*/ 0 h 52"/>
              <a:gd name="T100" fmla="*/ 156 w 225"/>
              <a:gd name="T101" fmla="*/ 0 h 52"/>
              <a:gd name="T102" fmla="*/ 158 w 225"/>
              <a:gd name="T103" fmla="*/ 2 h 52"/>
              <a:gd name="T104" fmla="*/ 144 w 225"/>
              <a:gd name="T105" fmla="*/ 3 h 52"/>
              <a:gd name="T106" fmla="*/ 143 w 225"/>
              <a:gd name="T107" fmla="*/ 2 h 52"/>
              <a:gd name="T108" fmla="*/ 165 w 225"/>
              <a:gd name="T109" fmla="*/ 0 h 52"/>
              <a:gd name="T110" fmla="*/ 179 w 225"/>
              <a:gd name="T111" fmla="*/ 2 h 52"/>
              <a:gd name="T112" fmla="*/ 177 w 225"/>
              <a:gd name="T113" fmla="*/ 3 h 52"/>
              <a:gd name="T114" fmla="*/ 164 w 225"/>
              <a:gd name="T115" fmla="*/ 2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rgbClr val="F7BF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
          <p:cNvSpPr/>
          <p:nvPr/>
        </p:nvSpPr>
        <p:spPr bwMode="auto">
          <a:xfrm>
            <a:off x="4894734" y="2758078"/>
            <a:ext cx="1743301" cy="820337"/>
          </a:xfrm>
          <a:custGeom>
            <a:avLst/>
            <a:gdLst>
              <a:gd name="T0" fmla="*/ 0 w 1094"/>
              <a:gd name="T1" fmla="*/ 0 h 602"/>
              <a:gd name="T2" fmla="*/ 911 w 1094"/>
              <a:gd name="T3" fmla="*/ 0 h 602"/>
              <a:gd name="T4" fmla="*/ 1094 w 1094"/>
              <a:gd name="T5" fmla="*/ 304 h 602"/>
              <a:gd name="T6" fmla="*/ 911 w 1094"/>
              <a:gd name="T7" fmla="*/ 602 h 602"/>
              <a:gd name="T8" fmla="*/ 0 w 1094"/>
              <a:gd name="T9" fmla="*/ 602 h 602"/>
              <a:gd name="T10" fmla="*/ 0 w 1094"/>
              <a:gd name="T11" fmla="*/ 0 h 602"/>
              <a:gd name="T12" fmla="*/ 0 w 1094"/>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094" h="602">
                <a:moveTo>
                  <a:pt x="0" y="0"/>
                </a:moveTo>
                <a:lnTo>
                  <a:pt x="911" y="0"/>
                </a:lnTo>
                <a:lnTo>
                  <a:pt x="1094" y="304"/>
                </a:lnTo>
                <a:lnTo>
                  <a:pt x="911" y="602"/>
                </a:lnTo>
                <a:lnTo>
                  <a:pt x="0" y="602"/>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1"/>
          <p:cNvSpPr/>
          <p:nvPr/>
        </p:nvSpPr>
        <p:spPr bwMode="auto">
          <a:xfrm>
            <a:off x="4586759" y="2658065"/>
            <a:ext cx="1944464" cy="820337"/>
          </a:xfrm>
          <a:custGeom>
            <a:avLst/>
            <a:gdLst>
              <a:gd name="T0" fmla="*/ 0 w 1231"/>
              <a:gd name="T1" fmla="*/ 0 h 602"/>
              <a:gd name="T2" fmla="*/ 1047 w 1231"/>
              <a:gd name="T3" fmla="*/ 0 h 602"/>
              <a:gd name="T4" fmla="*/ 1231 w 1231"/>
              <a:gd name="T5" fmla="*/ 299 h 602"/>
              <a:gd name="T6" fmla="*/ 1047 w 1231"/>
              <a:gd name="T7" fmla="*/ 602 h 602"/>
              <a:gd name="T8" fmla="*/ 0 w 1231"/>
              <a:gd name="T9" fmla="*/ 602 h 602"/>
              <a:gd name="T10" fmla="*/ 0 w 1231"/>
              <a:gd name="T11" fmla="*/ 0 h 602"/>
              <a:gd name="T12" fmla="*/ 0 w 123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231" h="602">
                <a:moveTo>
                  <a:pt x="0" y="0"/>
                </a:moveTo>
                <a:lnTo>
                  <a:pt x="1047" y="0"/>
                </a:lnTo>
                <a:lnTo>
                  <a:pt x="1231" y="299"/>
                </a:lnTo>
                <a:lnTo>
                  <a:pt x="1047" y="602"/>
                </a:lnTo>
                <a:lnTo>
                  <a:pt x="0" y="602"/>
                </a:lnTo>
                <a:lnTo>
                  <a:pt x="0" y="0"/>
                </a:lnTo>
                <a:lnTo>
                  <a:pt x="0" y="0"/>
                </a:lnTo>
                <a:close/>
              </a:path>
            </a:pathLst>
          </a:custGeom>
          <a:solidFill>
            <a:srgbClr val="4B57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2"/>
          <p:cNvSpPr>
            <a:spLocks noEditPoints="1"/>
          </p:cNvSpPr>
          <p:nvPr/>
        </p:nvSpPr>
        <p:spPr bwMode="auto">
          <a:xfrm>
            <a:off x="4586759" y="3106472"/>
            <a:ext cx="1800449" cy="314781"/>
          </a:xfrm>
          <a:custGeom>
            <a:avLst/>
            <a:gdLst>
              <a:gd name="T0" fmla="*/ 30 w 221"/>
              <a:gd name="T1" fmla="*/ 44 h 44"/>
              <a:gd name="T2" fmla="*/ 32 w 221"/>
              <a:gd name="T3" fmla="*/ 42 h 44"/>
              <a:gd name="T4" fmla="*/ 19 w 221"/>
              <a:gd name="T5" fmla="*/ 40 h 44"/>
              <a:gd name="T6" fmla="*/ 17 w 221"/>
              <a:gd name="T7" fmla="*/ 42 h 44"/>
              <a:gd name="T8" fmla="*/ 196 w 221"/>
              <a:gd name="T9" fmla="*/ 42 h 44"/>
              <a:gd name="T10" fmla="*/ 198 w 221"/>
              <a:gd name="T11" fmla="*/ 36 h 44"/>
              <a:gd name="T12" fmla="*/ 195 w 221"/>
              <a:gd name="T13" fmla="*/ 37 h 44"/>
              <a:gd name="T14" fmla="*/ 186 w 221"/>
              <a:gd name="T15" fmla="*/ 40 h 44"/>
              <a:gd name="T16" fmla="*/ 185 w 221"/>
              <a:gd name="T17" fmla="*/ 42 h 44"/>
              <a:gd name="T18" fmla="*/ 194 w 221"/>
              <a:gd name="T19" fmla="*/ 44 h 44"/>
              <a:gd name="T20" fmla="*/ 217 w 221"/>
              <a:gd name="T21" fmla="*/ 1 h 44"/>
              <a:gd name="T22" fmla="*/ 212 w 221"/>
              <a:gd name="T23" fmla="*/ 13 h 44"/>
              <a:gd name="T24" fmla="*/ 214 w 221"/>
              <a:gd name="T25" fmla="*/ 12 h 44"/>
              <a:gd name="T26" fmla="*/ 219 w 221"/>
              <a:gd name="T27" fmla="*/ 0 h 44"/>
              <a:gd name="T28" fmla="*/ 217 w 221"/>
              <a:gd name="T29" fmla="*/ 1 h 44"/>
              <a:gd name="T30" fmla="*/ 200 w 221"/>
              <a:gd name="T31" fmla="*/ 29 h 44"/>
              <a:gd name="T32" fmla="*/ 201 w 221"/>
              <a:gd name="T33" fmla="*/ 31 h 44"/>
              <a:gd name="T34" fmla="*/ 209 w 221"/>
              <a:gd name="T35" fmla="*/ 20 h 44"/>
              <a:gd name="T36" fmla="*/ 209 w 221"/>
              <a:gd name="T37" fmla="*/ 18 h 44"/>
              <a:gd name="T38" fmla="*/ 0 w 221"/>
              <a:gd name="T39" fmla="*/ 40 h 44"/>
              <a:gd name="T40" fmla="*/ 8 w 221"/>
              <a:gd name="T41" fmla="*/ 44 h 44"/>
              <a:gd name="T42" fmla="*/ 10 w 221"/>
              <a:gd name="T43" fmla="*/ 42 h 44"/>
              <a:gd name="T44" fmla="*/ 0 w 221"/>
              <a:gd name="T45" fmla="*/ 40 h 44"/>
              <a:gd name="T46" fmla="*/ 51 w 221"/>
              <a:gd name="T47" fmla="*/ 44 h 44"/>
              <a:gd name="T48" fmla="*/ 53 w 221"/>
              <a:gd name="T49" fmla="*/ 42 h 44"/>
              <a:gd name="T50" fmla="*/ 40 w 221"/>
              <a:gd name="T51" fmla="*/ 40 h 44"/>
              <a:gd name="T52" fmla="*/ 38 w 221"/>
              <a:gd name="T53" fmla="*/ 42 h 44"/>
              <a:gd name="T54" fmla="*/ 60 w 221"/>
              <a:gd name="T55" fmla="*/ 44 h 44"/>
              <a:gd name="T56" fmla="*/ 74 w 221"/>
              <a:gd name="T57" fmla="*/ 42 h 44"/>
              <a:gd name="T58" fmla="*/ 72 w 221"/>
              <a:gd name="T59" fmla="*/ 40 h 44"/>
              <a:gd name="T60" fmla="*/ 59 w 221"/>
              <a:gd name="T61" fmla="*/ 42 h 44"/>
              <a:gd name="T62" fmla="*/ 60 w 221"/>
              <a:gd name="T63" fmla="*/ 44 h 44"/>
              <a:gd name="T64" fmla="*/ 93 w 221"/>
              <a:gd name="T65" fmla="*/ 44 h 44"/>
              <a:gd name="T66" fmla="*/ 95 w 221"/>
              <a:gd name="T67" fmla="*/ 42 h 44"/>
              <a:gd name="T68" fmla="*/ 81 w 221"/>
              <a:gd name="T69" fmla="*/ 40 h 44"/>
              <a:gd name="T70" fmla="*/ 80 w 221"/>
              <a:gd name="T71" fmla="*/ 42 h 44"/>
              <a:gd name="T72" fmla="*/ 102 w 221"/>
              <a:gd name="T73" fmla="*/ 44 h 44"/>
              <a:gd name="T74" fmla="*/ 116 w 221"/>
              <a:gd name="T75" fmla="*/ 42 h 44"/>
              <a:gd name="T76" fmla="*/ 114 w 221"/>
              <a:gd name="T77" fmla="*/ 40 h 44"/>
              <a:gd name="T78" fmla="*/ 101 w 221"/>
              <a:gd name="T79" fmla="*/ 42 h 44"/>
              <a:gd name="T80" fmla="*/ 102 w 221"/>
              <a:gd name="T81" fmla="*/ 44 h 44"/>
              <a:gd name="T82" fmla="*/ 135 w 221"/>
              <a:gd name="T83" fmla="*/ 44 h 44"/>
              <a:gd name="T84" fmla="*/ 137 w 221"/>
              <a:gd name="T85" fmla="*/ 42 h 44"/>
              <a:gd name="T86" fmla="*/ 123 w 221"/>
              <a:gd name="T87" fmla="*/ 40 h 44"/>
              <a:gd name="T88" fmla="*/ 122 w 221"/>
              <a:gd name="T89" fmla="*/ 42 h 44"/>
              <a:gd name="T90" fmla="*/ 144 w 221"/>
              <a:gd name="T91" fmla="*/ 44 h 44"/>
              <a:gd name="T92" fmla="*/ 158 w 221"/>
              <a:gd name="T93" fmla="*/ 42 h 44"/>
              <a:gd name="T94" fmla="*/ 156 w 221"/>
              <a:gd name="T95" fmla="*/ 40 h 44"/>
              <a:gd name="T96" fmla="*/ 143 w 221"/>
              <a:gd name="T97" fmla="*/ 42 h 44"/>
              <a:gd name="T98" fmla="*/ 144 w 221"/>
              <a:gd name="T99" fmla="*/ 44 h 44"/>
              <a:gd name="T100" fmla="*/ 177 w 221"/>
              <a:gd name="T101" fmla="*/ 44 h 44"/>
              <a:gd name="T102" fmla="*/ 179 w 221"/>
              <a:gd name="T103" fmla="*/ 42 h 44"/>
              <a:gd name="T104" fmla="*/ 165 w 221"/>
              <a:gd name="T105" fmla="*/ 40 h 44"/>
              <a:gd name="T106" fmla="*/ 164 w 221"/>
              <a:gd name="T107"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a:spLocks noEditPoints="1"/>
          </p:cNvSpPr>
          <p:nvPr/>
        </p:nvSpPr>
        <p:spPr bwMode="auto">
          <a:xfrm>
            <a:off x="4586759" y="2642614"/>
            <a:ext cx="1800449" cy="370651"/>
          </a:xfrm>
          <a:custGeom>
            <a:avLst/>
            <a:gdLst>
              <a:gd name="T0" fmla="*/ 30 w 225"/>
              <a:gd name="T1" fmla="*/ 0 h 52"/>
              <a:gd name="T2" fmla="*/ 32 w 225"/>
              <a:gd name="T3" fmla="*/ 2 h 52"/>
              <a:gd name="T4" fmla="*/ 19 w 225"/>
              <a:gd name="T5" fmla="*/ 4 h 52"/>
              <a:gd name="T6" fmla="*/ 17 w 225"/>
              <a:gd name="T7" fmla="*/ 2 h 52"/>
              <a:gd name="T8" fmla="*/ 224 w 225"/>
              <a:gd name="T9" fmla="*/ 48 h 52"/>
              <a:gd name="T10" fmla="*/ 225 w 225"/>
              <a:gd name="T11" fmla="*/ 50 h 52"/>
              <a:gd name="T12" fmla="*/ 224 w 225"/>
              <a:gd name="T13" fmla="*/ 52 h 52"/>
              <a:gd name="T14" fmla="*/ 222 w 225"/>
              <a:gd name="T15" fmla="*/ 51 h 52"/>
              <a:gd name="T16" fmla="*/ 224 w 225"/>
              <a:gd name="T17" fmla="*/ 48 h 52"/>
              <a:gd name="T18" fmla="*/ 198 w 225"/>
              <a:gd name="T19" fmla="*/ 6 h 52"/>
              <a:gd name="T20" fmla="*/ 198 w 225"/>
              <a:gd name="T21" fmla="*/ 8 h 52"/>
              <a:gd name="T22" fmla="*/ 193 w 225"/>
              <a:gd name="T23" fmla="*/ 4 h 52"/>
              <a:gd name="T24" fmla="*/ 185 w 225"/>
              <a:gd name="T25" fmla="*/ 2 h 52"/>
              <a:gd name="T26" fmla="*/ 186 w 225"/>
              <a:gd name="T27" fmla="*/ 0 h 52"/>
              <a:gd name="T28" fmla="*/ 196 w 225"/>
              <a:gd name="T29" fmla="*/ 1 h 52"/>
              <a:gd name="T30" fmla="*/ 211 w 225"/>
              <a:gd name="T31" fmla="*/ 33 h 52"/>
              <a:gd name="T32" fmla="*/ 212 w 225"/>
              <a:gd name="T33" fmla="*/ 31 h 52"/>
              <a:gd name="T34" fmla="*/ 220 w 225"/>
              <a:gd name="T35" fmla="*/ 41 h 52"/>
              <a:gd name="T36" fmla="*/ 219 w 225"/>
              <a:gd name="T37" fmla="*/ 44 h 52"/>
              <a:gd name="T38" fmla="*/ 206 w 225"/>
              <a:gd name="T39" fmla="*/ 25 h 52"/>
              <a:gd name="T40" fmla="*/ 201 w 225"/>
              <a:gd name="T41" fmla="*/ 13 h 52"/>
              <a:gd name="T42" fmla="*/ 203 w 225"/>
              <a:gd name="T43" fmla="*/ 13 h 52"/>
              <a:gd name="T44" fmla="*/ 209 w 225"/>
              <a:gd name="T45" fmla="*/ 26 h 52"/>
              <a:gd name="T46" fmla="*/ 206 w 225"/>
              <a:gd name="T47" fmla="*/ 25 h 52"/>
              <a:gd name="T48" fmla="*/ 0 w 225"/>
              <a:gd name="T49" fmla="*/ 0 h 52"/>
              <a:gd name="T50" fmla="*/ 10 w 225"/>
              <a:gd name="T51" fmla="*/ 2 h 52"/>
              <a:gd name="T52" fmla="*/ 8 w 225"/>
              <a:gd name="T53" fmla="*/ 4 h 52"/>
              <a:gd name="T54" fmla="*/ 40 w 225"/>
              <a:gd name="T55" fmla="*/ 0 h 52"/>
              <a:gd name="T56" fmla="*/ 53 w 225"/>
              <a:gd name="T57" fmla="*/ 2 h 52"/>
              <a:gd name="T58" fmla="*/ 51 w 225"/>
              <a:gd name="T59" fmla="*/ 4 h 52"/>
              <a:gd name="T60" fmla="*/ 38 w 225"/>
              <a:gd name="T61" fmla="*/ 2 h 52"/>
              <a:gd name="T62" fmla="*/ 40 w 225"/>
              <a:gd name="T63" fmla="*/ 0 h 52"/>
              <a:gd name="T64" fmla="*/ 72 w 225"/>
              <a:gd name="T65" fmla="*/ 0 h 52"/>
              <a:gd name="T66" fmla="*/ 74 w 225"/>
              <a:gd name="T67" fmla="*/ 2 h 52"/>
              <a:gd name="T68" fmla="*/ 60 w 225"/>
              <a:gd name="T69" fmla="*/ 4 h 52"/>
              <a:gd name="T70" fmla="*/ 59 w 225"/>
              <a:gd name="T71" fmla="*/ 2 h 52"/>
              <a:gd name="T72" fmla="*/ 81 w 225"/>
              <a:gd name="T73" fmla="*/ 0 h 52"/>
              <a:gd name="T74" fmla="*/ 95 w 225"/>
              <a:gd name="T75" fmla="*/ 2 h 52"/>
              <a:gd name="T76" fmla="*/ 93 w 225"/>
              <a:gd name="T77" fmla="*/ 4 h 52"/>
              <a:gd name="T78" fmla="*/ 80 w 225"/>
              <a:gd name="T79" fmla="*/ 2 h 52"/>
              <a:gd name="T80" fmla="*/ 81 w 225"/>
              <a:gd name="T81" fmla="*/ 0 h 52"/>
              <a:gd name="T82" fmla="*/ 114 w 225"/>
              <a:gd name="T83" fmla="*/ 0 h 52"/>
              <a:gd name="T84" fmla="*/ 116 w 225"/>
              <a:gd name="T85" fmla="*/ 2 h 52"/>
              <a:gd name="T86" fmla="*/ 102 w 225"/>
              <a:gd name="T87" fmla="*/ 4 h 52"/>
              <a:gd name="T88" fmla="*/ 101 w 225"/>
              <a:gd name="T89" fmla="*/ 2 h 52"/>
              <a:gd name="T90" fmla="*/ 123 w 225"/>
              <a:gd name="T91" fmla="*/ 0 h 52"/>
              <a:gd name="T92" fmla="*/ 137 w 225"/>
              <a:gd name="T93" fmla="*/ 2 h 52"/>
              <a:gd name="T94" fmla="*/ 135 w 225"/>
              <a:gd name="T95" fmla="*/ 4 h 52"/>
              <a:gd name="T96" fmla="*/ 122 w 225"/>
              <a:gd name="T97" fmla="*/ 2 h 52"/>
              <a:gd name="T98" fmla="*/ 123 w 225"/>
              <a:gd name="T99" fmla="*/ 0 h 52"/>
              <a:gd name="T100" fmla="*/ 156 w 225"/>
              <a:gd name="T101" fmla="*/ 0 h 52"/>
              <a:gd name="T102" fmla="*/ 158 w 225"/>
              <a:gd name="T103" fmla="*/ 2 h 52"/>
              <a:gd name="T104" fmla="*/ 144 w 225"/>
              <a:gd name="T105" fmla="*/ 4 h 52"/>
              <a:gd name="T106" fmla="*/ 143 w 225"/>
              <a:gd name="T107" fmla="*/ 2 h 52"/>
              <a:gd name="T108" fmla="*/ 165 w 225"/>
              <a:gd name="T109" fmla="*/ 0 h 52"/>
              <a:gd name="T110" fmla="*/ 179 w 225"/>
              <a:gd name="T111" fmla="*/ 2 h 52"/>
              <a:gd name="T112" fmla="*/ 177 w 225"/>
              <a:gd name="T113" fmla="*/ 4 h 52"/>
              <a:gd name="T114" fmla="*/ 164 w 225"/>
              <a:gd name="T115" fmla="*/ 2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4894734" y="4285035"/>
            <a:ext cx="1743301" cy="820337"/>
          </a:xfrm>
          <a:custGeom>
            <a:avLst/>
            <a:gdLst>
              <a:gd name="T0" fmla="*/ 0 w 1094"/>
              <a:gd name="T1" fmla="*/ 0 h 602"/>
              <a:gd name="T2" fmla="*/ 911 w 1094"/>
              <a:gd name="T3" fmla="*/ 0 h 602"/>
              <a:gd name="T4" fmla="*/ 1094 w 1094"/>
              <a:gd name="T5" fmla="*/ 304 h 602"/>
              <a:gd name="T6" fmla="*/ 911 w 1094"/>
              <a:gd name="T7" fmla="*/ 602 h 602"/>
              <a:gd name="T8" fmla="*/ 0 w 1094"/>
              <a:gd name="T9" fmla="*/ 602 h 602"/>
              <a:gd name="T10" fmla="*/ 0 w 1094"/>
              <a:gd name="T11" fmla="*/ 0 h 602"/>
              <a:gd name="T12" fmla="*/ 0 w 1094"/>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094" h="602">
                <a:moveTo>
                  <a:pt x="0" y="0"/>
                </a:moveTo>
                <a:lnTo>
                  <a:pt x="911" y="0"/>
                </a:lnTo>
                <a:lnTo>
                  <a:pt x="1094" y="304"/>
                </a:lnTo>
                <a:lnTo>
                  <a:pt x="911" y="602"/>
                </a:lnTo>
                <a:lnTo>
                  <a:pt x="0" y="602"/>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
          <p:cNvSpPr/>
          <p:nvPr/>
        </p:nvSpPr>
        <p:spPr bwMode="auto">
          <a:xfrm>
            <a:off x="4894734" y="5709114"/>
            <a:ext cx="1743301" cy="812161"/>
          </a:xfrm>
          <a:custGeom>
            <a:avLst/>
            <a:gdLst>
              <a:gd name="T0" fmla="*/ 0 w 1094"/>
              <a:gd name="T1" fmla="*/ 0 h 596"/>
              <a:gd name="T2" fmla="*/ 911 w 1094"/>
              <a:gd name="T3" fmla="*/ 0 h 596"/>
              <a:gd name="T4" fmla="*/ 1094 w 1094"/>
              <a:gd name="T5" fmla="*/ 298 h 596"/>
              <a:gd name="T6" fmla="*/ 911 w 1094"/>
              <a:gd name="T7" fmla="*/ 596 h 596"/>
              <a:gd name="T8" fmla="*/ 0 w 1094"/>
              <a:gd name="T9" fmla="*/ 596 h 596"/>
              <a:gd name="T10" fmla="*/ 0 w 1094"/>
              <a:gd name="T11" fmla="*/ 0 h 596"/>
              <a:gd name="T12" fmla="*/ 0 w 1094"/>
              <a:gd name="T13" fmla="*/ 0 h 596"/>
            </a:gdLst>
            <a:ahLst/>
            <a:cxnLst>
              <a:cxn ang="0">
                <a:pos x="T0" y="T1"/>
              </a:cxn>
              <a:cxn ang="0">
                <a:pos x="T2" y="T3"/>
              </a:cxn>
              <a:cxn ang="0">
                <a:pos x="T4" y="T5"/>
              </a:cxn>
              <a:cxn ang="0">
                <a:pos x="T6" y="T7"/>
              </a:cxn>
              <a:cxn ang="0">
                <a:pos x="T8" y="T9"/>
              </a:cxn>
              <a:cxn ang="0">
                <a:pos x="T10" y="T11"/>
              </a:cxn>
              <a:cxn ang="0">
                <a:pos x="T12" y="T13"/>
              </a:cxn>
            </a:cxnLst>
            <a:rect l="0" t="0" r="r" b="b"/>
            <a:pathLst>
              <a:path w="1094" h="596">
                <a:moveTo>
                  <a:pt x="0" y="0"/>
                </a:moveTo>
                <a:lnTo>
                  <a:pt x="911" y="0"/>
                </a:lnTo>
                <a:lnTo>
                  <a:pt x="1094" y="298"/>
                </a:lnTo>
                <a:lnTo>
                  <a:pt x="911" y="596"/>
                </a:lnTo>
                <a:lnTo>
                  <a:pt x="0" y="596"/>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6"/>
          <p:cNvSpPr/>
          <p:nvPr/>
        </p:nvSpPr>
        <p:spPr bwMode="auto">
          <a:xfrm>
            <a:off x="4586759" y="4185248"/>
            <a:ext cx="1944464" cy="821700"/>
          </a:xfrm>
          <a:custGeom>
            <a:avLst/>
            <a:gdLst>
              <a:gd name="T0" fmla="*/ 0 w 1231"/>
              <a:gd name="T1" fmla="*/ 0 h 603"/>
              <a:gd name="T2" fmla="*/ 1047 w 1231"/>
              <a:gd name="T3" fmla="*/ 0 h 603"/>
              <a:gd name="T4" fmla="*/ 1231 w 1231"/>
              <a:gd name="T5" fmla="*/ 299 h 603"/>
              <a:gd name="T6" fmla="*/ 1047 w 1231"/>
              <a:gd name="T7" fmla="*/ 603 h 603"/>
              <a:gd name="T8" fmla="*/ 0 w 1231"/>
              <a:gd name="T9" fmla="*/ 603 h 603"/>
              <a:gd name="T10" fmla="*/ 0 w 1231"/>
              <a:gd name="T11" fmla="*/ 0 h 603"/>
              <a:gd name="T12" fmla="*/ 0 w 1231"/>
              <a:gd name="T13" fmla="*/ 0 h 603"/>
            </a:gdLst>
            <a:ahLst/>
            <a:cxnLst>
              <a:cxn ang="0">
                <a:pos x="T0" y="T1"/>
              </a:cxn>
              <a:cxn ang="0">
                <a:pos x="T2" y="T3"/>
              </a:cxn>
              <a:cxn ang="0">
                <a:pos x="T4" y="T5"/>
              </a:cxn>
              <a:cxn ang="0">
                <a:pos x="T6" y="T7"/>
              </a:cxn>
              <a:cxn ang="0">
                <a:pos x="T8" y="T9"/>
              </a:cxn>
              <a:cxn ang="0">
                <a:pos x="T10" y="T11"/>
              </a:cxn>
              <a:cxn ang="0">
                <a:pos x="T12" y="T13"/>
              </a:cxn>
            </a:cxnLst>
            <a:rect l="0" t="0" r="r" b="b"/>
            <a:pathLst>
              <a:path w="1231" h="603">
                <a:moveTo>
                  <a:pt x="0" y="0"/>
                </a:moveTo>
                <a:lnTo>
                  <a:pt x="1047" y="0"/>
                </a:lnTo>
                <a:lnTo>
                  <a:pt x="1231" y="299"/>
                </a:lnTo>
                <a:lnTo>
                  <a:pt x="1047" y="603"/>
                </a:lnTo>
                <a:lnTo>
                  <a:pt x="0" y="603"/>
                </a:lnTo>
                <a:lnTo>
                  <a:pt x="0" y="0"/>
                </a:lnTo>
                <a:lnTo>
                  <a:pt x="0" y="0"/>
                </a:lnTo>
                <a:close/>
              </a:path>
            </a:pathLst>
          </a:custGeom>
          <a:solidFill>
            <a:srgbClr val="F4B4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7"/>
          <p:cNvSpPr/>
          <p:nvPr/>
        </p:nvSpPr>
        <p:spPr bwMode="auto">
          <a:xfrm>
            <a:off x="4586759" y="5602514"/>
            <a:ext cx="1944464" cy="820337"/>
          </a:xfrm>
          <a:custGeom>
            <a:avLst/>
            <a:gdLst>
              <a:gd name="T0" fmla="*/ 0 w 1231"/>
              <a:gd name="T1" fmla="*/ 0 h 602"/>
              <a:gd name="T2" fmla="*/ 1047 w 1231"/>
              <a:gd name="T3" fmla="*/ 0 h 602"/>
              <a:gd name="T4" fmla="*/ 1231 w 1231"/>
              <a:gd name="T5" fmla="*/ 303 h 602"/>
              <a:gd name="T6" fmla="*/ 1047 w 1231"/>
              <a:gd name="T7" fmla="*/ 602 h 602"/>
              <a:gd name="T8" fmla="*/ 0 w 1231"/>
              <a:gd name="T9" fmla="*/ 602 h 602"/>
              <a:gd name="T10" fmla="*/ 0 w 1231"/>
              <a:gd name="T11" fmla="*/ 0 h 602"/>
              <a:gd name="T12" fmla="*/ 0 w 123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231" h="602">
                <a:moveTo>
                  <a:pt x="0" y="0"/>
                </a:moveTo>
                <a:lnTo>
                  <a:pt x="1047" y="0"/>
                </a:lnTo>
                <a:lnTo>
                  <a:pt x="1231" y="303"/>
                </a:lnTo>
                <a:lnTo>
                  <a:pt x="1047" y="602"/>
                </a:lnTo>
                <a:lnTo>
                  <a:pt x="0" y="602"/>
                </a:lnTo>
                <a:lnTo>
                  <a:pt x="0" y="0"/>
                </a:lnTo>
                <a:lnTo>
                  <a:pt x="0" y="0"/>
                </a:lnTo>
                <a:close/>
              </a:path>
            </a:pathLst>
          </a:custGeom>
          <a:solidFill>
            <a:srgbClr val="2AA1DC"/>
          </a:solidFill>
          <a:ln>
            <a:noFill/>
          </a:ln>
        </p:spPr>
        <p:txBody>
          <a:bodyPr vert="horz" wrap="square" lIns="91440" tIns="45720" rIns="91440" bIns="45720" numCol="1" anchor="t" anchorCtr="0" compatLnSpc="1"/>
          <a:lstStyle/>
          <a:p>
            <a:endParaRPr lang="zh-CN" altLang="en-US"/>
          </a:p>
        </p:txBody>
      </p:sp>
      <p:sp>
        <p:nvSpPr>
          <p:cNvPr id="39" name="Freeform 38"/>
          <p:cNvSpPr>
            <a:spLocks noEditPoints="1"/>
          </p:cNvSpPr>
          <p:nvPr/>
        </p:nvSpPr>
        <p:spPr bwMode="auto">
          <a:xfrm>
            <a:off x="4586760" y="4634792"/>
            <a:ext cx="1800448" cy="313417"/>
          </a:xfrm>
          <a:custGeom>
            <a:avLst/>
            <a:gdLst>
              <a:gd name="T0" fmla="*/ 30 w 221"/>
              <a:gd name="T1" fmla="*/ 44 h 44"/>
              <a:gd name="T2" fmla="*/ 32 w 221"/>
              <a:gd name="T3" fmla="*/ 42 h 44"/>
              <a:gd name="T4" fmla="*/ 19 w 221"/>
              <a:gd name="T5" fmla="*/ 40 h 44"/>
              <a:gd name="T6" fmla="*/ 17 w 221"/>
              <a:gd name="T7" fmla="*/ 42 h 44"/>
              <a:gd name="T8" fmla="*/ 196 w 221"/>
              <a:gd name="T9" fmla="*/ 43 h 44"/>
              <a:gd name="T10" fmla="*/ 198 w 221"/>
              <a:gd name="T11" fmla="*/ 36 h 44"/>
              <a:gd name="T12" fmla="*/ 195 w 221"/>
              <a:gd name="T13" fmla="*/ 37 h 44"/>
              <a:gd name="T14" fmla="*/ 186 w 221"/>
              <a:gd name="T15" fmla="*/ 40 h 44"/>
              <a:gd name="T16" fmla="*/ 185 w 221"/>
              <a:gd name="T17" fmla="*/ 42 h 44"/>
              <a:gd name="T18" fmla="*/ 194 w 221"/>
              <a:gd name="T19" fmla="*/ 44 h 44"/>
              <a:gd name="T20" fmla="*/ 217 w 221"/>
              <a:gd name="T21" fmla="*/ 1 h 44"/>
              <a:gd name="T22" fmla="*/ 212 w 221"/>
              <a:gd name="T23" fmla="*/ 13 h 44"/>
              <a:gd name="T24" fmla="*/ 214 w 221"/>
              <a:gd name="T25" fmla="*/ 13 h 44"/>
              <a:gd name="T26" fmla="*/ 219 w 221"/>
              <a:gd name="T27" fmla="*/ 0 h 44"/>
              <a:gd name="T28" fmla="*/ 217 w 221"/>
              <a:gd name="T29" fmla="*/ 1 h 44"/>
              <a:gd name="T30" fmla="*/ 200 w 221"/>
              <a:gd name="T31" fmla="*/ 29 h 44"/>
              <a:gd name="T32" fmla="*/ 201 w 221"/>
              <a:gd name="T33" fmla="*/ 31 h 44"/>
              <a:gd name="T34" fmla="*/ 209 w 221"/>
              <a:gd name="T35" fmla="*/ 20 h 44"/>
              <a:gd name="T36" fmla="*/ 209 w 221"/>
              <a:gd name="T37" fmla="*/ 18 h 44"/>
              <a:gd name="T38" fmla="*/ 0 w 221"/>
              <a:gd name="T39" fmla="*/ 40 h 44"/>
              <a:gd name="T40" fmla="*/ 8 w 221"/>
              <a:gd name="T41" fmla="*/ 44 h 44"/>
              <a:gd name="T42" fmla="*/ 10 w 221"/>
              <a:gd name="T43" fmla="*/ 42 h 44"/>
              <a:gd name="T44" fmla="*/ 0 w 221"/>
              <a:gd name="T45" fmla="*/ 40 h 44"/>
              <a:gd name="T46" fmla="*/ 51 w 221"/>
              <a:gd name="T47" fmla="*/ 44 h 44"/>
              <a:gd name="T48" fmla="*/ 53 w 221"/>
              <a:gd name="T49" fmla="*/ 42 h 44"/>
              <a:gd name="T50" fmla="*/ 40 w 221"/>
              <a:gd name="T51" fmla="*/ 40 h 44"/>
              <a:gd name="T52" fmla="*/ 38 w 221"/>
              <a:gd name="T53" fmla="*/ 42 h 44"/>
              <a:gd name="T54" fmla="*/ 60 w 221"/>
              <a:gd name="T55" fmla="*/ 44 h 44"/>
              <a:gd name="T56" fmla="*/ 74 w 221"/>
              <a:gd name="T57" fmla="*/ 42 h 44"/>
              <a:gd name="T58" fmla="*/ 72 w 221"/>
              <a:gd name="T59" fmla="*/ 40 h 44"/>
              <a:gd name="T60" fmla="*/ 59 w 221"/>
              <a:gd name="T61" fmla="*/ 42 h 44"/>
              <a:gd name="T62" fmla="*/ 60 w 221"/>
              <a:gd name="T63" fmla="*/ 44 h 44"/>
              <a:gd name="T64" fmla="*/ 93 w 221"/>
              <a:gd name="T65" fmla="*/ 44 h 44"/>
              <a:gd name="T66" fmla="*/ 95 w 221"/>
              <a:gd name="T67" fmla="*/ 42 h 44"/>
              <a:gd name="T68" fmla="*/ 81 w 221"/>
              <a:gd name="T69" fmla="*/ 40 h 44"/>
              <a:gd name="T70" fmla="*/ 80 w 221"/>
              <a:gd name="T71" fmla="*/ 42 h 44"/>
              <a:gd name="T72" fmla="*/ 102 w 221"/>
              <a:gd name="T73" fmla="*/ 44 h 44"/>
              <a:gd name="T74" fmla="*/ 116 w 221"/>
              <a:gd name="T75" fmla="*/ 42 h 44"/>
              <a:gd name="T76" fmla="*/ 114 w 221"/>
              <a:gd name="T77" fmla="*/ 40 h 44"/>
              <a:gd name="T78" fmla="*/ 101 w 221"/>
              <a:gd name="T79" fmla="*/ 42 h 44"/>
              <a:gd name="T80" fmla="*/ 102 w 221"/>
              <a:gd name="T81" fmla="*/ 44 h 44"/>
              <a:gd name="T82" fmla="*/ 135 w 221"/>
              <a:gd name="T83" fmla="*/ 44 h 44"/>
              <a:gd name="T84" fmla="*/ 137 w 221"/>
              <a:gd name="T85" fmla="*/ 42 h 44"/>
              <a:gd name="T86" fmla="*/ 123 w 221"/>
              <a:gd name="T87" fmla="*/ 40 h 44"/>
              <a:gd name="T88" fmla="*/ 122 w 221"/>
              <a:gd name="T89" fmla="*/ 42 h 44"/>
              <a:gd name="T90" fmla="*/ 144 w 221"/>
              <a:gd name="T91" fmla="*/ 44 h 44"/>
              <a:gd name="T92" fmla="*/ 158 w 221"/>
              <a:gd name="T93" fmla="*/ 42 h 44"/>
              <a:gd name="T94" fmla="*/ 156 w 221"/>
              <a:gd name="T95" fmla="*/ 40 h 44"/>
              <a:gd name="T96" fmla="*/ 143 w 221"/>
              <a:gd name="T97" fmla="*/ 42 h 44"/>
              <a:gd name="T98" fmla="*/ 144 w 221"/>
              <a:gd name="T99" fmla="*/ 44 h 44"/>
              <a:gd name="T100" fmla="*/ 177 w 221"/>
              <a:gd name="T101" fmla="*/ 44 h 44"/>
              <a:gd name="T102" fmla="*/ 179 w 221"/>
              <a:gd name="T103" fmla="*/ 42 h 44"/>
              <a:gd name="T104" fmla="*/ 165 w 221"/>
              <a:gd name="T105" fmla="*/ 40 h 44"/>
              <a:gd name="T106" fmla="*/ 164 w 221"/>
              <a:gd name="T107"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FDD8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9"/>
          <p:cNvSpPr>
            <a:spLocks noEditPoints="1"/>
          </p:cNvSpPr>
          <p:nvPr/>
        </p:nvSpPr>
        <p:spPr bwMode="auto">
          <a:xfrm>
            <a:off x="4586760" y="6115468"/>
            <a:ext cx="1800447" cy="248646"/>
          </a:xfrm>
          <a:custGeom>
            <a:avLst/>
            <a:gdLst>
              <a:gd name="T0" fmla="*/ 30 w 221"/>
              <a:gd name="T1" fmla="*/ 44 h 44"/>
              <a:gd name="T2" fmla="*/ 32 w 221"/>
              <a:gd name="T3" fmla="*/ 42 h 44"/>
              <a:gd name="T4" fmla="*/ 19 w 221"/>
              <a:gd name="T5" fmla="*/ 40 h 44"/>
              <a:gd name="T6" fmla="*/ 17 w 221"/>
              <a:gd name="T7" fmla="*/ 42 h 44"/>
              <a:gd name="T8" fmla="*/ 196 w 221"/>
              <a:gd name="T9" fmla="*/ 43 h 44"/>
              <a:gd name="T10" fmla="*/ 198 w 221"/>
              <a:gd name="T11" fmla="*/ 36 h 44"/>
              <a:gd name="T12" fmla="*/ 195 w 221"/>
              <a:gd name="T13" fmla="*/ 37 h 44"/>
              <a:gd name="T14" fmla="*/ 186 w 221"/>
              <a:gd name="T15" fmla="*/ 40 h 44"/>
              <a:gd name="T16" fmla="*/ 185 w 221"/>
              <a:gd name="T17" fmla="*/ 42 h 44"/>
              <a:gd name="T18" fmla="*/ 194 w 221"/>
              <a:gd name="T19" fmla="*/ 44 h 44"/>
              <a:gd name="T20" fmla="*/ 217 w 221"/>
              <a:gd name="T21" fmla="*/ 1 h 44"/>
              <a:gd name="T22" fmla="*/ 212 w 221"/>
              <a:gd name="T23" fmla="*/ 13 h 44"/>
              <a:gd name="T24" fmla="*/ 214 w 221"/>
              <a:gd name="T25" fmla="*/ 13 h 44"/>
              <a:gd name="T26" fmla="*/ 219 w 221"/>
              <a:gd name="T27" fmla="*/ 0 h 44"/>
              <a:gd name="T28" fmla="*/ 217 w 221"/>
              <a:gd name="T29" fmla="*/ 1 h 44"/>
              <a:gd name="T30" fmla="*/ 200 w 221"/>
              <a:gd name="T31" fmla="*/ 29 h 44"/>
              <a:gd name="T32" fmla="*/ 201 w 221"/>
              <a:gd name="T33" fmla="*/ 31 h 44"/>
              <a:gd name="T34" fmla="*/ 209 w 221"/>
              <a:gd name="T35" fmla="*/ 21 h 44"/>
              <a:gd name="T36" fmla="*/ 209 w 221"/>
              <a:gd name="T37" fmla="*/ 18 h 44"/>
              <a:gd name="T38" fmla="*/ 0 w 221"/>
              <a:gd name="T39" fmla="*/ 40 h 44"/>
              <a:gd name="T40" fmla="*/ 8 w 221"/>
              <a:gd name="T41" fmla="*/ 44 h 44"/>
              <a:gd name="T42" fmla="*/ 10 w 221"/>
              <a:gd name="T43" fmla="*/ 42 h 44"/>
              <a:gd name="T44" fmla="*/ 0 w 221"/>
              <a:gd name="T45" fmla="*/ 40 h 44"/>
              <a:gd name="T46" fmla="*/ 51 w 221"/>
              <a:gd name="T47" fmla="*/ 44 h 44"/>
              <a:gd name="T48" fmla="*/ 53 w 221"/>
              <a:gd name="T49" fmla="*/ 42 h 44"/>
              <a:gd name="T50" fmla="*/ 40 w 221"/>
              <a:gd name="T51" fmla="*/ 40 h 44"/>
              <a:gd name="T52" fmla="*/ 38 w 221"/>
              <a:gd name="T53" fmla="*/ 42 h 44"/>
              <a:gd name="T54" fmla="*/ 60 w 221"/>
              <a:gd name="T55" fmla="*/ 44 h 44"/>
              <a:gd name="T56" fmla="*/ 74 w 221"/>
              <a:gd name="T57" fmla="*/ 42 h 44"/>
              <a:gd name="T58" fmla="*/ 72 w 221"/>
              <a:gd name="T59" fmla="*/ 40 h 44"/>
              <a:gd name="T60" fmla="*/ 59 w 221"/>
              <a:gd name="T61" fmla="*/ 42 h 44"/>
              <a:gd name="T62" fmla="*/ 60 w 221"/>
              <a:gd name="T63" fmla="*/ 44 h 44"/>
              <a:gd name="T64" fmla="*/ 93 w 221"/>
              <a:gd name="T65" fmla="*/ 44 h 44"/>
              <a:gd name="T66" fmla="*/ 95 w 221"/>
              <a:gd name="T67" fmla="*/ 42 h 44"/>
              <a:gd name="T68" fmla="*/ 81 w 221"/>
              <a:gd name="T69" fmla="*/ 40 h 44"/>
              <a:gd name="T70" fmla="*/ 80 w 221"/>
              <a:gd name="T71" fmla="*/ 42 h 44"/>
              <a:gd name="T72" fmla="*/ 102 w 221"/>
              <a:gd name="T73" fmla="*/ 44 h 44"/>
              <a:gd name="T74" fmla="*/ 116 w 221"/>
              <a:gd name="T75" fmla="*/ 42 h 44"/>
              <a:gd name="T76" fmla="*/ 114 w 221"/>
              <a:gd name="T77" fmla="*/ 40 h 44"/>
              <a:gd name="T78" fmla="*/ 101 w 221"/>
              <a:gd name="T79" fmla="*/ 42 h 44"/>
              <a:gd name="T80" fmla="*/ 102 w 221"/>
              <a:gd name="T81" fmla="*/ 44 h 44"/>
              <a:gd name="T82" fmla="*/ 135 w 221"/>
              <a:gd name="T83" fmla="*/ 44 h 44"/>
              <a:gd name="T84" fmla="*/ 137 w 221"/>
              <a:gd name="T85" fmla="*/ 42 h 44"/>
              <a:gd name="T86" fmla="*/ 123 w 221"/>
              <a:gd name="T87" fmla="*/ 40 h 44"/>
              <a:gd name="T88" fmla="*/ 122 w 221"/>
              <a:gd name="T89" fmla="*/ 42 h 44"/>
              <a:gd name="T90" fmla="*/ 144 w 221"/>
              <a:gd name="T91" fmla="*/ 44 h 44"/>
              <a:gd name="T92" fmla="*/ 158 w 221"/>
              <a:gd name="T93" fmla="*/ 42 h 44"/>
              <a:gd name="T94" fmla="*/ 156 w 221"/>
              <a:gd name="T95" fmla="*/ 40 h 44"/>
              <a:gd name="T96" fmla="*/ 143 w 221"/>
              <a:gd name="T97" fmla="*/ 42 h 44"/>
              <a:gd name="T98" fmla="*/ 144 w 221"/>
              <a:gd name="T99" fmla="*/ 44 h 44"/>
              <a:gd name="T100" fmla="*/ 177 w 221"/>
              <a:gd name="T101" fmla="*/ 44 h 44"/>
              <a:gd name="T102" fmla="*/ 179 w 221"/>
              <a:gd name="T103" fmla="*/ 42 h 44"/>
              <a:gd name="T104" fmla="*/ 165 w 221"/>
              <a:gd name="T105" fmla="*/ 40 h 44"/>
              <a:gd name="T106" fmla="*/ 164 w 221"/>
              <a:gd name="T107"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82C3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0"/>
          <p:cNvSpPr>
            <a:spLocks noEditPoints="1"/>
          </p:cNvSpPr>
          <p:nvPr/>
        </p:nvSpPr>
        <p:spPr bwMode="auto">
          <a:xfrm>
            <a:off x="4586759" y="4169571"/>
            <a:ext cx="1800448" cy="370651"/>
          </a:xfrm>
          <a:custGeom>
            <a:avLst/>
            <a:gdLst>
              <a:gd name="T0" fmla="*/ 30 w 225"/>
              <a:gd name="T1" fmla="*/ 0 h 52"/>
              <a:gd name="T2" fmla="*/ 32 w 225"/>
              <a:gd name="T3" fmla="*/ 2 h 52"/>
              <a:gd name="T4" fmla="*/ 19 w 225"/>
              <a:gd name="T5" fmla="*/ 4 h 52"/>
              <a:gd name="T6" fmla="*/ 17 w 225"/>
              <a:gd name="T7" fmla="*/ 2 h 52"/>
              <a:gd name="T8" fmla="*/ 224 w 225"/>
              <a:gd name="T9" fmla="*/ 49 h 52"/>
              <a:gd name="T10" fmla="*/ 225 w 225"/>
              <a:gd name="T11" fmla="*/ 50 h 52"/>
              <a:gd name="T12" fmla="*/ 224 w 225"/>
              <a:gd name="T13" fmla="*/ 52 h 52"/>
              <a:gd name="T14" fmla="*/ 222 w 225"/>
              <a:gd name="T15" fmla="*/ 51 h 52"/>
              <a:gd name="T16" fmla="*/ 224 w 225"/>
              <a:gd name="T17" fmla="*/ 49 h 52"/>
              <a:gd name="T18" fmla="*/ 198 w 225"/>
              <a:gd name="T19" fmla="*/ 6 h 52"/>
              <a:gd name="T20" fmla="*/ 198 w 225"/>
              <a:gd name="T21" fmla="*/ 8 h 52"/>
              <a:gd name="T22" fmla="*/ 193 w 225"/>
              <a:gd name="T23" fmla="*/ 4 h 52"/>
              <a:gd name="T24" fmla="*/ 185 w 225"/>
              <a:gd name="T25" fmla="*/ 2 h 52"/>
              <a:gd name="T26" fmla="*/ 186 w 225"/>
              <a:gd name="T27" fmla="*/ 0 h 52"/>
              <a:gd name="T28" fmla="*/ 196 w 225"/>
              <a:gd name="T29" fmla="*/ 1 h 52"/>
              <a:gd name="T30" fmla="*/ 211 w 225"/>
              <a:gd name="T31" fmla="*/ 33 h 52"/>
              <a:gd name="T32" fmla="*/ 212 w 225"/>
              <a:gd name="T33" fmla="*/ 31 h 52"/>
              <a:gd name="T34" fmla="*/ 220 w 225"/>
              <a:gd name="T35" fmla="*/ 41 h 52"/>
              <a:gd name="T36" fmla="*/ 219 w 225"/>
              <a:gd name="T37" fmla="*/ 44 h 52"/>
              <a:gd name="T38" fmla="*/ 206 w 225"/>
              <a:gd name="T39" fmla="*/ 25 h 52"/>
              <a:gd name="T40" fmla="*/ 201 w 225"/>
              <a:gd name="T41" fmla="*/ 13 h 52"/>
              <a:gd name="T42" fmla="*/ 203 w 225"/>
              <a:gd name="T43" fmla="*/ 14 h 52"/>
              <a:gd name="T44" fmla="*/ 209 w 225"/>
              <a:gd name="T45" fmla="*/ 26 h 52"/>
              <a:gd name="T46" fmla="*/ 206 w 225"/>
              <a:gd name="T47" fmla="*/ 25 h 52"/>
              <a:gd name="T48" fmla="*/ 0 w 225"/>
              <a:gd name="T49" fmla="*/ 0 h 52"/>
              <a:gd name="T50" fmla="*/ 10 w 225"/>
              <a:gd name="T51" fmla="*/ 2 h 52"/>
              <a:gd name="T52" fmla="*/ 8 w 225"/>
              <a:gd name="T53" fmla="*/ 4 h 52"/>
              <a:gd name="T54" fmla="*/ 40 w 225"/>
              <a:gd name="T55" fmla="*/ 0 h 52"/>
              <a:gd name="T56" fmla="*/ 53 w 225"/>
              <a:gd name="T57" fmla="*/ 2 h 52"/>
              <a:gd name="T58" fmla="*/ 51 w 225"/>
              <a:gd name="T59" fmla="*/ 4 h 52"/>
              <a:gd name="T60" fmla="*/ 38 w 225"/>
              <a:gd name="T61" fmla="*/ 2 h 52"/>
              <a:gd name="T62" fmla="*/ 40 w 225"/>
              <a:gd name="T63" fmla="*/ 0 h 52"/>
              <a:gd name="T64" fmla="*/ 72 w 225"/>
              <a:gd name="T65" fmla="*/ 0 h 52"/>
              <a:gd name="T66" fmla="*/ 74 w 225"/>
              <a:gd name="T67" fmla="*/ 2 h 52"/>
              <a:gd name="T68" fmla="*/ 60 w 225"/>
              <a:gd name="T69" fmla="*/ 4 h 52"/>
              <a:gd name="T70" fmla="*/ 59 w 225"/>
              <a:gd name="T71" fmla="*/ 2 h 52"/>
              <a:gd name="T72" fmla="*/ 81 w 225"/>
              <a:gd name="T73" fmla="*/ 0 h 52"/>
              <a:gd name="T74" fmla="*/ 95 w 225"/>
              <a:gd name="T75" fmla="*/ 2 h 52"/>
              <a:gd name="T76" fmla="*/ 93 w 225"/>
              <a:gd name="T77" fmla="*/ 4 h 52"/>
              <a:gd name="T78" fmla="*/ 80 w 225"/>
              <a:gd name="T79" fmla="*/ 2 h 52"/>
              <a:gd name="T80" fmla="*/ 81 w 225"/>
              <a:gd name="T81" fmla="*/ 0 h 52"/>
              <a:gd name="T82" fmla="*/ 114 w 225"/>
              <a:gd name="T83" fmla="*/ 0 h 52"/>
              <a:gd name="T84" fmla="*/ 116 w 225"/>
              <a:gd name="T85" fmla="*/ 2 h 52"/>
              <a:gd name="T86" fmla="*/ 102 w 225"/>
              <a:gd name="T87" fmla="*/ 4 h 52"/>
              <a:gd name="T88" fmla="*/ 101 w 225"/>
              <a:gd name="T89" fmla="*/ 2 h 52"/>
              <a:gd name="T90" fmla="*/ 123 w 225"/>
              <a:gd name="T91" fmla="*/ 0 h 52"/>
              <a:gd name="T92" fmla="*/ 137 w 225"/>
              <a:gd name="T93" fmla="*/ 2 h 52"/>
              <a:gd name="T94" fmla="*/ 135 w 225"/>
              <a:gd name="T95" fmla="*/ 4 h 52"/>
              <a:gd name="T96" fmla="*/ 122 w 225"/>
              <a:gd name="T97" fmla="*/ 2 h 52"/>
              <a:gd name="T98" fmla="*/ 123 w 225"/>
              <a:gd name="T99" fmla="*/ 0 h 52"/>
              <a:gd name="T100" fmla="*/ 156 w 225"/>
              <a:gd name="T101" fmla="*/ 0 h 52"/>
              <a:gd name="T102" fmla="*/ 158 w 225"/>
              <a:gd name="T103" fmla="*/ 2 h 52"/>
              <a:gd name="T104" fmla="*/ 144 w 225"/>
              <a:gd name="T105" fmla="*/ 4 h 52"/>
              <a:gd name="T106" fmla="*/ 143 w 225"/>
              <a:gd name="T107" fmla="*/ 2 h 52"/>
              <a:gd name="T108" fmla="*/ 165 w 225"/>
              <a:gd name="T109" fmla="*/ 0 h 52"/>
              <a:gd name="T110" fmla="*/ 179 w 225"/>
              <a:gd name="T111" fmla="*/ 2 h 52"/>
              <a:gd name="T112" fmla="*/ 177 w 225"/>
              <a:gd name="T113" fmla="*/ 4 h 52"/>
              <a:gd name="T114" fmla="*/ 164 w 225"/>
              <a:gd name="T115" fmla="*/ 2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FDD8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1"/>
          <p:cNvSpPr>
            <a:spLocks noEditPoints="1"/>
          </p:cNvSpPr>
          <p:nvPr/>
        </p:nvSpPr>
        <p:spPr bwMode="auto">
          <a:xfrm>
            <a:off x="4586759" y="5593639"/>
            <a:ext cx="1800448" cy="372013"/>
          </a:xfrm>
          <a:custGeom>
            <a:avLst/>
            <a:gdLst>
              <a:gd name="T0" fmla="*/ 30 w 225"/>
              <a:gd name="T1" fmla="*/ 0 h 52"/>
              <a:gd name="T2" fmla="*/ 32 w 225"/>
              <a:gd name="T3" fmla="*/ 1 h 52"/>
              <a:gd name="T4" fmla="*/ 19 w 225"/>
              <a:gd name="T5" fmla="*/ 3 h 52"/>
              <a:gd name="T6" fmla="*/ 17 w 225"/>
              <a:gd name="T7" fmla="*/ 1 h 52"/>
              <a:gd name="T8" fmla="*/ 224 w 225"/>
              <a:gd name="T9" fmla="*/ 48 h 52"/>
              <a:gd name="T10" fmla="*/ 225 w 225"/>
              <a:gd name="T11" fmla="*/ 50 h 52"/>
              <a:gd name="T12" fmla="*/ 224 w 225"/>
              <a:gd name="T13" fmla="*/ 52 h 52"/>
              <a:gd name="T14" fmla="*/ 222 w 225"/>
              <a:gd name="T15" fmla="*/ 50 h 52"/>
              <a:gd name="T16" fmla="*/ 224 w 225"/>
              <a:gd name="T17" fmla="*/ 48 h 52"/>
              <a:gd name="T18" fmla="*/ 198 w 225"/>
              <a:gd name="T19" fmla="*/ 5 h 52"/>
              <a:gd name="T20" fmla="*/ 198 w 225"/>
              <a:gd name="T21" fmla="*/ 7 h 52"/>
              <a:gd name="T22" fmla="*/ 193 w 225"/>
              <a:gd name="T23" fmla="*/ 3 h 52"/>
              <a:gd name="T24" fmla="*/ 185 w 225"/>
              <a:gd name="T25" fmla="*/ 1 h 52"/>
              <a:gd name="T26" fmla="*/ 186 w 225"/>
              <a:gd name="T27" fmla="*/ 0 h 52"/>
              <a:gd name="T28" fmla="*/ 196 w 225"/>
              <a:gd name="T29" fmla="*/ 1 h 52"/>
              <a:gd name="T30" fmla="*/ 211 w 225"/>
              <a:gd name="T31" fmla="*/ 32 h 52"/>
              <a:gd name="T32" fmla="*/ 212 w 225"/>
              <a:gd name="T33" fmla="*/ 30 h 52"/>
              <a:gd name="T34" fmla="*/ 220 w 225"/>
              <a:gd name="T35" fmla="*/ 41 h 52"/>
              <a:gd name="T36" fmla="*/ 219 w 225"/>
              <a:gd name="T37" fmla="*/ 43 h 52"/>
              <a:gd name="T38" fmla="*/ 206 w 225"/>
              <a:gd name="T39" fmla="*/ 24 h 52"/>
              <a:gd name="T40" fmla="*/ 201 w 225"/>
              <a:gd name="T41" fmla="*/ 12 h 52"/>
              <a:gd name="T42" fmla="*/ 203 w 225"/>
              <a:gd name="T43" fmla="*/ 13 h 52"/>
              <a:gd name="T44" fmla="*/ 209 w 225"/>
              <a:gd name="T45" fmla="*/ 25 h 52"/>
              <a:gd name="T46" fmla="*/ 206 w 225"/>
              <a:gd name="T47" fmla="*/ 24 h 52"/>
              <a:gd name="T48" fmla="*/ 0 w 225"/>
              <a:gd name="T49" fmla="*/ 0 h 52"/>
              <a:gd name="T50" fmla="*/ 10 w 225"/>
              <a:gd name="T51" fmla="*/ 1 h 52"/>
              <a:gd name="T52" fmla="*/ 8 w 225"/>
              <a:gd name="T53" fmla="*/ 3 h 52"/>
              <a:gd name="T54" fmla="*/ 40 w 225"/>
              <a:gd name="T55" fmla="*/ 0 h 52"/>
              <a:gd name="T56" fmla="*/ 53 w 225"/>
              <a:gd name="T57" fmla="*/ 1 h 52"/>
              <a:gd name="T58" fmla="*/ 51 w 225"/>
              <a:gd name="T59" fmla="*/ 3 h 52"/>
              <a:gd name="T60" fmla="*/ 38 w 225"/>
              <a:gd name="T61" fmla="*/ 1 h 52"/>
              <a:gd name="T62" fmla="*/ 40 w 225"/>
              <a:gd name="T63" fmla="*/ 0 h 52"/>
              <a:gd name="T64" fmla="*/ 72 w 225"/>
              <a:gd name="T65" fmla="*/ 0 h 52"/>
              <a:gd name="T66" fmla="*/ 74 w 225"/>
              <a:gd name="T67" fmla="*/ 1 h 52"/>
              <a:gd name="T68" fmla="*/ 60 w 225"/>
              <a:gd name="T69" fmla="*/ 3 h 52"/>
              <a:gd name="T70" fmla="*/ 59 w 225"/>
              <a:gd name="T71" fmla="*/ 1 h 52"/>
              <a:gd name="T72" fmla="*/ 81 w 225"/>
              <a:gd name="T73" fmla="*/ 0 h 52"/>
              <a:gd name="T74" fmla="*/ 95 w 225"/>
              <a:gd name="T75" fmla="*/ 1 h 52"/>
              <a:gd name="T76" fmla="*/ 93 w 225"/>
              <a:gd name="T77" fmla="*/ 3 h 52"/>
              <a:gd name="T78" fmla="*/ 80 w 225"/>
              <a:gd name="T79" fmla="*/ 1 h 52"/>
              <a:gd name="T80" fmla="*/ 81 w 225"/>
              <a:gd name="T81" fmla="*/ 0 h 52"/>
              <a:gd name="T82" fmla="*/ 114 w 225"/>
              <a:gd name="T83" fmla="*/ 0 h 52"/>
              <a:gd name="T84" fmla="*/ 116 w 225"/>
              <a:gd name="T85" fmla="*/ 1 h 52"/>
              <a:gd name="T86" fmla="*/ 102 w 225"/>
              <a:gd name="T87" fmla="*/ 3 h 52"/>
              <a:gd name="T88" fmla="*/ 101 w 225"/>
              <a:gd name="T89" fmla="*/ 1 h 52"/>
              <a:gd name="T90" fmla="*/ 123 w 225"/>
              <a:gd name="T91" fmla="*/ 0 h 52"/>
              <a:gd name="T92" fmla="*/ 137 w 225"/>
              <a:gd name="T93" fmla="*/ 1 h 52"/>
              <a:gd name="T94" fmla="*/ 135 w 225"/>
              <a:gd name="T95" fmla="*/ 3 h 52"/>
              <a:gd name="T96" fmla="*/ 122 w 225"/>
              <a:gd name="T97" fmla="*/ 1 h 52"/>
              <a:gd name="T98" fmla="*/ 123 w 225"/>
              <a:gd name="T99" fmla="*/ 0 h 52"/>
              <a:gd name="T100" fmla="*/ 156 w 225"/>
              <a:gd name="T101" fmla="*/ 0 h 52"/>
              <a:gd name="T102" fmla="*/ 158 w 225"/>
              <a:gd name="T103" fmla="*/ 1 h 52"/>
              <a:gd name="T104" fmla="*/ 144 w 225"/>
              <a:gd name="T105" fmla="*/ 3 h 52"/>
              <a:gd name="T106" fmla="*/ 143 w 225"/>
              <a:gd name="T107" fmla="*/ 1 h 52"/>
              <a:gd name="T108" fmla="*/ 165 w 225"/>
              <a:gd name="T109" fmla="*/ 0 h 52"/>
              <a:gd name="T110" fmla="*/ 179 w 225"/>
              <a:gd name="T111" fmla="*/ 1 h 52"/>
              <a:gd name="T112" fmla="*/ 177 w 225"/>
              <a:gd name="T113" fmla="*/ 3 h 52"/>
              <a:gd name="T114" fmla="*/ 164 w 225"/>
              <a:gd name="T115" fmla="*/ 1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rgbClr val="82C3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文本框 155"/>
          <p:cNvSpPr txBox="1"/>
          <p:nvPr/>
        </p:nvSpPr>
        <p:spPr>
          <a:xfrm>
            <a:off x="6531223" y="1257360"/>
            <a:ext cx="5065497" cy="1089529"/>
          </a:xfrm>
          <a:prstGeom prst="rect">
            <a:avLst/>
          </a:prstGeom>
          <a:noFill/>
        </p:spPr>
        <p:txBody>
          <a:bodyPr wrap="square" rtlCol="0">
            <a:spAutoFit/>
          </a:bodyPr>
          <a:lstStyle/>
          <a:p>
            <a:pPr>
              <a:lnSpc>
                <a:spcPct val="120000"/>
              </a:lnSpc>
            </a:pPr>
            <a:r>
              <a:rPr lang="zh-CN" altLang="en-US" dirty="0" smtClean="0">
                <a:solidFill>
                  <a:schemeClr val="tx1">
                    <a:lumMod val="65000"/>
                    <a:lumOff val="35000"/>
                  </a:schemeClr>
                </a:solidFill>
                <a:latin typeface="幼圆" panose="02010509060101010101" pitchFamily="49" charset="-122"/>
                <a:ea typeface="幼圆" panose="02010509060101010101" pitchFamily="49" charset="-122"/>
              </a:rPr>
              <a:t>    不动产</a:t>
            </a:r>
            <a:r>
              <a:rPr lang="zh-CN" altLang="en-US" dirty="0">
                <a:solidFill>
                  <a:schemeClr val="tx1">
                    <a:lumMod val="65000"/>
                    <a:lumOff val="35000"/>
                  </a:schemeClr>
                </a:solidFill>
                <a:latin typeface="幼圆" panose="02010509060101010101" pitchFamily="49" charset="-122"/>
                <a:ea typeface="幼圆" panose="02010509060101010101" pitchFamily="49" charset="-122"/>
              </a:rPr>
              <a:t>物权登记最基本的效力表现为，除法律另有规定外，不动产物权的设立、变更、转让和消灭，经依法登记，发生效力</a:t>
            </a:r>
            <a:endParaRPr lang="zh-CN" altLang="en-US"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44" name="文本框 156"/>
          <p:cNvSpPr txBox="1"/>
          <p:nvPr/>
        </p:nvSpPr>
        <p:spPr>
          <a:xfrm>
            <a:off x="6531223" y="2455686"/>
            <a:ext cx="5065497" cy="1421928"/>
          </a:xfrm>
          <a:prstGeom prst="rect">
            <a:avLst/>
          </a:prstGeom>
          <a:noFill/>
        </p:spPr>
        <p:txBody>
          <a:bodyPr wrap="square" rtlCol="0">
            <a:spAutoFit/>
          </a:bodyPr>
          <a:lstStyle/>
          <a:p>
            <a:pPr>
              <a:lnSpc>
                <a:spcPct val="120000"/>
              </a:lnSpc>
            </a:pPr>
            <a:r>
              <a:rPr lang="zh-CN" altLang="en-US" dirty="0" smtClean="0">
                <a:solidFill>
                  <a:schemeClr val="tx1">
                    <a:lumMod val="65000"/>
                    <a:lumOff val="35000"/>
                  </a:schemeClr>
                </a:solidFill>
                <a:latin typeface="幼圆" panose="02010509060101010101" pitchFamily="49" charset="-122"/>
                <a:ea typeface="幼圆" panose="02010509060101010101" pitchFamily="49" charset="-122"/>
              </a:rPr>
              <a:t>    原则上</a:t>
            </a:r>
            <a:r>
              <a:rPr lang="zh-CN" altLang="en-US" dirty="0">
                <a:solidFill>
                  <a:schemeClr val="tx1">
                    <a:lumMod val="65000"/>
                    <a:lumOff val="35000"/>
                  </a:schemeClr>
                </a:solidFill>
                <a:latin typeface="幼圆" panose="02010509060101010101" pitchFamily="49" charset="-122"/>
                <a:ea typeface="幼圆" panose="02010509060101010101" pitchFamily="49" charset="-122"/>
              </a:rPr>
              <a:t>不动产物权登记是不动产物权的法定公示手段，是不动产物权设立、变更、转让和消灭的生效要件，也是不动产物权依法获得承认和保护的依据。</a:t>
            </a:r>
            <a:endParaRPr lang="zh-CN" altLang="en-US"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45" name="文本框 157"/>
          <p:cNvSpPr txBox="1"/>
          <p:nvPr/>
        </p:nvSpPr>
        <p:spPr>
          <a:xfrm>
            <a:off x="6531223" y="4039862"/>
            <a:ext cx="5065497" cy="1421928"/>
          </a:xfrm>
          <a:prstGeom prst="rect">
            <a:avLst/>
          </a:prstGeom>
          <a:noFill/>
        </p:spPr>
        <p:txBody>
          <a:bodyPr wrap="square" rtlCol="0">
            <a:spAutoFit/>
          </a:bodyPr>
          <a:lstStyle/>
          <a:p>
            <a:pPr>
              <a:lnSpc>
                <a:spcPct val="120000"/>
              </a:lnSpc>
            </a:pPr>
            <a:r>
              <a:rPr lang="zh-CN" altLang="en-US" dirty="0" smtClean="0">
                <a:solidFill>
                  <a:schemeClr val="tx1">
                    <a:lumMod val="65000"/>
                    <a:lumOff val="35000"/>
                  </a:schemeClr>
                </a:solidFill>
                <a:latin typeface="幼圆" panose="02010509060101010101" pitchFamily="49" charset="-122"/>
                <a:ea typeface="幼圆" panose="02010509060101010101" pitchFamily="49" charset="-122"/>
              </a:rPr>
              <a:t>    不动产</a:t>
            </a:r>
            <a:r>
              <a:rPr lang="zh-CN" altLang="en-US" dirty="0">
                <a:solidFill>
                  <a:schemeClr val="tx1">
                    <a:lumMod val="65000"/>
                    <a:lumOff val="35000"/>
                  </a:schemeClr>
                </a:solidFill>
                <a:latin typeface="幼圆" panose="02010509060101010101" pitchFamily="49" charset="-122"/>
                <a:ea typeface="幼圆" panose="02010509060101010101" pitchFamily="49" charset="-122"/>
              </a:rPr>
              <a:t>登记效力的基础是登记当事人的意思表示，包括当事人的登记申请及其他补充、变更登记的意思表示、登记机关进行登记所必需的意思表示。</a:t>
            </a:r>
            <a:endParaRPr lang="zh-CN" altLang="en-US"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46" name="文本框 158"/>
          <p:cNvSpPr txBox="1"/>
          <p:nvPr/>
        </p:nvSpPr>
        <p:spPr>
          <a:xfrm>
            <a:off x="6531223" y="5570704"/>
            <a:ext cx="5065497" cy="1089529"/>
          </a:xfrm>
          <a:prstGeom prst="rect">
            <a:avLst/>
          </a:prstGeom>
          <a:noFill/>
        </p:spPr>
        <p:txBody>
          <a:bodyPr wrap="square" rtlCol="0">
            <a:spAutoFit/>
          </a:bodyPr>
          <a:lstStyle/>
          <a:p>
            <a:pPr>
              <a:lnSpc>
                <a:spcPct val="120000"/>
              </a:lnSpc>
            </a:pPr>
            <a:r>
              <a:rPr lang="zh-CN" altLang="en-US" dirty="0" smtClean="0">
                <a:solidFill>
                  <a:schemeClr val="tx1">
                    <a:lumMod val="65000"/>
                    <a:lumOff val="35000"/>
                  </a:schemeClr>
                </a:solidFill>
                <a:latin typeface="幼圆" panose="02010509060101010101" pitchFamily="49" charset="-122"/>
                <a:ea typeface="幼圆" panose="02010509060101010101" pitchFamily="49" charset="-122"/>
              </a:rPr>
              <a:t>    登记</a:t>
            </a:r>
            <a:r>
              <a:rPr lang="zh-CN" altLang="en-US" dirty="0">
                <a:solidFill>
                  <a:schemeClr val="tx1">
                    <a:lumMod val="65000"/>
                    <a:lumOff val="35000"/>
                  </a:schemeClr>
                </a:solidFill>
                <a:latin typeface="幼圆" panose="02010509060101010101" pitchFamily="49" charset="-122"/>
                <a:ea typeface="幼圆" panose="02010509060101010101" pitchFamily="49" charset="-122"/>
              </a:rPr>
              <a:t>具有统一的效力，但只是登记机关对符合法律要件的申请进行审查并记载的义务行为，而不是行政特权行为，更不是行政审批权。</a:t>
            </a:r>
            <a:endParaRPr lang="zh-CN" altLang="en-US"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47" name="Freeform 45"/>
          <p:cNvSpPr>
            <a:spLocks noChangeAspect="1" noEditPoints="1"/>
          </p:cNvSpPr>
          <p:nvPr/>
        </p:nvSpPr>
        <p:spPr bwMode="auto">
          <a:xfrm>
            <a:off x="4891102" y="4351217"/>
            <a:ext cx="323058" cy="398638"/>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a:noFill/>
          </a:ln>
        </p:spPr>
        <p:txBody>
          <a:bodyPr vert="horz" wrap="square" lIns="93256" tIns="46627" rIns="93256" bIns="46627" numCol="1" anchor="t" anchorCtr="0" compatLnSpc="1"/>
          <a:lstStyle/>
          <a:p>
            <a:pPr>
              <a:defRPr/>
            </a:pPr>
            <a:endParaRPr lang="en-US" kern="0" dirty="0">
              <a:solidFill>
                <a:srgbClr val="FFFFFF"/>
              </a:solidFill>
            </a:endParaRPr>
          </a:p>
        </p:txBody>
      </p:sp>
      <p:sp>
        <p:nvSpPr>
          <p:cNvPr id="48" name="Freeform 10"/>
          <p:cNvSpPr>
            <a:spLocks noEditPoints="1"/>
          </p:cNvSpPr>
          <p:nvPr/>
        </p:nvSpPr>
        <p:spPr bwMode="auto">
          <a:xfrm>
            <a:off x="4711745" y="2840577"/>
            <a:ext cx="807674" cy="385640"/>
          </a:xfrm>
          <a:custGeom>
            <a:avLst/>
            <a:gdLst>
              <a:gd name="T0" fmla="*/ 87 w 782"/>
              <a:gd name="T1" fmla="*/ 232 h 493"/>
              <a:gd name="T2" fmla="*/ 195 w 782"/>
              <a:gd name="T3" fmla="*/ 0 h 493"/>
              <a:gd name="T4" fmla="*/ 724 w 782"/>
              <a:gd name="T5" fmla="*/ 467 h 493"/>
              <a:gd name="T6" fmla="*/ 612 w 782"/>
              <a:gd name="T7" fmla="*/ 369 h 493"/>
              <a:gd name="T8" fmla="*/ 565 w 782"/>
              <a:gd name="T9" fmla="*/ 349 h 493"/>
              <a:gd name="T10" fmla="*/ 605 w 782"/>
              <a:gd name="T11" fmla="*/ 354 h 493"/>
              <a:gd name="T12" fmla="*/ 366 w 782"/>
              <a:gd name="T13" fmla="*/ 366 h 493"/>
              <a:gd name="T14" fmla="*/ 372 w 782"/>
              <a:gd name="T15" fmla="*/ 348 h 493"/>
              <a:gd name="T16" fmla="*/ 410 w 782"/>
              <a:gd name="T17" fmla="*/ 351 h 493"/>
              <a:gd name="T18" fmla="*/ 409 w 782"/>
              <a:gd name="T19" fmla="*/ 406 h 493"/>
              <a:gd name="T20" fmla="*/ 362 w 782"/>
              <a:gd name="T21" fmla="*/ 405 h 493"/>
              <a:gd name="T22" fmla="*/ 288 w 782"/>
              <a:gd name="T23" fmla="*/ 400 h 493"/>
              <a:gd name="T24" fmla="*/ 339 w 782"/>
              <a:gd name="T25" fmla="*/ 389 h 493"/>
              <a:gd name="T26" fmla="*/ 322 w 782"/>
              <a:gd name="T27" fmla="*/ 409 h 493"/>
              <a:gd name="T28" fmla="*/ 302 w 782"/>
              <a:gd name="T29" fmla="*/ 353 h 493"/>
              <a:gd name="T30" fmla="*/ 345 w 782"/>
              <a:gd name="T31" fmla="*/ 351 h 493"/>
              <a:gd name="T32" fmla="*/ 213 w 782"/>
              <a:gd name="T33" fmla="*/ 402 h 493"/>
              <a:gd name="T34" fmla="*/ 267 w 782"/>
              <a:gd name="T35" fmla="*/ 387 h 493"/>
              <a:gd name="T36" fmla="*/ 213 w 782"/>
              <a:gd name="T37" fmla="*/ 406 h 493"/>
              <a:gd name="T38" fmla="*/ 199 w 782"/>
              <a:gd name="T39" fmla="*/ 369 h 493"/>
              <a:gd name="T40" fmla="*/ 214 w 782"/>
              <a:gd name="T41" fmla="*/ 348 h 493"/>
              <a:gd name="T42" fmla="*/ 233 w 782"/>
              <a:gd name="T43" fmla="*/ 361 h 493"/>
              <a:gd name="T44" fmla="*/ 280 w 782"/>
              <a:gd name="T45" fmla="*/ 350 h 493"/>
              <a:gd name="T46" fmla="*/ 273 w 782"/>
              <a:gd name="T47" fmla="*/ 367 h 493"/>
              <a:gd name="T48" fmla="*/ 159 w 782"/>
              <a:gd name="T49" fmla="*/ 452 h 493"/>
              <a:gd name="T50" fmla="*/ 107 w 782"/>
              <a:gd name="T51" fmla="*/ 448 h 493"/>
              <a:gd name="T52" fmla="*/ 137 w 782"/>
              <a:gd name="T53" fmla="*/ 424 h 493"/>
              <a:gd name="T54" fmla="*/ 188 w 782"/>
              <a:gd name="T55" fmla="*/ 402 h 493"/>
              <a:gd name="T56" fmla="*/ 142 w 782"/>
              <a:gd name="T57" fmla="*/ 409 h 493"/>
              <a:gd name="T58" fmla="*/ 153 w 782"/>
              <a:gd name="T59" fmla="*/ 385 h 493"/>
              <a:gd name="T60" fmla="*/ 196 w 782"/>
              <a:gd name="T61" fmla="*/ 389 h 493"/>
              <a:gd name="T62" fmla="*/ 407 w 782"/>
              <a:gd name="T63" fmla="*/ 455 h 493"/>
              <a:gd name="T64" fmla="*/ 200 w 782"/>
              <a:gd name="T65" fmla="*/ 458 h 493"/>
              <a:gd name="T66" fmla="*/ 203 w 782"/>
              <a:gd name="T67" fmla="*/ 427 h 493"/>
              <a:gd name="T68" fmla="*/ 402 w 782"/>
              <a:gd name="T69" fmla="*/ 423 h 493"/>
              <a:gd name="T70" fmla="*/ 411 w 782"/>
              <a:gd name="T71" fmla="*/ 448 h 493"/>
              <a:gd name="T72" fmla="*/ 438 w 782"/>
              <a:gd name="T73" fmla="*/ 347 h 493"/>
              <a:gd name="T74" fmla="*/ 471 w 782"/>
              <a:gd name="T75" fmla="*/ 369 h 493"/>
              <a:gd name="T76" fmla="*/ 434 w 782"/>
              <a:gd name="T77" fmla="*/ 366 h 493"/>
              <a:gd name="T78" fmla="*/ 484 w 782"/>
              <a:gd name="T79" fmla="*/ 395 h 493"/>
              <a:gd name="T80" fmla="*/ 473 w 782"/>
              <a:gd name="T81" fmla="*/ 409 h 493"/>
              <a:gd name="T82" fmla="*/ 437 w 782"/>
              <a:gd name="T83" fmla="*/ 404 h 493"/>
              <a:gd name="T84" fmla="*/ 440 w 782"/>
              <a:gd name="T85" fmla="*/ 451 h 493"/>
              <a:gd name="T86" fmla="*/ 438 w 782"/>
              <a:gd name="T87" fmla="*/ 428 h 493"/>
              <a:gd name="T88" fmla="*/ 447 w 782"/>
              <a:gd name="T89" fmla="*/ 423 h 493"/>
              <a:gd name="T90" fmla="*/ 483 w 782"/>
              <a:gd name="T91" fmla="*/ 424 h 493"/>
              <a:gd name="T92" fmla="*/ 502 w 782"/>
              <a:gd name="T93" fmla="*/ 363 h 493"/>
              <a:gd name="T94" fmla="*/ 536 w 782"/>
              <a:gd name="T95" fmla="*/ 350 h 493"/>
              <a:gd name="T96" fmla="*/ 547 w 782"/>
              <a:gd name="T97" fmla="*/ 366 h 493"/>
              <a:gd name="T98" fmla="*/ 519 w 782"/>
              <a:gd name="T99" fmla="*/ 405 h 493"/>
              <a:gd name="T100" fmla="*/ 559 w 782"/>
              <a:gd name="T101" fmla="*/ 389 h 493"/>
              <a:gd name="T102" fmla="*/ 564 w 782"/>
              <a:gd name="T103" fmla="*/ 408 h 493"/>
              <a:gd name="T104" fmla="*/ 588 w 782"/>
              <a:gd name="T105" fmla="*/ 453 h 493"/>
              <a:gd name="T106" fmla="*/ 548 w 782"/>
              <a:gd name="T107" fmla="*/ 457 h 493"/>
              <a:gd name="T108" fmla="*/ 536 w 782"/>
              <a:gd name="T109" fmla="*/ 423 h 493"/>
              <a:gd name="T110" fmla="*/ 588 w 782"/>
              <a:gd name="T111" fmla="*/ 448 h 493"/>
              <a:gd name="T112" fmla="*/ 591 w 782"/>
              <a:gd name="T113" fmla="*/ 382 h 493"/>
              <a:gd name="T114" fmla="*/ 635 w 782"/>
              <a:gd name="T115" fmla="*/ 409 h 493"/>
              <a:gd name="T116" fmla="*/ 616 w 782"/>
              <a:gd name="T117" fmla="*/ 449 h 493"/>
              <a:gd name="T118" fmla="*/ 639 w 782"/>
              <a:gd name="T119" fmla="*/ 423 h 493"/>
              <a:gd name="T120" fmla="*/ 670 w 782"/>
              <a:gd name="T121" fmla="*/ 449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82" h="493">
                <a:moveTo>
                  <a:pt x="111" y="206"/>
                </a:moveTo>
                <a:cubicBezTo>
                  <a:pt x="91" y="187"/>
                  <a:pt x="91" y="152"/>
                  <a:pt x="111" y="134"/>
                </a:cubicBezTo>
                <a:cubicBezTo>
                  <a:pt x="97" y="136"/>
                  <a:pt x="84" y="151"/>
                  <a:pt x="84" y="170"/>
                </a:cubicBezTo>
                <a:cubicBezTo>
                  <a:pt x="84" y="188"/>
                  <a:pt x="97" y="203"/>
                  <a:pt x="111" y="206"/>
                </a:cubicBezTo>
                <a:close/>
                <a:moveTo>
                  <a:pt x="698" y="170"/>
                </a:moveTo>
                <a:cubicBezTo>
                  <a:pt x="698" y="151"/>
                  <a:pt x="685" y="136"/>
                  <a:pt x="671" y="134"/>
                </a:cubicBezTo>
                <a:cubicBezTo>
                  <a:pt x="691" y="152"/>
                  <a:pt x="691" y="187"/>
                  <a:pt x="671" y="206"/>
                </a:cubicBezTo>
                <a:cubicBezTo>
                  <a:pt x="685" y="203"/>
                  <a:pt x="698" y="188"/>
                  <a:pt x="698" y="170"/>
                </a:cubicBezTo>
                <a:close/>
                <a:moveTo>
                  <a:pt x="696" y="232"/>
                </a:moveTo>
                <a:cubicBezTo>
                  <a:pt x="716" y="224"/>
                  <a:pt x="737" y="200"/>
                  <a:pt x="737" y="170"/>
                </a:cubicBezTo>
                <a:cubicBezTo>
                  <a:pt x="737" y="139"/>
                  <a:pt x="716" y="115"/>
                  <a:pt x="696" y="108"/>
                </a:cubicBezTo>
                <a:cubicBezTo>
                  <a:pt x="712" y="124"/>
                  <a:pt x="723" y="147"/>
                  <a:pt x="723" y="170"/>
                </a:cubicBezTo>
                <a:cubicBezTo>
                  <a:pt x="723" y="193"/>
                  <a:pt x="712" y="215"/>
                  <a:pt x="696" y="232"/>
                </a:cubicBezTo>
                <a:close/>
                <a:moveTo>
                  <a:pt x="87" y="232"/>
                </a:moveTo>
                <a:cubicBezTo>
                  <a:pt x="70" y="215"/>
                  <a:pt x="59" y="193"/>
                  <a:pt x="59" y="170"/>
                </a:cubicBezTo>
                <a:cubicBezTo>
                  <a:pt x="59" y="147"/>
                  <a:pt x="70" y="124"/>
                  <a:pt x="87" y="108"/>
                </a:cubicBezTo>
                <a:cubicBezTo>
                  <a:pt x="66" y="115"/>
                  <a:pt x="45" y="139"/>
                  <a:pt x="46" y="170"/>
                </a:cubicBezTo>
                <a:cubicBezTo>
                  <a:pt x="45" y="200"/>
                  <a:pt x="66" y="224"/>
                  <a:pt x="87" y="232"/>
                </a:cubicBezTo>
                <a:close/>
                <a:moveTo>
                  <a:pt x="714" y="448"/>
                </a:moveTo>
                <a:cubicBezTo>
                  <a:pt x="706" y="438"/>
                  <a:pt x="697" y="428"/>
                  <a:pt x="689" y="419"/>
                </a:cubicBezTo>
                <a:cubicBezTo>
                  <a:pt x="671" y="397"/>
                  <a:pt x="653" y="376"/>
                  <a:pt x="635" y="355"/>
                </a:cubicBezTo>
                <a:cubicBezTo>
                  <a:pt x="634" y="354"/>
                  <a:pt x="633" y="353"/>
                  <a:pt x="632" y="352"/>
                </a:cubicBezTo>
                <a:cubicBezTo>
                  <a:pt x="629" y="347"/>
                  <a:pt x="623" y="345"/>
                  <a:pt x="617" y="343"/>
                </a:cubicBezTo>
                <a:cubicBezTo>
                  <a:pt x="612" y="341"/>
                  <a:pt x="606" y="339"/>
                  <a:pt x="599" y="339"/>
                </a:cubicBezTo>
                <a:cubicBezTo>
                  <a:pt x="621" y="333"/>
                  <a:pt x="637" y="314"/>
                  <a:pt x="637" y="291"/>
                </a:cubicBezTo>
                <a:cubicBezTo>
                  <a:pt x="637" y="50"/>
                  <a:pt x="637" y="50"/>
                  <a:pt x="637" y="50"/>
                </a:cubicBezTo>
                <a:cubicBezTo>
                  <a:pt x="637" y="22"/>
                  <a:pt x="614" y="0"/>
                  <a:pt x="587" y="0"/>
                </a:cubicBezTo>
                <a:cubicBezTo>
                  <a:pt x="195" y="0"/>
                  <a:pt x="195" y="0"/>
                  <a:pt x="195" y="0"/>
                </a:cubicBezTo>
                <a:cubicBezTo>
                  <a:pt x="168" y="0"/>
                  <a:pt x="145" y="22"/>
                  <a:pt x="145" y="50"/>
                </a:cubicBezTo>
                <a:cubicBezTo>
                  <a:pt x="145" y="291"/>
                  <a:pt x="145" y="291"/>
                  <a:pt x="145" y="291"/>
                </a:cubicBezTo>
                <a:cubicBezTo>
                  <a:pt x="145" y="314"/>
                  <a:pt x="161" y="334"/>
                  <a:pt x="183" y="339"/>
                </a:cubicBezTo>
                <a:cubicBezTo>
                  <a:pt x="171" y="340"/>
                  <a:pt x="157" y="344"/>
                  <a:pt x="149" y="354"/>
                </a:cubicBezTo>
                <a:cubicBezTo>
                  <a:pt x="143" y="361"/>
                  <a:pt x="136" y="369"/>
                  <a:pt x="130" y="377"/>
                </a:cubicBezTo>
                <a:cubicBezTo>
                  <a:pt x="111" y="399"/>
                  <a:pt x="91" y="422"/>
                  <a:pt x="72" y="446"/>
                </a:cubicBezTo>
                <a:cubicBezTo>
                  <a:pt x="67" y="451"/>
                  <a:pt x="58" y="459"/>
                  <a:pt x="58" y="467"/>
                </a:cubicBezTo>
                <a:cubicBezTo>
                  <a:pt x="58" y="489"/>
                  <a:pt x="58" y="478"/>
                  <a:pt x="58" y="478"/>
                </a:cubicBezTo>
                <a:cubicBezTo>
                  <a:pt x="58" y="481"/>
                  <a:pt x="59" y="483"/>
                  <a:pt x="60" y="485"/>
                </a:cubicBezTo>
                <a:cubicBezTo>
                  <a:pt x="65" y="492"/>
                  <a:pt x="75" y="493"/>
                  <a:pt x="83" y="493"/>
                </a:cubicBezTo>
                <a:cubicBezTo>
                  <a:pt x="94" y="493"/>
                  <a:pt x="667" y="493"/>
                  <a:pt x="684" y="493"/>
                </a:cubicBezTo>
                <a:cubicBezTo>
                  <a:pt x="693" y="493"/>
                  <a:pt x="702" y="492"/>
                  <a:pt x="711" y="490"/>
                </a:cubicBezTo>
                <a:cubicBezTo>
                  <a:pt x="716" y="489"/>
                  <a:pt x="723" y="486"/>
                  <a:pt x="724" y="479"/>
                </a:cubicBezTo>
                <a:cubicBezTo>
                  <a:pt x="724" y="456"/>
                  <a:pt x="724" y="467"/>
                  <a:pt x="724" y="467"/>
                </a:cubicBezTo>
                <a:cubicBezTo>
                  <a:pt x="725" y="462"/>
                  <a:pt x="722" y="457"/>
                  <a:pt x="718" y="453"/>
                </a:cubicBezTo>
                <a:cubicBezTo>
                  <a:pt x="717" y="451"/>
                  <a:pt x="715" y="449"/>
                  <a:pt x="714" y="448"/>
                </a:cubicBezTo>
                <a:close/>
                <a:moveTo>
                  <a:pt x="164" y="299"/>
                </a:moveTo>
                <a:cubicBezTo>
                  <a:pt x="164" y="64"/>
                  <a:pt x="164" y="53"/>
                  <a:pt x="164" y="53"/>
                </a:cubicBezTo>
                <a:cubicBezTo>
                  <a:pt x="164" y="39"/>
                  <a:pt x="175" y="16"/>
                  <a:pt x="189" y="16"/>
                </a:cubicBezTo>
                <a:cubicBezTo>
                  <a:pt x="570" y="16"/>
                  <a:pt x="593" y="16"/>
                  <a:pt x="593" y="16"/>
                </a:cubicBezTo>
                <a:cubicBezTo>
                  <a:pt x="607" y="16"/>
                  <a:pt x="618" y="39"/>
                  <a:pt x="618" y="53"/>
                </a:cubicBezTo>
                <a:cubicBezTo>
                  <a:pt x="618" y="268"/>
                  <a:pt x="618" y="299"/>
                  <a:pt x="618" y="299"/>
                </a:cubicBezTo>
                <a:cubicBezTo>
                  <a:pt x="618" y="313"/>
                  <a:pt x="607" y="325"/>
                  <a:pt x="593" y="325"/>
                </a:cubicBezTo>
                <a:cubicBezTo>
                  <a:pt x="212" y="325"/>
                  <a:pt x="189" y="325"/>
                  <a:pt x="189" y="325"/>
                </a:cubicBezTo>
                <a:cubicBezTo>
                  <a:pt x="175" y="325"/>
                  <a:pt x="164" y="302"/>
                  <a:pt x="164" y="287"/>
                </a:cubicBezTo>
                <a:lnTo>
                  <a:pt x="164" y="299"/>
                </a:lnTo>
                <a:close/>
                <a:moveTo>
                  <a:pt x="613" y="367"/>
                </a:moveTo>
                <a:cubicBezTo>
                  <a:pt x="613" y="367"/>
                  <a:pt x="613" y="368"/>
                  <a:pt x="612" y="369"/>
                </a:cubicBezTo>
                <a:cubicBezTo>
                  <a:pt x="612" y="369"/>
                  <a:pt x="612" y="369"/>
                  <a:pt x="612" y="369"/>
                </a:cubicBezTo>
                <a:cubicBezTo>
                  <a:pt x="612" y="369"/>
                  <a:pt x="612" y="369"/>
                  <a:pt x="612" y="369"/>
                </a:cubicBezTo>
                <a:cubicBezTo>
                  <a:pt x="612" y="369"/>
                  <a:pt x="612" y="369"/>
                  <a:pt x="612" y="369"/>
                </a:cubicBezTo>
                <a:cubicBezTo>
                  <a:pt x="612" y="369"/>
                  <a:pt x="612" y="369"/>
                  <a:pt x="611" y="369"/>
                </a:cubicBezTo>
                <a:cubicBezTo>
                  <a:pt x="611" y="369"/>
                  <a:pt x="611" y="369"/>
                  <a:pt x="611" y="369"/>
                </a:cubicBezTo>
                <a:cubicBezTo>
                  <a:pt x="611" y="369"/>
                  <a:pt x="611" y="369"/>
                  <a:pt x="610" y="369"/>
                </a:cubicBezTo>
                <a:cubicBezTo>
                  <a:pt x="608" y="371"/>
                  <a:pt x="604" y="371"/>
                  <a:pt x="600" y="371"/>
                </a:cubicBezTo>
                <a:cubicBezTo>
                  <a:pt x="584" y="371"/>
                  <a:pt x="584" y="371"/>
                  <a:pt x="584" y="371"/>
                </a:cubicBezTo>
                <a:cubicBezTo>
                  <a:pt x="580" y="371"/>
                  <a:pt x="577" y="370"/>
                  <a:pt x="574" y="369"/>
                </a:cubicBezTo>
                <a:cubicBezTo>
                  <a:pt x="573" y="368"/>
                  <a:pt x="572" y="367"/>
                  <a:pt x="571" y="367"/>
                </a:cubicBezTo>
                <a:cubicBezTo>
                  <a:pt x="570" y="366"/>
                  <a:pt x="569" y="365"/>
                  <a:pt x="569" y="365"/>
                </a:cubicBezTo>
                <a:cubicBezTo>
                  <a:pt x="568" y="363"/>
                  <a:pt x="568" y="363"/>
                  <a:pt x="568" y="363"/>
                </a:cubicBezTo>
                <a:cubicBezTo>
                  <a:pt x="566" y="360"/>
                  <a:pt x="564" y="357"/>
                  <a:pt x="563" y="354"/>
                </a:cubicBezTo>
                <a:cubicBezTo>
                  <a:pt x="561" y="351"/>
                  <a:pt x="563" y="350"/>
                  <a:pt x="565" y="349"/>
                </a:cubicBezTo>
                <a:cubicBezTo>
                  <a:pt x="565" y="349"/>
                  <a:pt x="566" y="349"/>
                  <a:pt x="566" y="349"/>
                </a:cubicBezTo>
                <a:cubicBezTo>
                  <a:pt x="567" y="348"/>
                  <a:pt x="569" y="348"/>
                  <a:pt x="570" y="348"/>
                </a:cubicBezTo>
                <a:cubicBezTo>
                  <a:pt x="573" y="348"/>
                  <a:pt x="573" y="348"/>
                  <a:pt x="573" y="348"/>
                </a:cubicBezTo>
                <a:cubicBezTo>
                  <a:pt x="573" y="348"/>
                  <a:pt x="573" y="348"/>
                  <a:pt x="573" y="348"/>
                </a:cubicBezTo>
                <a:cubicBezTo>
                  <a:pt x="577" y="348"/>
                  <a:pt x="581" y="348"/>
                  <a:pt x="586" y="348"/>
                </a:cubicBezTo>
                <a:cubicBezTo>
                  <a:pt x="586" y="348"/>
                  <a:pt x="586" y="348"/>
                  <a:pt x="586" y="348"/>
                </a:cubicBezTo>
                <a:cubicBezTo>
                  <a:pt x="590" y="348"/>
                  <a:pt x="590" y="348"/>
                  <a:pt x="590" y="348"/>
                </a:cubicBezTo>
                <a:cubicBezTo>
                  <a:pt x="592" y="348"/>
                  <a:pt x="594" y="348"/>
                  <a:pt x="595" y="348"/>
                </a:cubicBezTo>
                <a:cubicBezTo>
                  <a:pt x="596" y="349"/>
                  <a:pt x="597" y="349"/>
                  <a:pt x="598" y="349"/>
                </a:cubicBezTo>
                <a:cubicBezTo>
                  <a:pt x="598" y="349"/>
                  <a:pt x="598" y="349"/>
                  <a:pt x="598" y="349"/>
                </a:cubicBezTo>
                <a:cubicBezTo>
                  <a:pt x="598" y="350"/>
                  <a:pt x="598" y="350"/>
                  <a:pt x="599" y="350"/>
                </a:cubicBezTo>
                <a:cubicBezTo>
                  <a:pt x="599" y="350"/>
                  <a:pt x="599" y="350"/>
                  <a:pt x="599" y="350"/>
                </a:cubicBezTo>
                <a:cubicBezTo>
                  <a:pt x="600" y="350"/>
                  <a:pt x="602" y="351"/>
                  <a:pt x="603" y="351"/>
                </a:cubicBezTo>
                <a:cubicBezTo>
                  <a:pt x="604" y="352"/>
                  <a:pt x="604" y="353"/>
                  <a:pt x="605" y="354"/>
                </a:cubicBezTo>
                <a:cubicBezTo>
                  <a:pt x="608" y="359"/>
                  <a:pt x="608" y="359"/>
                  <a:pt x="608" y="359"/>
                </a:cubicBezTo>
                <a:cubicBezTo>
                  <a:pt x="609" y="360"/>
                  <a:pt x="611" y="362"/>
                  <a:pt x="612" y="364"/>
                </a:cubicBezTo>
                <a:cubicBezTo>
                  <a:pt x="612" y="364"/>
                  <a:pt x="612" y="364"/>
                  <a:pt x="612" y="364"/>
                </a:cubicBezTo>
                <a:cubicBezTo>
                  <a:pt x="613" y="365"/>
                  <a:pt x="613" y="366"/>
                  <a:pt x="613" y="367"/>
                </a:cubicBezTo>
                <a:close/>
                <a:moveTo>
                  <a:pt x="410" y="363"/>
                </a:moveTo>
                <a:cubicBezTo>
                  <a:pt x="410" y="364"/>
                  <a:pt x="410" y="364"/>
                  <a:pt x="410" y="365"/>
                </a:cubicBezTo>
                <a:cubicBezTo>
                  <a:pt x="406" y="371"/>
                  <a:pt x="392" y="369"/>
                  <a:pt x="386" y="369"/>
                </a:cubicBezTo>
                <a:cubicBezTo>
                  <a:pt x="383" y="369"/>
                  <a:pt x="380" y="369"/>
                  <a:pt x="377" y="369"/>
                </a:cubicBezTo>
                <a:cubicBezTo>
                  <a:pt x="374" y="369"/>
                  <a:pt x="370" y="369"/>
                  <a:pt x="367" y="367"/>
                </a:cubicBezTo>
                <a:cubicBezTo>
                  <a:pt x="367" y="367"/>
                  <a:pt x="367" y="367"/>
                  <a:pt x="367" y="367"/>
                </a:cubicBezTo>
                <a:cubicBezTo>
                  <a:pt x="367" y="366"/>
                  <a:pt x="367" y="366"/>
                  <a:pt x="367" y="366"/>
                </a:cubicBezTo>
                <a:cubicBezTo>
                  <a:pt x="366" y="366"/>
                  <a:pt x="366" y="366"/>
                  <a:pt x="366" y="366"/>
                </a:cubicBezTo>
                <a:cubicBezTo>
                  <a:pt x="366" y="366"/>
                  <a:pt x="366" y="366"/>
                  <a:pt x="366" y="366"/>
                </a:cubicBezTo>
                <a:cubicBezTo>
                  <a:pt x="366" y="366"/>
                  <a:pt x="366" y="366"/>
                  <a:pt x="366" y="366"/>
                </a:cubicBezTo>
                <a:cubicBezTo>
                  <a:pt x="366" y="365"/>
                  <a:pt x="366" y="365"/>
                  <a:pt x="366" y="365"/>
                </a:cubicBezTo>
                <a:cubicBezTo>
                  <a:pt x="366" y="364"/>
                  <a:pt x="366" y="364"/>
                  <a:pt x="366" y="363"/>
                </a:cubicBezTo>
                <a:cubicBezTo>
                  <a:pt x="366" y="363"/>
                  <a:pt x="366" y="363"/>
                  <a:pt x="366" y="363"/>
                </a:cubicBezTo>
                <a:cubicBezTo>
                  <a:pt x="366" y="362"/>
                  <a:pt x="366" y="361"/>
                  <a:pt x="366" y="361"/>
                </a:cubicBezTo>
                <a:cubicBezTo>
                  <a:pt x="366" y="360"/>
                  <a:pt x="366" y="360"/>
                  <a:pt x="366" y="360"/>
                </a:cubicBezTo>
                <a:cubicBezTo>
                  <a:pt x="366" y="358"/>
                  <a:pt x="366" y="355"/>
                  <a:pt x="367" y="353"/>
                </a:cubicBezTo>
                <a:cubicBezTo>
                  <a:pt x="367" y="352"/>
                  <a:pt x="367" y="352"/>
                  <a:pt x="367" y="352"/>
                </a:cubicBezTo>
                <a:cubicBezTo>
                  <a:pt x="367" y="352"/>
                  <a:pt x="367" y="351"/>
                  <a:pt x="368" y="350"/>
                </a:cubicBezTo>
                <a:cubicBezTo>
                  <a:pt x="369" y="350"/>
                  <a:pt x="369" y="349"/>
                  <a:pt x="370" y="349"/>
                </a:cubicBezTo>
                <a:cubicBezTo>
                  <a:pt x="370" y="349"/>
                  <a:pt x="370" y="349"/>
                  <a:pt x="370" y="349"/>
                </a:cubicBezTo>
                <a:cubicBezTo>
                  <a:pt x="370" y="349"/>
                  <a:pt x="370" y="348"/>
                  <a:pt x="370" y="348"/>
                </a:cubicBezTo>
                <a:cubicBezTo>
                  <a:pt x="370" y="348"/>
                  <a:pt x="371" y="348"/>
                  <a:pt x="371" y="348"/>
                </a:cubicBezTo>
                <a:cubicBezTo>
                  <a:pt x="371" y="348"/>
                  <a:pt x="371" y="348"/>
                  <a:pt x="371" y="348"/>
                </a:cubicBezTo>
                <a:cubicBezTo>
                  <a:pt x="371" y="348"/>
                  <a:pt x="372" y="348"/>
                  <a:pt x="372" y="348"/>
                </a:cubicBezTo>
                <a:cubicBezTo>
                  <a:pt x="372" y="348"/>
                  <a:pt x="372" y="348"/>
                  <a:pt x="373" y="348"/>
                </a:cubicBezTo>
                <a:cubicBezTo>
                  <a:pt x="373" y="347"/>
                  <a:pt x="373" y="347"/>
                  <a:pt x="374" y="347"/>
                </a:cubicBezTo>
                <a:cubicBezTo>
                  <a:pt x="374" y="347"/>
                  <a:pt x="374" y="347"/>
                  <a:pt x="374" y="347"/>
                </a:cubicBezTo>
                <a:cubicBezTo>
                  <a:pt x="374" y="347"/>
                  <a:pt x="374" y="347"/>
                  <a:pt x="374" y="347"/>
                </a:cubicBezTo>
                <a:cubicBezTo>
                  <a:pt x="375" y="347"/>
                  <a:pt x="375" y="347"/>
                  <a:pt x="375" y="347"/>
                </a:cubicBezTo>
                <a:cubicBezTo>
                  <a:pt x="376" y="347"/>
                  <a:pt x="377" y="347"/>
                  <a:pt x="378" y="347"/>
                </a:cubicBezTo>
                <a:cubicBezTo>
                  <a:pt x="379" y="347"/>
                  <a:pt x="379" y="347"/>
                  <a:pt x="379" y="347"/>
                </a:cubicBezTo>
                <a:cubicBezTo>
                  <a:pt x="380" y="347"/>
                  <a:pt x="382" y="347"/>
                  <a:pt x="383" y="347"/>
                </a:cubicBezTo>
                <a:cubicBezTo>
                  <a:pt x="399" y="347"/>
                  <a:pt x="399" y="347"/>
                  <a:pt x="399" y="347"/>
                </a:cubicBezTo>
                <a:cubicBezTo>
                  <a:pt x="399" y="347"/>
                  <a:pt x="399" y="347"/>
                  <a:pt x="400" y="347"/>
                </a:cubicBezTo>
                <a:cubicBezTo>
                  <a:pt x="400" y="347"/>
                  <a:pt x="400" y="347"/>
                  <a:pt x="400" y="347"/>
                </a:cubicBezTo>
                <a:cubicBezTo>
                  <a:pt x="401" y="347"/>
                  <a:pt x="401" y="347"/>
                  <a:pt x="402" y="347"/>
                </a:cubicBezTo>
                <a:cubicBezTo>
                  <a:pt x="405" y="347"/>
                  <a:pt x="408" y="348"/>
                  <a:pt x="409" y="351"/>
                </a:cubicBezTo>
                <a:cubicBezTo>
                  <a:pt x="410" y="351"/>
                  <a:pt x="410" y="351"/>
                  <a:pt x="410" y="351"/>
                </a:cubicBezTo>
                <a:cubicBezTo>
                  <a:pt x="410" y="351"/>
                  <a:pt x="410" y="351"/>
                  <a:pt x="410" y="351"/>
                </a:cubicBezTo>
                <a:cubicBezTo>
                  <a:pt x="411" y="355"/>
                  <a:pt x="410" y="359"/>
                  <a:pt x="410" y="362"/>
                </a:cubicBezTo>
                <a:cubicBezTo>
                  <a:pt x="410" y="363"/>
                  <a:pt x="410" y="363"/>
                  <a:pt x="410" y="363"/>
                </a:cubicBezTo>
                <a:cubicBezTo>
                  <a:pt x="410" y="363"/>
                  <a:pt x="410" y="363"/>
                  <a:pt x="410" y="363"/>
                </a:cubicBezTo>
                <a:close/>
                <a:moveTo>
                  <a:pt x="387" y="381"/>
                </a:moveTo>
                <a:cubicBezTo>
                  <a:pt x="393" y="381"/>
                  <a:pt x="407" y="380"/>
                  <a:pt x="410" y="386"/>
                </a:cubicBezTo>
                <a:cubicBezTo>
                  <a:pt x="410" y="387"/>
                  <a:pt x="411" y="387"/>
                  <a:pt x="411" y="388"/>
                </a:cubicBezTo>
                <a:cubicBezTo>
                  <a:pt x="411" y="395"/>
                  <a:pt x="411" y="395"/>
                  <a:pt x="411" y="395"/>
                </a:cubicBezTo>
                <a:cubicBezTo>
                  <a:pt x="411" y="397"/>
                  <a:pt x="411" y="399"/>
                  <a:pt x="411" y="401"/>
                </a:cubicBezTo>
                <a:cubicBezTo>
                  <a:pt x="411" y="401"/>
                  <a:pt x="411" y="401"/>
                  <a:pt x="411" y="401"/>
                </a:cubicBezTo>
                <a:cubicBezTo>
                  <a:pt x="411" y="402"/>
                  <a:pt x="411" y="402"/>
                  <a:pt x="411" y="402"/>
                </a:cubicBezTo>
                <a:cubicBezTo>
                  <a:pt x="411" y="402"/>
                  <a:pt x="410" y="404"/>
                  <a:pt x="410" y="404"/>
                </a:cubicBezTo>
                <a:cubicBezTo>
                  <a:pt x="409" y="405"/>
                  <a:pt x="409" y="405"/>
                  <a:pt x="409" y="405"/>
                </a:cubicBezTo>
                <a:cubicBezTo>
                  <a:pt x="409" y="405"/>
                  <a:pt x="409" y="405"/>
                  <a:pt x="409" y="406"/>
                </a:cubicBezTo>
                <a:cubicBezTo>
                  <a:pt x="409" y="406"/>
                  <a:pt x="409" y="406"/>
                  <a:pt x="409" y="406"/>
                </a:cubicBezTo>
                <a:cubicBezTo>
                  <a:pt x="407" y="407"/>
                  <a:pt x="405" y="408"/>
                  <a:pt x="403" y="409"/>
                </a:cubicBezTo>
                <a:cubicBezTo>
                  <a:pt x="403" y="409"/>
                  <a:pt x="403" y="409"/>
                  <a:pt x="403" y="409"/>
                </a:cubicBezTo>
                <a:cubicBezTo>
                  <a:pt x="403" y="409"/>
                  <a:pt x="403" y="409"/>
                  <a:pt x="403" y="409"/>
                </a:cubicBezTo>
                <a:cubicBezTo>
                  <a:pt x="402" y="409"/>
                  <a:pt x="401" y="409"/>
                  <a:pt x="401" y="409"/>
                </a:cubicBezTo>
                <a:cubicBezTo>
                  <a:pt x="400" y="409"/>
                  <a:pt x="400" y="409"/>
                  <a:pt x="400" y="409"/>
                </a:cubicBezTo>
                <a:cubicBezTo>
                  <a:pt x="399" y="409"/>
                  <a:pt x="398" y="409"/>
                  <a:pt x="398" y="409"/>
                </a:cubicBezTo>
                <a:cubicBezTo>
                  <a:pt x="398" y="409"/>
                  <a:pt x="398" y="409"/>
                  <a:pt x="398" y="409"/>
                </a:cubicBezTo>
                <a:cubicBezTo>
                  <a:pt x="373" y="409"/>
                  <a:pt x="373" y="409"/>
                  <a:pt x="373" y="409"/>
                </a:cubicBezTo>
                <a:cubicBezTo>
                  <a:pt x="371" y="409"/>
                  <a:pt x="367" y="409"/>
                  <a:pt x="364" y="407"/>
                </a:cubicBezTo>
                <a:cubicBezTo>
                  <a:pt x="364" y="407"/>
                  <a:pt x="364" y="407"/>
                  <a:pt x="364" y="407"/>
                </a:cubicBezTo>
                <a:cubicBezTo>
                  <a:pt x="364" y="407"/>
                  <a:pt x="364" y="407"/>
                  <a:pt x="364" y="407"/>
                </a:cubicBezTo>
                <a:cubicBezTo>
                  <a:pt x="364" y="407"/>
                  <a:pt x="364" y="406"/>
                  <a:pt x="363" y="406"/>
                </a:cubicBezTo>
                <a:cubicBezTo>
                  <a:pt x="363" y="406"/>
                  <a:pt x="362" y="405"/>
                  <a:pt x="362" y="405"/>
                </a:cubicBezTo>
                <a:cubicBezTo>
                  <a:pt x="362" y="405"/>
                  <a:pt x="362" y="405"/>
                  <a:pt x="362" y="404"/>
                </a:cubicBezTo>
                <a:cubicBezTo>
                  <a:pt x="362" y="404"/>
                  <a:pt x="361" y="403"/>
                  <a:pt x="361" y="402"/>
                </a:cubicBezTo>
                <a:cubicBezTo>
                  <a:pt x="362" y="400"/>
                  <a:pt x="362" y="400"/>
                  <a:pt x="362" y="400"/>
                </a:cubicBezTo>
                <a:cubicBezTo>
                  <a:pt x="362" y="400"/>
                  <a:pt x="362" y="400"/>
                  <a:pt x="362" y="400"/>
                </a:cubicBezTo>
                <a:cubicBezTo>
                  <a:pt x="362" y="396"/>
                  <a:pt x="362" y="392"/>
                  <a:pt x="363" y="388"/>
                </a:cubicBezTo>
                <a:cubicBezTo>
                  <a:pt x="363" y="388"/>
                  <a:pt x="363" y="388"/>
                  <a:pt x="363" y="388"/>
                </a:cubicBezTo>
                <a:cubicBezTo>
                  <a:pt x="363" y="388"/>
                  <a:pt x="363" y="388"/>
                  <a:pt x="363" y="388"/>
                </a:cubicBezTo>
                <a:cubicBezTo>
                  <a:pt x="364" y="379"/>
                  <a:pt x="381" y="381"/>
                  <a:pt x="387" y="381"/>
                </a:cubicBezTo>
                <a:close/>
                <a:moveTo>
                  <a:pt x="289" y="407"/>
                </a:moveTo>
                <a:cubicBezTo>
                  <a:pt x="289" y="407"/>
                  <a:pt x="289" y="407"/>
                  <a:pt x="288" y="406"/>
                </a:cubicBezTo>
                <a:cubicBezTo>
                  <a:pt x="288" y="406"/>
                  <a:pt x="288" y="405"/>
                  <a:pt x="287" y="405"/>
                </a:cubicBezTo>
                <a:cubicBezTo>
                  <a:pt x="287" y="405"/>
                  <a:pt x="287" y="405"/>
                  <a:pt x="287" y="405"/>
                </a:cubicBezTo>
                <a:cubicBezTo>
                  <a:pt x="287" y="404"/>
                  <a:pt x="287" y="403"/>
                  <a:pt x="287" y="402"/>
                </a:cubicBezTo>
                <a:cubicBezTo>
                  <a:pt x="288" y="400"/>
                  <a:pt x="288" y="400"/>
                  <a:pt x="288" y="400"/>
                </a:cubicBezTo>
                <a:cubicBezTo>
                  <a:pt x="288" y="400"/>
                  <a:pt x="288" y="400"/>
                  <a:pt x="288" y="400"/>
                </a:cubicBezTo>
                <a:cubicBezTo>
                  <a:pt x="288" y="400"/>
                  <a:pt x="288" y="399"/>
                  <a:pt x="288" y="399"/>
                </a:cubicBezTo>
                <a:cubicBezTo>
                  <a:pt x="291" y="388"/>
                  <a:pt x="291" y="388"/>
                  <a:pt x="291" y="388"/>
                </a:cubicBezTo>
                <a:cubicBezTo>
                  <a:pt x="291" y="388"/>
                  <a:pt x="291" y="388"/>
                  <a:pt x="292" y="388"/>
                </a:cubicBezTo>
                <a:cubicBezTo>
                  <a:pt x="295" y="380"/>
                  <a:pt x="310" y="381"/>
                  <a:pt x="317" y="381"/>
                </a:cubicBezTo>
                <a:cubicBezTo>
                  <a:pt x="320" y="381"/>
                  <a:pt x="325" y="381"/>
                  <a:pt x="330" y="381"/>
                </a:cubicBezTo>
                <a:cubicBezTo>
                  <a:pt x="331" y="382"/>
                  <a:pt x="332" y="382"/>
                  <a:pt x="333" y="382"/>
                </a:cubicBezTo>
                <a:cubicBezTo>
                  <a:pt x="333" y="382"/>
                  <a:pt x="333" y="382"/>
                  <a:pt x="333" y="382"/>
                </a:cubicBezTo>
                <a:cubicBezTo>
                  <a:pt x="335" y="383"/>
                  <a:pt x="337" y="384"/>
                  <a:pt x="338" y="385"/>
                </a:cubicBezTo>
                <a:cubicBezTo>
                  <a:pt x="338" y="385"/>
                  <a:pt x="338" y="385"/>
                  <a:pt x="338" y="385"/>
                </a:cubicBezTo>
                <a:cubicBezTo>
                  <a:pt x="338" y="386"/>
                  <a:pt x="338" y="386"/>
                  <a:pt x="338" y="386"/>
                </a:cubicBezTo>
                <a:cubicBezTo>
                  <a:pt x="338" y="386"/>
                  <a:pt x="338" y="386"/>
                  <a:pt x="338" y="386"/>
                </a:cubicBezTo>
                <a:cubicBezTo>
                  <a:pt x="339" y="387"/>
                  <a:pt x="339" y="388"/>
                  <a:pt x="339" y="388"/>
                </a:cubicBezTo>
                <a:cubicBezTo>
                  <a:pt x="339" y="389"/>
                  <a:pt x="339" y="389"/>
                  <a:pt x="339" y="389"/>
                </a:cubicBezTo>
                <a:cubicBezTo>
                  <a:pt x="339" y="389"/>
                  <a:pt x="339" y="389"/>
                  <a:pt x="339" y="389"/>
                </a:cubicBezTo>
                <a:cubicBezTo>
                  <a:pt x="338" y="391"/>
                  <a:pt x="338" y="393"/>
                  <a:pt x="338" y="395"/>
                </a:cubicBezTo>
                <a:cubicBezTo>
                  <a:pt x="336" y="402"/>
                  <a:pt x="336" y="402"/>
                  <a:pt x="336" y="402"/>
                </a:cubicBezTo>
                <a:cubicBezTo>
                  <a:pt x="336" y="403"/>
                  <a:pt x="336" y="404"/>
                  <a:pt x="335" y="404"/>
                </a:cubicBezTo>
                <a:cubicBezTo>
                  <a:pt x="335" y="405"/>
                  <a:pt x="335" y="405"/>
                  <a:pt x="335" y="405"/>
                </a:cubicBezTo>
                <a:cubicBezTo>
                  <a:pt x="335" y="405"/>
                  <a:pt x="334" y="405"/>
                  <a:pt x="334" y="405"/>
                </a:cubicBezTo>
                <a:cubicBezTo>
                  <a:pt x="334" y="405"/>
                  <a:pt x="334" y="406"/>
                  <a:pt x="334" y="406"/>
                </a:cubicBezTo>
                <a:cubicBezTo>
                  <a:pt x="332" y="407"/>
                  <a:pt x="329" y="408"/>
                  <a:pt x="327" y="409"/>
                </a:cubicBezTo>
                <a:cubicBezTo>
                  <a:pt x="327" y="409"/>
                  <a:pt x="327" y="409"/>
                  <a:pt x="327" y="409"/>
                </a:cubicBezTo>
                <a:cubicBezTo>
                  <a:pt x="327" y="409"/>
                  <a:pt x="327" y="409"/>
                  <a:pt x="327" y="409"/>
                </a:cubicBezTo>
                <a:cubicBezTo>
                  <a:pt x="327" y="409"/>
                  <a:pt x="326" y="409"/>
                  <a:pt x="325" y="409"/>
                </a:cubicBezTo>
                <a:cubicBezTo>
                  <a:pt x="325" y="409"/>
                  <a:pt x="325" y="409"/>
                  <a:pt x="324" y="409"/>
                </a:cubicBezTo>
                <a:cubicBezTo>
                  <a:pt x="324" y="409"/>
                  <a:pt x="323" y="409"/>
                  <a:pt x="322" y="409"/>
                </a:cubicBezTo>
                <a:cubicBezTo>
                  <a:pt x="322" y="409"/>
                  <a:pt x="322" y="409"/>
                  <a:pt x="322" y="409"/>
                </a:cubicBezTo>
                <a:cubicBezTo>
                  <a:pt x="298" y="409"/>
                  <a:pt x="298" y="409"/>
                  <a:pt x="298" y="409"/>
                </a:cubicBezTo>
                <a:cubicBezTo>
                  <a:pt x="295" y="409"/>
                  <a:pt x="292" y="409"/>
                  <a:pt x="289" y="407"/>
                </a:cubicBezTo>
                <a:cubicBezTo>
                  <a:pt x="289" y="407"/>
                  <a:pt x="289" y="407"/>
                  <a:pt x="289" y="407"/>
                </a:cubicBezTo>
                <a:close/>
                <a:moveTo>
                  <a:pt x="320" y="369"/>
                </a:moveTo>
                <a:cubicBezTo>
                  <a:pt x="316" y="369"/>
                  <a:pt x="312" y="369"/>
                  <a:pt x="309" y="369"/>
                </a:cubicBezTo>
                <a:cubicBezTo>
                  <a:pt x="306" y="369"/>
                  <a:pt x="301" y="369"/>
                  <a:pt x="299" y="366"/>
                </a:cubicBezTo>
                <a:cubicBezTo>
                  <a:pt x="299" y="365"/>
                  <a:pt x="299" y="365"/>
                  <a:pt x="299" y="365"/>
                </a:cubicBezTo>
                <a:cubicBezTo>
                  <a:pt x="299" y="365"/>
                  <a:pt x="299" y="364"/>
                  <a:pt x="299" y="364"/>
                </a:cubicBezTo>
                <a:cubicBezTo>
                  <a:pt x="299" y="364"/>
                  <a:pt x="299" y="364"/>
                  <a:pt x="299" y="363"/>
                </a:cubicBezTo>
                <a:cubicBezTo>
                  <a:pt x="299" y="363"/>
                  <a:pt x="299" y="363"/>
                  <a:pt x="299" y="363"/>
                </a:cubicBezTo>
                <a:cubicBezTo>
                  <a:pt x="299" y="363"/>
                  <a:pt x="299" y="363"/>
                  <a:pt x="299" y="363"/>
                </a:cubicBezTo>
                <a:cubicBezTo>
                  <a:pt x="299" y="362"/>
                  <a:pt x="299" y="361"/>
                  <a:pt x="300" y="361"/>
                </a:cubicBezTo>
                <a:cubicBezTo>
                  <a:pt x="300" y="358"/>
                  <a:pt x="301" y="355"/>
                  <a:pt x="302" y="353"/>
                </a:cubicBezTo>
                <a:cubicBezTo>
                  <a:pt x="302" y="353"/>
                  <a:pt x="302" y="353"/>
                  <a:pt x="302" y="353"/>
                </a:cubicBezTo>
                <a:cubicBezTo>
                  <a:pt x="302" y="352"/>
                  <a:pt x="303" y="351"/>
                  <a:pt x="303" y="350"/>
                </a:cubicBezTo>
                <a:cubicBezTo>
                  <a:pt x="304" y="350"/>
                  <a:pt x="304" y="350"/>
                  <a:pt x="305" y="349"/>
                </a:cubicBezTo>
                <a:cubicBezTo>
                  <a:pt x="306" y="348"/>
                  <a:pt x="308" y="348"/>
                  <a:pt x="310" y="347"/>
                </a:cubicBezTo>
                <a:cubicBezTo>
                  <a:pt x="310" y="347"/>
                  <a:pt x="310" y="347"/>
                  <a:pt x="310" y="347"/>
                </a:cubicBezTo>
                <a:cubicBezTo>
                  <a:pt x="312" y="347"/>
                  <a:pt x="313" y="347"/>
                  <a:pt x="315" y="347"/>
                </a:cubicBezTo>
                <a:cubicBezTo>
                  <a:pt x="317" y="347"/>
                  <a:pt x="317" y="347"/>
                  <a:pt x="317" y="347"/>
                </a:cubicBezTo>
                <a:cubicBezTo>
                  <a:pt x="317" y="347"/>
                  <a:pt x="318" y="347"/>
                  <a:pt x="319" y="347"/>
                </a:cubicBezTo>
                <a:cubicBezTo>
                  <a:pt x="323" y="347"/>
                  <a:pt x="328" y="347"/>
                  <a:pt x="332" y="347"/>
                </a:cubicBezTo>
                <a:cubicBezTo>
                  <a:pt x="333" y="347"/>
                  <a:pt x="334" y="347"/>
                  <a:pt x="334" y="347"/>
                </a:cubicBezTo>
                <a:cubicBezTo>
                  <a:pt x="335" y="347"/>
                  <a:pt x="335" y="347"/>
                  <a:pt x="335" y="347"/>
                </a:cubicBezTo>
                <a:cubicBezTo>
                  <a:pt x="335" y="347"/>
                  <a:pt x="335" y="347"/>
                  <a:pt x="336" y="347"/>
                </a:cubicBezTo>
                <a:cubicBezTo>
                  <a:pt x="336" y="347"/>
                  <a:pt x="337" y="347"/>
                  <a:pt x="337" y="347"/>
                </a:cubicBezTo>
                <a:cubicBezTo>
                  <a:pt x="337" y="347"/>
                  <a:pt x="337" y="347"/>
                  <a:pt x="337" y="347"/>
                </a:cubicBezTo>
                <a:cubicBezTo>
                  <a:pt x="341" y="347"/>
                  <a:pt x="345" y="348"/>
                  <a:pt x="345" y="351"/>
                </a:cubicBezTo>
                <a:cubicBezTo>
                  <a:pt x="345" y="351"/>
                  <a:pt x="345" y="351"/>
                  <a:pt x="345" y="351"/>
                </a:cubicBezTo>
                <a:cubicBezTo>
                  <a:pt x="345" y="351"/>
                  <a:pt x="345" y="351"/>
                  <a:pt x="345" y="352"/>
                </a:cubicBezTo>
                <a:cubicBezTo>
                  <a:pt x="345" y="355"/>
                  <a:pt x="344" y="359"/>
                  <a:pt x="343" y="362"/>
                </a:cubicBezTo>
                <a:cubicBezTo>
                  <a:pt x="343" y="362"/>
                  <a:pt x="343" y="362"/>
                  <a:pt x="343" y="362"/>
                </a:cubicBezTo>
                <a:cubicBezTo>
                  <a:pt x="343" y="363"/>
                  <a:pt x="343" y="363"/>
                  <a:pt x="343" y="363"/>
                </a:cubicBezTo>
                <a:cubicBezTo>
                  <a:pt x="343" y="364"/>
                  <a:pt x="343" y="364"/>
                  <a:pt x="342" y="365"/>
                </a:cubicBezTo>
                <a:cubicBezTo>
                  <a:pt x="342" y="365"/>
                  <a:pt x="342" y="365"/>
                  <a:pt x="342" y="366"/>
                </a:cubicBezTo>
                <a:cubicBezTo>
                  <a:pt x="342" y="366"/>
                  <a:pt x="342" y="366"/>
                  <a:pt x="342" y="366"/>
                </a:cubicBezTo>
                <a:cubicBezTo>
                  <a:pt x="342" y="366"/>
                  <a:pt x="342" y="366"/>
                  <a:pt x="342" y="366"/>
                </a:cubicBezTo>
                <a:cubicBezTo>
                  <a:pt x="337" y="371"/>
                  <a:pt x="325" y="369"/>
                  <a:pt x="320" y="369"/>
                </a:cubicBezTo>
                <a:close/>
                <a:moveTo>
                  <a:pt x="212" y="404"/>
                </a:moveTo>
                <a:cubicBezTo>
                  <a:pt x="212" y="404"/>
                  <a:pt x="212" y="403"/>
                  <a:pt x="212" y="403"/>
                </a:cubicBezTo>
                <a:cubicBezTo>
                  <a:pt x="213" y="403"/>
                  <a:pt x="213" y="402"/>
                  <a:pt x="213" y="402"/>
                </a:cubicBezTo>
                <a:cubicBezTo>
                  <a:pt x="213" y="402"/>
                  <a:pt x="213" y="402"/>
                  <a:pt x="213" y="402"/>
                </a:cubicBezTo>
                <a:cubicBezTo>
                  <a:pt x="213" y="402"/>
                  <a:pt x="213" y="402"/>
                  <a:pt x="213" y="402"/>
                </a:cubicBezTo>
                <a:cubicBezTo>
                  <a:pt x="213" y="401"/>
                  <a:pt x="214" y="401"/>
                  <a:pt x="214" y="400"/>
                </a:cubicBezTo>
                <a:cubicBezTo>
                  <a:pt x="216" y="396"/>
                  <a:pt x="217" y="393"/>
                  <a:pt x="219" y="389"/>
                </a:cubicBezTo>
                <a:cubicBezTo>
                  <a:pt x="219" y="389"/>
                  <a:pt x="219" y="389"/>
                  <a:pt x="219" y="389"/>
                </a:cubicBezTo>
                <a:cubicBezTo>
                  <a:pt x="219" y="389"/>
                  <a:pt x="219" y="389"/>
                  <a:pt x="219" y="389"/>
                </a:cubicBezTo>
                <a:cubicBezTo>
                  <a:pt x="220" y="388"/>
                  <a:pt x="220" y="388"/>
                  <a:pt x="220" y="388"/>
                </a:cubicBezTo>
                <a:cubicBezTo>
                  <a:pt x="220" y="388"/>
                  <a:pt x="220" y="388"/>
                  <a:pt x="220" y="387"/>
                </a:cubicBezTo>
                <a:cubicBezTo>
                  <a:pt x="220" y="387"/>
                  <a:pt x="220" y="387"/>
                  <a:pt x="221" y="387"/>
                </a:cubicBezTo>
                <a:cubicBezTo>
                  <a:pt x="226" y="380"/>
                  <a:pt x="238" y="382"/>
                  <a:pt x="245" y="382"/>
                </a:cubicBezTo>
                <a:cubicBezTo>
                  <a:pt x="245" y="382"/>
                  <a:pt x="245" y="382"/>
                  <a:pt x="245" y="382"/>
                </a:cubicBezTo>
                <a:cubicBezTo>
                  <a:pt x="247" y="382"/>
                  <a:pt x="253" y="381"/>
                  <a:pt x="258" y="382"/>
                </a:cubicBezTo>
                <a:cubicBezTo>
                  <a:pt x="259" y="382"/>
                  <a:pt x="261" y="382"/>
                  <a:pt x="262" y="382"/>
                </a:cubicBezTo>
                <a:cubicBezTo>
                  <a:pt x="263" y="382"/>
                  <a:pt x="264" y="383"/>
                  <a:pt x="264" y="383"/>
                </a:cubicBezTo>
                <a:cubicBezTo>
                  <a:pt x="266" y="384"/>
                  <a:pt x="267" y="385"/>
                  <a:pt x="267" y="387"/>
                </a:cubicBezTo>
                <a:cubicBezTo>
                  <a:pt x="267" y="387"/>
                  <a:pt x="267" y="387"/>
                  <a:pt x="267" y="387"/>
                </a:cubicBezTo>
                <a:cubicBezTo>
                  <a:pt x="267" y="387"/>
                  <a:pt x="267" y="387"/>
                  <a:pt x="267" y="388"/>
                </a:cubicBezTo>
                <a:cubicBezTo>
                  <a:pt x="267" y="388"/>
                  <a:pt x="267" y="388"/>
                  <a:pt x="267" y="388"/>
                </a:cubicBezTo>
                <a:cubicBezTo>
                  <a:pt x="262" y="402"/>
                  <a:pt x="262" y="402"/>
                  <a:pt x="262" y="402"/>
                </a:cubicBezTo>
                <a:cubicBezTo>
                  <a:pt x="262" y="403"/>
                  <a:pt x="261" y="404"/>
                  <a:pt x="260" y="405"/>
                </a:cubicBezTo>
                <a:cubicBezTo>
                  <a:pt x="259" y="406"/>
                  <a:pt x="258" y="407"/>
                  <a:pt x="256" y="407"/>
                </a:cubicBezTo>
                <a:cubicBezTo>
                  <a:pt x="256" y="407"/>
                  <a:pt x="256" y="407"/>
                  <a:pt x="256" y="407"/>
                </a:cubicBezTo>
                <a:cubicBezTo>
                  <a:pt x="254" y="408"/>
                  <a:pt x="252" y="409"/>
                  <a:pt x="250" y="409"/>
                </a:cubicBezTo>
                <a:cubicBezTo>
                  <a:pt x="249" y="409"/>
                  <a:pt x="249" y="409"/>
                  <a:pt x="249" y="409"/>
                </a:cubicBezTo>
                <a:cubicBezTo>
                  <a:pt x="249" y="409"/>
                  <a:pt x="249" y="409"/>
                  <a:pt x="248" y="409"/>
                </a:cubicBezTo>
                <a:cubicBezTo>
                  <a:pt x="244" y="410"/>
                  <a:pt x="240" y="409"/>
                  <a:pt x="235" y="409"/>
                </a:cubicBezTo>
                <a:cubicBezTo>
                  <a:pt x="231" y="409"/>
                  <a:pt x="227" y="410"/>
                  <a:pt x="222" y="410"/>
                </a:cubicBezTo>
                <a:cubicBezTo>
                  <a:pt x="219" y="410"/>
                  <a:pt x="215" y="409"/>
                  <a:pt x="213" y="406"/>
                </a:cubicBezTo>
                <a:cubicBezTo>
                  <a:pt x="213" y="406"/>
                  <a:pt x="213" y="406"/>
                  <a:pt x="213" y="406"/>
                </a:cubicBezTo>
                <a:cubicBezTo>
                  <a:pt x="213" y="406"/>
                  <a:pt x="213" y="406"/>
                  <a:pt x="213" y="406"/>
                </a:cubicBezTo>
                <a:cubicBezTo>
                  <a:pt x="213" y="405"/>
                  <a:pt x="213" y="405"/>
                  <a:pt x="212" y="405"/>
                </a:cubicBezTo>
                <a:cubicBezTo>
                  <a:pt x="212" y="405"/>
                  <a:pt x="212" y="405"/>
                  <a:pt x="212" y="405"/>
                </a:cubicBezTo>
                <a:cubicBezTo>
                  <a:pt x="212" y="405"/>
                  <a:pt x="212" y="405"/>
                  <a:pt x="212" y="405"/>
                </a:cubicBezTo>
                <a:cubicBezTo>
                  <a:pt x="212" y="404"/>
                  <a:pt x="212" y="404"/>
                  <a:pt x="212" y="404"/>
                </a:cubicBezTo>
                <a:close/>
                <a:moveTo>
                  <a:pt x="212" y="359"/>
                </a:moveTo>
                <a:cubicBezTo>
                  <a:pt x="212" y="359"/>
                  <a:pt x="212" y="359"/>
                  <a:pt x="212" y="359"/>
                </a:cubicBezTo>
                <a:cubicBezTo>
                  <a:pt x="209" y="364"/>
                  <a:pt x="209" y="364"/>
                  <a:pt x="209" y="364"/>
                </a:cubicBezTo>
                <a:cubicBezTo>
                  <a:pt x="209" y="364"/>
                  <a:pt x="208" y="365"/>
                  <a:pt x="207" y="366"/>
                </a:cubicBezTo>
                <a:cubicBezTo>
                  <a:pt x="206" y="367"/>
                  <a:pt x="205" y="367"/>
                  <a:pt x="203" y="368"/>
                </a:cubicBezTo>
                <a:cubicBezTo>
                  <a:pt x="203" y="368"/>
                  <a:pt x="203" y="368"/>
                  <a:pt x="202" y="368"/>
                </a:cubicBezTo>
                <a:cubicBezTo>
                  <a:pt x="202" y="369"/>
                  <a:pt x="202" y="369"/>
                  <a:pt x="202" y="369"/>
                </a:cubicBezTo>
                <a:cubicBezTo>
                  <a:pt x="202" y="369"/>
                  <a:pt x="202" y="369"/>
                  <a:pt x="202" y="369"/>
                </a:cubicBezTo>
                <a:cubicBezTo>
                  <a:pt x="201" y="369"/>
                  <a:pt x="200" y="369"/>
                  <a:pt x="199" y="369"/>
                </a:cubicBezTo>
                <a:cubicBezTo>
                  <a:pt x="197" y="370"/>
                  <a:pt x="196" y="370"/>
                  <a:pt x="194" y="370"/>
                </a:cubicBezTo>
                <a:cubicBezTo>
                  <a:pt x="189" y="370"/>
                  <a:pt x="189" y="370"/>
                  <a:pt x="189" y="370"/>
                </a:cubicBezTo>
                <a:cubicBezTo>
                  <a:pt x="189" y="370"/>
                  <a:pt x="189" y="370"/>
                  <a:pt x="189" y="370"/>
                </a:cubicBezTo>
                <a:cubicBezTo>
                  <a:pt x="184" y="370"/>
                  <a:pt x="178" y="370"/>
                  <a:pt x="172" y="370"/>
                </a:cubicBezTo>
                <a:cubicBezTo>
                  <a:pt x="170" y="370"/>
                  <a:pt x="165" y="369"/>
                  <a:pt x="164" y="366"/>
                </a:cubicBezTo>
                <a:cubicBezTo>
                  <a:pt x="164" y="366"/>
                  <a:pt x="164" y="365"/>
                  <a:pt x="164" y="365"/>
                </a:cubicBezTo>
                <a:cubicBezTo>
                  <a:pt x="165" y="364"/>
                  <a:pt x="166" y="362"/>
                  <a:pt x="166" y="362"/>
                </a:cubicBezTo>
                <a:cubicBezTo>
                  <a:pt x="168" y="358"/>
                  <a:pt x="170" y="355"/>
                  <a:pt x="173" y="352"/>
                </a:cubicBezTo>
                <a:cubicBezTo>
                  <a:pt x="173" y="352"/>
                  <a:pt x="173" y="352"/>
                  <a:pt x="173" y="352"/>
                </a:cubicBezTo>
                <a:cubicBezTo>
                  <a:pt x="173" y="352"/>
                  <a:pt x="173" y="352"/>
                  <a:pt x="173" y="352"/>
                </a:cubicBezTo>
                <a:cubicBezTo>
                  <a:pt x="180" y="345"/>
                  <a:pt x="193" y="347"/>
                  <a:pt x="201" y="347"/>
                </a:cubicBezTo>
                <a:cubicBezTo>
                  <a:pt x="205" y="347"/>
                  <a:pt x="210" y="346"/>
                  <a:pt x="213" y="348"/>
                </a:cubicBezTo>
                <a:cubicBezTo>
                  <a:pt x="213" y="348"/>
                  <a:pt x="213" y="348"/>
                  <a:pt x="213" y="348"/>
                </a:cubicBezTo>
                <a:cubicBezTo>
                  <a:pt x="214" y="348"/>
                  <a:pt x="214" y="348"/>
                  <a:pt x="214" y="348"/>
                </a:cubicBezTo>
                <a:cubicBezTo>
                  <a:pt x="214" y="348"/>
                  <a:pt x="214" y="349"/>
                  <a:pt x="214" y="349"/>
                </a:cubicBezTo>
                <a:cubicBezTo>
                  <a:pt x="215" y="349"/>
                  <a:pt x="216" y="350"/>
                  <a:pt x="216" y="350"/>
                </a:cubicBezTo>
                <a:cubicBezTo>
                  <a:pt x="216" y="351"/>
                  <a:pt x="216" y="352"/>
                  <a:pt x="215" y="353"/>
                </a:cubicBezTo>
                <a:cubicBezTo>
                  <a:pt x="215" y="353"/>
                  <a:pt x="215" y="353"/>
                  <a:pt x="215" y="353"/>
                </a:cubicBezTo>
                <a:cubicBezTo>
                  <a:pt x="214" y="355"/>
                  <a:pt x="213" y="357"/>
                  <a:pt x="212" y="359"/>
                </a:cubicBezTo>
                <a:close/>
                <a:moveTo>
                  <a:pt x="266" y="369"/>
                </a:moveTo>
                <a:cubicBezTo>
                  <a:pt x="266" y="369"/>
                  <a:pt x="265" y="369"/>
                  <a:pt x="264" y="369"/>
                </a:cubicBezTo>
                <a:cubicBezTo>
                  <a:pt x="264" y="369"/>
                  <a:pt x="264" y="370"/>
                  <a:pt x="264" y="370"/>
                </a:cubicBezTo>
                <a:cubicBezTo>
                  <a:pt x="261" y="370"/>
                  <a:pt x="258" y="370"/>
                  <a:pt x="254" y="370"/>
                </a:cubicBezTo>
                <a:cubicBezTo>
                  <a:pt x="240" y="370"/>
                  <a:pt x="240" y="370"/>
                  <a:pt x="240" y="370"/>
                </a:cubicBezTo>
                <a:cubicBezTo>
                  <a:pt x="238" y="370"/>
                  <a:pt x="233" y="369"/>
                  <a:pt x="231" y="366"/>
                </a:cubicBezTo>
                <a:cubicBezTo>
                  <a:pt x="231" y="366"/>
                  <a:pt x="231" y="365"/>
                  <a:pt x="231" y="365"/>
                </a:cubicBezTo>
                <a:cubicBezTo>
                  <a:pt x="231" y="365"/>
                  <a:pt x="231" y="365"/>
                  <a:pt x="231" y="364"/>
                </a:cubicBezTo>
                <a:cubicBezTo>
                  <a:pt x="232" y="363"/>
                  <a:pt x="233" y="362"/>
                  <a:pt x="233" y="361"/>
                </a:cubicBezTo>
                <a:cubicBezTo>
                  <a:pt x="234" y="358"/>
                  <a:pt x="235" y="354"/>
                  <a:pt x="238" y="352"/>
                </a:cubicBezTo>
                <a:cubicBezTo>
                  <a:pt x="238" y="351"/>
                  <a:pt x="238" y="351"/>
                  <a:pt x="238" y="351"/>
                </a:cubicBezTo>
                <a:cubicBezTo>
                  <a:pt x="238" y="351"/>
                  <a:pt x="238" y="351"/>
                  <a:pt x="238" y="351"/>
                </a:cubicBezTo>
                <a:cubicBezTo>
                  <a:pt x="239" y="351"/>
                  <a:pt x="239" y="351"/>
                  <a:pt x="239" y="351"/>
                </a:cubicBezTo>
                <a:cubicBezTo>
                  <a:pt x="239" y="350"/>
                  <a:pt x="239" y="350"/>
                  <a:pt x="239" y="350"/>
                </a:cubicBezTo>
                <a:cubicBezTo>
                  <a:pt x="239" y="350"/>
                  <a:pt x="239" y="350"/>
                  <a:pt x="239" y="350"/>
                </a:cubicBezTo>
                <a:cubicBezTo>
                  <a:pt x="241" y="349"/>
                  <a:pt x="244" y="348"/>
                  <a:pt x="246" y="348"/>
                </a:cubicBezTo>
                <a:cubicBezTo>
                  <a:pt x="246" y="348"/>
                  <a:pt x="246" y="347"/>
                  <a:pt x="247" y="347"/>
                </a:cubicBezTo>
                <a:cubicBezTo>
                  <a:pt x="248" y="347"/>
                  <a:pt x="249" y="347"/>
                  <a:pt x="251" y="347"/>
                </a:cubicBezTo>
                <a:cubicBezTo>
                  <a:pt x="259" y="347"/>
                  <a:pt x="259" y="347"/>
                  <a:pt x="259" y="347"/>
                </a:cubicBezTo>
                <a:cubicBezTo>
                  <a:pt x="262" y="347"/>
                  <a:pt x="265" y="347"/>
                  <a:pt x="267" y="347"/>
                </a:cubicBezTo>
                <a:cubicBezTo>
                  <a:pt x="271" y="347"/>
                  <a:pt x="276" y="346"/>
                  <a:pt x="279" y="349"/>
                </a:cubicBezTo>
                <a:cubicBezTo>
                  <a:pt x="279" y="349"/>
                  <a:pt x="280" y="349"/>
                  <a:pt x="280" y="350"/>
                </a:cubicBezTo>
                <a:cubicBezTo>
                  <a:pt x="280" y="350"/>
                  <a:pt x="280" y="350"/>
                  <a:pt x="280" y="350"/>
                </a:cubicBezTo>
                <a:cubicBezTo>
                  <a:pt x="280" y="350"/>
                  <a:pt x="280" y="350"/>
                  <a:pt x="280" y="350"/>
                </a:cubicBezTo>
                <a:cubicBezTo>
                  <a:pt x="280" y="350"/>
                  <a:pt x="280" y="350"/>
                  <a:pt x="280" y="350"/>
                </a:cubicBezTo>
                <a:cubicBezTo>
                  <a:pt x="280" y="351"/>
                  <a:pt x="280" y="351"/>
                  <a:pt x="280" y="352"/>
                </a:cubicBezTo>
                <a:cubicBezTo>
                  <a:pt x="280" y="355"/>
                  <a:pt x="278" y="359"/>
                  <a:pt x="277" y="361"/>
                </a:cubicBezTo>
                <a:cubicBezTo>
                  <a:pt x="277" y="361"/>
                  <a:pt x="277" y="361"/>
                  <a:pt x="277" y="361"/>
                </a:cubicBezTo>
                <a:cubicBezTo>
                  <a:pt x="277" y="362"/>
                  <a:pt x="277" y="362"/>
                  <a:pt x="276" y="363"/>
                </a:cubicBezTo>
                <a:cubicBezTo>
                  <a:pt x="276" y="363"/>
                  <a:pt x="276" y="363"/>
                  <a:pt x="276" y="363"/>
                </a:cubicBezTo>
                <a:cubicBezTo>
                  <a:pt x="276" y="364"/>
                  <a:pt x="276" y="364"/>
                  <a:pt x="276" y="364"/>
                </a:cubicBezTo>
                <a:cubicBezTo>
                  <a:pt x="276" y="364"/>
                  <a:pt x="276" y="364"/>
                  <a:pt x="276" y="364"/>
                </a:cubicBezTo>
                <a:cubicBezTo>
                  <a:pt x="276" y="364"/>
                  <a:pt x="275" y="365"/>
                  <a:pt x="275" y="365"/>
                </a:cubicBezTo>
                <a:cubicBezTo>
                  <a:pt x="275" y="365"/>
                  <a:pt x="275" y="365"/>
                  <a:pt x="275" y="365"/>
                </a:cubicBezTo>
                <a:cubicBezTo>
                  <a:pt x="275" y="365"/>
                  <a:pt x="275" y="365"/>
                  <a:pt x="275" y="365"/>
                </a:cubicBezTo>
                <a:cubicBezTo>
                  <a:pt x="275" y="366"/>
                  <a:pt x="275" y="366"/>
                  <a:pt x="275" y="366"/>
                </a:cubicBezTo>
                <a:cubicBezTo>
                  <a:pt x="274" y="366"/>
                  <a:pt x="274" y="367"/>
                  <a:pt x="273" y="367"/>
                </a:cubicBezTo>
                <a:cubicBezTo>
                  <a:pt x="273" y="367"/>
                  <a:pt x="272" y="367"/>
                  <a:pt x="272" y="368"/>
                </a:cubicBezTo>
                <a:cubicBezTo>
                  <a:pt x="271" y="368"/>
                  <a:pt x="271" y="368"/>
                  <a:pt x="271" y="368"/>
                </a:cubicBezTo>
                <a:cubicBezTo>
                  <a:pt x="271" y="368"/>
                  <a:pt x="271" y="368"/>
                  <a:pt x="271" y="368"/>
                </a:cubicBezTo>
                <a:cubicBezTo>
                  <a:pt x="269" y="369"/>
                  <a:pt x="268" y="369"/>
                  <a:pt x="266" y="369"/>
                </a:cubicBezTo>
                <a:close/>
                <a:moveTo>
                  <a:pt x="172" y="430"/>
                </a:moveTo>
                <a:cubicBezTo>
                  <a:pt x="172" y="430"/>
                  <a:pt x="172" y="430"/>
                  <a:pt x="172" y="430"/>
                </a:cubicBezTo>
                <a:cubicBezTo>
                  <a:pt x="172" y="433"/>
                  <a:pt x="169" y="437"/>
                  <a:pt x="167" y="439"/>
                </a:cubicBezTo>
                <a:cubicBezTo>
                  <a:pt x="167" y="439"/>
                  <a:pt x="167" y="439"/>
                  <a:pt x="167" y="439"/>
                </a:cubicBezTo>
                <a:cubicBezTo>
                  <a:pt x="165" y="443"/>
                  <a:pt x="164" y="447"/>
                  <a:pt x="161" y="450"/>
                </a:cubicBezTo>
                <a:cubicBezTo>
                  <a:pt x="161" y="450"/>
                  <a:pt x="161" y="450"/>
                  <a:pt x="161" y="451"/>
                </a:cubicBezTo>
                <a:cubicBezTo>
                  <a:pt x="160" y="451"/>
                  <a:pt x="160" y="451"/>
                  <a:pt x="160" y="451"/>
                </a:cubicBezTo>
                <a:cubicBezTo>
                  <a:pt x="160" y="451"/>
                  <a:pt x="160" y="451"/>
                  <a:pt x="160" y="452"/>
                </a:cubicBezTo>
                <a:cubicBezTo>
                  <a:pt x="159" y="452"/>
                  <a:pt x="159" y="452"/>
                  <a:pt x="159" y="452"/>
                </a:cubicBezTo>
                <a:cubicBezTo>
                  <a:pt x="159" y="452"/>
                  <a:pt x="159" y="452"/>
                  <a:pt x="159" y="452"/>
                </a:cubicBezTo>
                <a:cubicBezTo>
                  <a:pt x="156" y="455"/>
                  <a:pt x="153" y="456"/>
                  <a:pt x="150" y="457"/>
                </a:cubicBezTo>
                <a:cubicBezTo>
                  <a:pt x="149" y="457"/>
                  <a:pt x="149" y="457"/>
                  <a:pt x="149" y="458"/>
                </a:cubicBezTo>
                <a:cubicBezTo>
                  <a:pt x="146" y="458"/>
                  <a:pt x="144" y="458"/>
                  <a:pt x="142" y="458"/>
                </a:cubicBezTo>
                <a:cubicBezTo>
                  <a:pt x="141" y="458"/>
                  <a:pt x="141" y="458"/>
                  <a:pt x="141" y="458"/>
                </a:cubicBezTo>
                <a:cubicBezTo>
                  <a:pt x="141" y="458"/>
                  <a:pt x="141" y="458"/>
                  <a:pt x="141" y="458"/>
                </a:cubicBezTo>
                <a:cubicBezTo>
                  <a:pt x="132" y="458"/>
                  <a:pt x="124" y="458"/>
                  <a:pt x="115" y="458"/>
                </a:cubicBezTo>
                <a:cubicBezTo>
                  <a:pt x="114" y="458"/>
                  <a:pt x="114" y="458"/>
                  <a:pt x="113" y="458"/>
                </a:cubicBezTo>
                <a:cubicBezTo>
                  <a:pt x="112" y="458"/>
                  <a:pt x="111" y="458"/>
                  <a:pt x="110" y="458"/>
                </a:cubicBezTo>
                <a:cubicBezTo>
                  <a:pt x="109" y="457"/>
                  <a:pt x="107" y="456"/>
                  <a:pt x="107" y="456"/>
                </a:cubicBezTo>
                <a:cubicBezTo>
                  <a:pt x="106" y="455"/>
                  <a:pt x="106" y="453"/>
                  <a:pt x="106" y="452"/>
                </a:cubicBezTo>
                <a:cubicBezTo>
                  <a:pt x="106" y="451"/>
                  <a:pt x="106" y="451"/>
                  <a:pt x="107" y="450"/>
                </a:cubicBezTo>
                <a:cubicBezTo>
                  <a:pt x="107" y="449"/>
                  <a:pt x="107" y="449"/>
                  <a:pt x="107" y="449"/>
                </a:cubicBezTo>
                <a:cubicBezTo>
                  <a:pt x="107" y="449"/>
                  <a:pt x="107" y="449"/>
                  <a:pt x="107" y="449"/>
                </a:cubicBezTo>
                <a:cubicBezTo>
                  <a:pt x="107" y="448"/>
                  <a:pt x="107" y="448"/>
                  <a:pt x="107" y="448"/>
                </a:cubicBezTo>
                <a:cubicBezTo>
                  <a:pt x="107" y="448"/>
                  <a:pt x="107" y="448"/>
                  <a:pt x="107" y="448"/>
                </a:cubicBezTo>
                <a:cubicBezTo>
                  <a:pt x="109" y="445"/>
                  <a:pt x="112" y="442"/>
                  <a:pt x="114" y="439"/>
                </a:cubicBezTo>
                <a:cubicBezTo>
                  <a:pt x="116" y="436"/>
                  <a:pt x="117" y="433"/>
                  <a:pt x="119" y="431"/>
                </a:cubicBezTo>
                <a:cubicBezTo>
                  <a:pt x="120" y="431"/>
                  <a:pt x="120" y="430"/>
                  <a:pt x="120" y="430"/>
                </a:cubicBezTo>
                <a:cubicBezTo>
                  <a:pt x="120" y="430"/>
                  <a:pt x="120" y="430"/>
                  <a:pt x="120" y="430"/>
                </a:cubicBezTo>
                <a:cubicBezTo>
                  <a:pt x="121" y="430"/>
                  <a:pt x="121" y="429"/>
                  <a:pt x="122" y="429"/>
                </a:cubicBezTo>
                <a:cubicBezTo>
                  <a:pt x="122" y="429"/>
                  <a:pt x="122" y="429"/>
                  <a:pt x="122" y="429"/>
                </a:cubicBezTo>
                <a:cubicBezTo>
                  <a:pt x="122" y="429"/>
                  <a:pt x="122" y="429"/>
                  <a:pt x="122" y="429"/>
                </a:cubicBezTo>
                <a:cubicBezTo>
                  <a:pt x="125" y="426"/>
                  <a:pt x="128" y="425"/>
                  <a:pt x="132" y="424"/>
                </a:cubicBezTo>
                <a:cubicBezTo>
                  <a:pt x="132" y="424"/>
                  <a:pt x="132" y="424"/>
                  <a:pt x="132" y="424"/>
                </a:cubicBezTo>
                <a:cubicBezTo>
                  <a:pt x="132" y="424"/>
                  <a:pt x="132" y="424"/>
                  <a:pt x="132" y="424"/>
                </a:cubicBezTo>
                <a:cubicBezTo>
                  <a:pt x="133" y="424"/>
                  <a:pt x="133" y="424"/>
                  <a:pt x="134" y="424"/>
                </a:cubicBezTo>
                <a:cubicBezTo>
                  <a:pt x="135" y="424"/>
                  <a:pt x="135" y="424"/>
                  <a:pt x="135" y="424"/>
                </a:cubicBezTo>
                <a:cubicBezTo>
                  <a:pt x="136" y="424"/>
                  <a:pt x="136" y="424"/>
                  <a:pt x="137" y="424"/>
                </a:cubicBezTo>
                <a:cubicBezTo>
                  <a:pt x="137" y="423"/>
                  <a:pt x="137" y="423"/>
                  <a:pt x="138" y="423"/>
                </a:cubicBezTo>
                <a:cubicBezTo>
                  <a:pt x="138" y="423"/>
                  <a:pt x="138" y="423"/>
                  <a:pt x="138" y="423"/>
                </a:cubicBezTo>
                <a:cubicBezTo>
                  <a:pt x="138" y="423"/>
                  <a:pt x="138" y="423"/>
                  <a:pt x="138" y="423"/>
                </a:cubicBezTo>
                <a:cubicBezTo>
                  <a:pt x="146" y="423"/>
                  <a:pt x="153" y="423"/>
                  <a:pt x="161" y="423"/>
                </a:cubicBezTo>
                <a:cubicBezTo>
                  <a:pt x="161" y="423"/>
                  <a:pt x="161" y="423"/>
                  <a:pt x="161" y="423"/>
                </a:cubicBezTo>
                <a:cubicBezTo>
                  <a:pt x="163" y="423"/>
                  <a:pt x="163" y="423"/>
                  <a:pt x="163" y="423"/>
                </a:cubicBezTo>
                <a:cubicBezTo>
                  <a:pt x="165" y="423"/>
                  <a:pt x="166" y="424"/>
                  <a:pt x="167" y="424"/>
                </a:cubicBezTo>
                <a:cubicBezTo>
                  <a:pt x="168" y="424"/>
                  <a:pt x="168" y="424"/>
                  <a:pt x="169" y="425"/>
                </a:cubicBezTo>
                <a:cubicBezTo>
                  <a:pt x="169" y="425"/>
                  <a:pt x="169" y="425"/>
                  <a:pt x="169" y="425"/>
                </a:cubicBezTo>
                <a:cubicBezTo>
                  <a:pt x="169" y="425"/>
                  <a:pt x="169" y="425"/>
                  <a:pt x="170" y="425"/>
                </a:cubicBezTo>
                <a:cubicBezTo>
                  <a:pt x="172" y="426"/>
                  <a:pt x="173" y="428"/>
                  <a:pt x="172" y="430"/>
                </a:cubicBezTo>
                <a:close/>
                <a:moveTo>
                  <a:pt x="188" y="402"/>
                </a:moveTo>
                <a:cubicBezTo>
                  <a:pt x="188" y="402"/>
                  <a:pt x="188" y="402"/>
                  <a:pt x="188" y="402"/>
                </a:cubicBezTo>
                <a:cubicBezTo>
                  <a:pt x="188" y="402"/>
                  <a:pt x="188" y="402"/>
                  <a:pt x="188" y="402"/>
                </a:cubicBezTo>
                <a:cubicBezTo>
                  <a:pt x="188" y="403"/>
                  <a:pt x="187" y="403"/>
                  <a:pt x="187" y="404"/>
                </a:cubicBezTo>
                <a:cubicBezTo>
                  <a:pt x="187" y="404"/>
                  <a:pt x="187" y="404"/>
                  <a:pt x="187" y="404"/>
                </a:cubicBezTo>
                <a:cubicBezTo>
                  <a:pt x="185" y="406"/>
                  <a:pt x="182" y="407"/>
                  <a:pt x="179" y="408"/>
                </a:cubicBezTo>
                <a:cubicBezTo>
                  <a:pt x="179" y="408"/>
                  <a:pt x="179" y="408"/>
                  <a:pt x="179" y="408"/>
                </a:cubicBezTo>
                <a:cubicBezTo>
                  <a:pt x="179" y="409"/>
                  <a:pt x="178" y="409"/>
                  <a:pt x="178" y="409"/>
                </a:cubicBezTo>
                <a:cubicBezTo>
                  <a:pt x="177" y="409"/>
                  <a:pt x="177" y="409"/>
                  <a:pt x="177" y="409"/>
                </a:cubicBezTo>
                <a:cubicBezTo>
                  <a:pt x="177" y="409"/>
                  <a:pt x="177" y="409"/>
                  <a:pt x="176" y="409"/>
                </a:cubicBezTo>
                <a:cubicBezTo>
                  <a:pt x="174" y="409"/>
                  <a:pt x="172" y="410"/>
                  <a:pt x="171" y="410"/>
                </a:cubicBezTo>
                <a:cubicBezTo>
                  <a:pt x="170" y="410"/>
                  <a:pt x="170" y="410"/>
                  <a:pt x="170" y="410"/>
                </a:cubicBezTo>
                <a:cubicBezTo>
                  <a:pt x="167" y="410"/>
                  <a:pt x="164" y="410"/>
                  <a:pt x="161" y="410"/>
                </a:cubicBezTo>
                <a:cubicBezTo>
                  <a:pt x="156" y="410"/>
                  <a:pt x="151" y="410"/>
                  <a:pt x="146" y="410"/>
                </a:cubicBezTo>
                <a:cubicBezTo>
                  <a:pt x="146" y="410"/>
                  <a:pt x="145" y="410"/>
                  <a:pt x="144" y="410"/>
                </a:cubicBezTo>
                <a:cubicBezTo>
                  <a:pt x="144" y="410"/>
                  <a:pt x="144" y="410"/>
                  <a:pt x="144" y="410"/>
                </a:cubicBezTo>
                <a:cubicBezTo>
                  <a:pt x="143" y="409"/>
                  <a:pt x="143" y="409"/>
                  <a:pt x="142" y="409"/>
                </a:cubicBezTo>
                <a:cubicBezTo>
                  <a:pt x="142" y="409"/>
                  <a:pt x="142" y="409"/>
                  <a:pt x="142" y="409"/>
                </a:cubicBezTo>
                <a:cubicBezTo>
                  <a:pt x="142" y="409"/>
                  <a:pt x="142" y="409"/>
                  <a:pt x="142" y="409"/>
                </a:cubicBezTo>
                <a:cubicBezTo>
                  <a:pt x="140" y="409"/>
                  <a:pt x="138" y="407"/>
                  <a:pt x="138" y="405"/>
                </a:cubicBezTo>
                <a:cubicBezTo>
                  <a:pt x="138" y="405"/>
                  <a:pt x="138" y="404"/>
                  <a:pt x="138" y="404"/>
                </a:cubicBezTo>
                <a:cubicBezTo>
                  <a:pt x="138" y="404"/>
                  <a:pt x="138" y="404"/>
                  <a:pt x="138" y="403"/>
                </a:cubicBezTo>
                <a:cubicBezTo>
                  <a:pt x="138" y="403"/>
                  <a:pt x="138" y="403"/>
                  <a:pt x="139" y="402"/>
                </a:cubicBezTo>
                <a:cubicBezTo>
                  <a:pt x="139" y="402"/>
                  <a:pt x="139" y="402"/>
                  <a:pt x="139" y="402"/>
                </a:cubicBezTo>
                <a:cubicBezTo>
                  <a:pt x="139" y="402"/>
                  <a:pt x="139" y="402"/>
                  <a:pt x="139" y="402"/>
                </a:cubicBezTo>
                <a:cubicBezTo>
                  <a:pt x="139" y="402"/>
                  <a:pt x="139" y="401"/>
                  <a:pt x="140" y="401"/>
                </a:cubicBezTo>
                <a:cubicBezTo>
                  <a:pt x="142" y="397"/>
                  <a:pt x="144" y="394"/>
                  <a:pt x="147" y="390"/>
                </a:cubicBezTo>
                <a:cubicBezTo>
                  <a:pt x="147" y="390"/>
                  <a:pt x="147" y="390"/>
                  <a:pt x="147" y="390"/>
                </a:cubicBezTo>
                <a:cubicBezTo>
                  <a:pt x="148" y="389"/>
                  <a:pt x="148" y="389"/>
                  <a:pt x="148" y="389"/>
                </a:cubicBezTo>
                <a:cubicBezTo>
                  <a:pt x="149" y="388"/>
                  <a:pt x="149" y="387"/>
                  <a:pt x="151" y="386"/>
                </a:cubicBezTo>
                <a:cubicBezTo>
                  <a:pt x="151" y="385"/>
                  <a:pt x="152" y="385"/>
                  <a:pt x="153" y="385"/>
                </a:cubicBezTo>
                <a:cubicBezTo>
                  <a:pt x="153" y="384"/>
                  <a:pt x="154" y="384"/>
                  <a:pt x="154" y="384"/>
                </a:cubicBezTo>
                <a:cubicBezTo>
                  <a:pt x="154" y="384"/>
                  <a:pt x="154" y="384"/>
                  <a:pt x="155" y="384"/>
                </a:cubicBezTo>
                <a:cubicBezTo>
                  <a:pt x="155" y="384"/>
                  <a:pt x="155" y="384"/>
                  <a:pt x="155" y="384"/>
                </a:cubicBezTo>
                <a:cubicBezTo>
                  <a:pt x="155" y="384"/>
                  <a:pt x="155" y="384"/>
                  <a:pt x="156" y="383"/>
                </a:cubicBezTo>
                <a:cubicBezTo>
                  <a:pt x="157" y="383"/>
                  <a:pt x="158" y="383"/>
                  <a:pt x="160" y="382"/>
                </a:cubicBezTo>
                <a:cubicBezTo>
                  <a:pt x="161" y="382"/>
                  <a:pt x="163" y="382"/>
                  <a:pt x="165" y="382"/>
                </a:cubicBezTo>
                <a:cubicBezTo>
                  <a:pt x="169" y="382"/>
                  <a:pt x="169" y="382"/>
                  <a:pt x="169" y="382"/>
                </a:cubicBezTo>
                <a:cubicBezTo>
                  <a:pt x="170" y="382"/>
                  <a:pt x="171" y="382"/>
                  <a:pt x="172" y="382"/>
                </a:cubicBezTo>
                <a:cubicBezTo>
                  <a:pt x="177" y="382"/>
                  <a:pt x="181" y="382"/>
                  <a:pt x="185" y="382"/>
                </a:cubicBezTo>
                <a:cubicBezTo>
                  <a:pt x="185" y="382"/>
                  <a:pt x="185" y="382"/>
                  <a:pt x="185" y="382"/>
                </a:cubicBezTo>
                <a:cubicBezTo>
                  <a:pt x="187" y="382"/>
                  <a:pt x="187" y="382"/>
                  <a:pt x="187" y="382"/>
                </a:cubicBezTo>
                <a:cubicBezTo>
                  <a:pt x="189" y="382"/>
                  <a:pt x="190" y="382"/>
                  <a:pt x="191" y="382"/>
                </a:cubicBezTo>
                <a:cubicBezTo>
                  <a:pt x="193" y="383"/>
                  <a:pt x="193" y="383"/>
                  <a:pt x="194" y="383"/>
                </a:cubicBezTo>
                <a:cubicBezTo>
                  <a:pt x="196" y="384"/>
                  <a:pt x="197" y="386"/>
                  <a:pt x="196" y="389"/>
                </a:cubicBezTo>
                <a:cubicBezTo>
                  <a:pt x="194" y="392"/>
                  <a:pt x="192" y="395"/>
                  <a:pt x="190" y="398"/>
                </a:cubicBezTo>
                <a:cubicBezTo>
                  <a:pt x="188" y="402"/>
                  <a:pt x="188" y="402"/>
                  <a:pt x="188" y="402"/>
                </a:cubicBezTo>
                <a:cubicBezTo>
                  <a:pt x="188" y="402"/>
                  <a:pt x="188" y="402"/>
                  <a:pt x="188" y="402"/>
                </a:cubicBezTo>
                <a:close/>
                <a:moveTo>
                  <a:pt x="411" y="448"/>
                </a:moveTo>
                <a:cubicBezTo>
                  <a:pt x="411" y="449"/>
                  <a:pt x="411" y="449"/>
                  <a:pt x="411" y="450"/>
                </a:cubicBezTo>
                <a:cubicBezTo>
                  <a:pt x="411" y="450"/>
                  <a:pt x="411" y="450"/>
                  <a:pt x="411" y="450"/>
                </a:cubicBezTo>
                <a:cubicBezTo>
                  <a:pt x="411" y="451"/>
                  <a:pt x="411" y="451"/>
                  <a:pt x="410" y="451"/>
                </a:cubicBezTo>
                <a:cubicBezTo>
                  <a:pt x="410" y="451"/>
                  <a:pt x="410" y="451"/>
                  <a:pt x="410" y="452"/>
                </a:cubicBezTo>
                <a:cubicBezTo>
                  <a:pt x="410" y="452"/>
                  <a:pt x="410" y="452"/>
                  <a:pt x="410" y="452"/>
                </a:cubicBezTo>
                <a:cubicBezTo>
                  <a:pt x="410" y="452"/>
                  <a:pt x="409" y="453"/>
                  <a:pt x="409" y="453"/>
                </a:cubicBezTo>
                <a:cubicBezTo>
                  <a:pt x="409" y="453"/>
                  <a:pt x="409" y="453"/>
                  <a:pt x="409" y="453"/>
                </a:cubicBezTo>
                <a:cubicBezTo>
                  <a:pt x="408" y="454"/>
                  <a:pt x="408" y="454"/>
                  <a:pt x="407" y="455"/>
                </a:cubicBezTo>
                <a:cubicBezTo>
                  <a:pt x="407" y="455"/>
                  <a:pt x="407" y="455"/>
                  <a:pt x="407" y="455"/>
                </a:cubicBezTo>
                <a:cubicBezTo>
                  <a:pt x="407" y="455"/>
                  <a:pt x="407" y="455"/>
                  <a:pt x="407" y="455"/>
                </a:cubicBezTo>
                <a:cubicBezTo>
                  <a:pt x="406" y="455"/>
                  <a:pt x="406" y="456"/>
                  <a:pt x="405" y="456"/>
                </a:cubicBezTo>
                <a:cubicBezTo>
                  <a:pt x="405" y="456"/>
                  <a:pt x="405" y="456"/>
                  <a:pt x="405" y="456"/>
                </a:cubicBezTo>
                <a:cubicBezTo>
                  <a:pt x="404" y="456"/>
                  <a:pt x="404" y="456"/>
                  <a:pt x="404" y="456"/>
                </a:cubicBezTo>
                <a:cubicBezTo>
                  <a:pt x="403" y="456"/>
                  <a:pt x="403" y="457"/>
                  <a:pt x="403" y="457"/>
                </a:cubicBezTo>
                <a:cubicBezTo>
                  <a:pt x="403" y="457"/>
                  <a:pt x="403" y="457"/>
                  <a:pt x="402" y="457"/>
                </a:cubicBezTo>
                <a:cubicBezTo>
                  <a:pt x="402" y="457"/>
                  <a:pt x="402" y="457"/>
                  <a:pt x="402" y="457"/>
                </a:cubicBezTo>
                <a:cubicBezTo>
                  <a:pt x="402" y="457"/>
                  <a:pt x="401" y="457"/>
                  <a:pt x="400" y="457"/>
                </a:cubicBezTo>
                <a:cubicBezTo>
                  <a:pt x="400" y="457"/>
                  <a:pt x="399" y="457"/>
                  <a:pt x="399" y="457"/>
                </a:cubicBezTo>
                <a:cubicBezTo>
                  <a:pt x="398" y="458"/>
                  <a:pt x="398" y="458"/>
                  <a:pt x="397" y="458"/>
                </a:cubicBezTo>
                <a:cubicBezTo>
                  <a:pt x="397" y="458"/>
                  <a:pt x="397" y="458"/>
                  <a:pt x="397" y="458"/>
                </a:cubicBezTo>
                <a:cubicBezTo>
                  <a:pt x="396" y="458"/>
                  <a:pt x="396" y="458"/>
                  <a:pt x="396" y="458"/>
                </a:cubicBezTo>
                <a:cubicBezTo>
                  <a:pt x="396" y="458"/>
                  <a:pt x="396" y="458"/>
                  <a:pt x="396" y="458"/>
                </a:cubicBezTo>
                <a:cubicBezTo>
                  <a:pt x="393" y="458"/>
                  <a:pt x="390" y="458"/>
                  <a:pt x="387" y="458"/>
                </a:cubicBezTo>
                <a:cubicBezTo>
                  <a:pt x="373" y="458"/>
                  <a:pt x="212" y="458"/>
                  <a:pt x="200" y="458"/>
                </a:cubicBezTo>
                <a:cubicBezTo>
                  <a:pt x="199" y="458"/>
                  <a:pt x="198" y="458"/>
                  <a:pt x="198" y="458"/>
                </a:cubicBezTo>
                <a:cubicBezTo>
                  <a:pt x="197" y="458"/>
                  <a:pt x="196" y="458"/>
                  <a:pt x="195" y="457"/>
                </a:cubicBezTo>
                <a:cubicBezTo>
                  <a:pt x="193" y="457"/>
                  <a:pt x="192" y="456"/>
                  <a:pt x="191" y="455"/>
                </a:cubicBezTo>
                <a:cubicBezTo>
                  <a:pt x="190" y="454"/>
                  <a:pt x="190" y="453"/>
                  <a:pt x="189" y="452"/>
                </a:cubicBezTo>
                <a:cubicBezTo>
                  <a:pt x="189" y="451"/>
                  <a:pt x="189" y="450"/>
                  <a:pt x="190" y="449"/>
                </a:cubicBezTo>
                <a:cubicBezTo>
                  <a:pt x="191" y="448"/>
                  <a:pt x="191" y="448"/>
                  <a:pt x="191" y="448"/>
                </a:cubicBezTo>
                <a:cubicBezTo>
                  <a:pt x="191" y="448"/>
                  <a:pt x="191" y="448"/>
                  <a:pt x="191" y="448"/>
                </a:cubicBezTo>
                <a:cubicBezTo>
                  <a:pt x="192" y="444"/>
                  <a:pt x="194" y="440"/>
                  <a:pt x="196" y="437"/>
                </a:cubicBezTo>
                <a:cubicBezTo>
                  <a:pt x="196" y="436"/>
                  <a:pt x="197" y="435"/>
                  <a:pt x="197" y="435"/>
                </a:cubicBezTo>
                <a:cubicBezTo>
                  <a:pt x="198" y="432"/>
                  <a:pt x="198" y="432"/>
                  <a:pt x="198" y="432"/>
                </a:cubicBezTo>
                <a:cubicBezTo>
                  <a:pt x="199" y="431"/>
                  <a:pt x="200" y="430"/>
                  <a:pt x="201" y="428"/>
                </a:cubicBezTo>
                <a:cubicBezTo>
                  <a:pt x="201" y="428"/>
                  <a:pt x="202" y="428"/>
                  <a:pt x="202" y="428"/>
                </a:cubicBezTo>
                <a:cubicBezTo>
                  <a:pt x="202" y="428"/>
                  <a:pt x="202" y="428"/>
                  <a:pt x="203" y="428"/>
                </a:cubicBezTo>
                <a:cubicBezTo>
                  <a:pt x="203" y="427"/>
                  <a:pt x="203" y="427"/>
                  <a:pt x="203" y="427"/>
                </a:cubicBezTo>
                <a:cubicBezTo>
                  <a:pt x="203" y="427"/>
                  <a:pt x="203" y="427"/>
                  <a:pt x="203" y="427"/>
                </a:cubicBezTo>
                <a:cubicBezTo>
                  <a:pt x="204" y="427"/>
                  <a:pt x="204" y="427"/>
                  <a:pt x="204" y="427"/>
                </a:cubicBezTo>
                <a:cubicBezTo>
                  <a:pt x="204" y="426"/>
                  <a:pt x="205" y="426"/>
                  <a:pt x="205" y="426"/>
                </a:cubicBezTo>
                <a:cubicBezTo>
                  <a:pt x="205" y="426"/>
                  <a:pt x="206" y="426"/>
                  <a:pt x="206" y="425"/>
                </a:cubicBezTo>
                <a:cubicBezTo>
                  <a:pt x="206" y="425"/>
                  <a:pt x="207" y="425"/>
                  <a:pt x="207" y="425"/>
                </a:cubicBezTo>
                <a:cubicBezTo>
                  <a:pt x="208" y="425"/>
                  <a:pt x="208" y="425"/>
                  <a:pt x="209" y="424"/>
                </a:cubicBezTo>
                <a:cubicBezTo>
                  <a:pt x="209" y="424"/>
                  <a:pt x="210" y="424"/>
                  <a:pt x="210" y="424"/>
                </a:cubicBezTo>
                <a:cubicBezTo>
                  <a:pt x="210" y="424"/>
                  <a:pt x="210" y="424"/>
                  <a:pt x="210" y="424"/>
                </a:cubicBezTo>
                <a:cubicBezTo>
                  <a:pt x="212" y="423"/>
                  <a:pt x="214" y="423"/>
                  <a:pt x="216" y="423"/>
                </a:cubicBezTo>
                <a:cubicBezTo>
                  <a:pt x="216" y="423"/>
                  <a:pt x="385" y="423"/>
                  <a:pt x="392" y="423"/>
                </a:cubicBezTo>
                <a:cubicBezTo>
                  <a:pt x="393" y="423"/>
                  <a:pt x="395" y="423"/>
                  <a:pt x="397" y="423"/>
                </a:cubicBezTo>
                <a:cubicBezTo>
                  <a:pt x="398" y="423"/>
                  <a:pt x="399" y="423"/>
                  <a:pt x="400" y="423"/>
                </a:cubicBezTo>
                <a:cubicBezTo>
                  <a:pt x="400" y="423"/>
                  <a:pt x="400" y="423"/>
                  <a:pt x="400" y="423"/>
                </a:cubicBezTo>
                <a:cubicBezTo>
                  <a:pt x="401" y="423"/>
                  <a:pt x="402" y="423"/>
                  <a:pt x="402" y="423"/>
                </a:cubicBezTo>
                <a:cubicBezTo>
                  <a:pt x="403" y="423"/>
                  <a:pt x="403" y="423"/>
                  <a:pt x="403" y="423"/>
                </a:cubicBezTo>
                <a:cubicBezTo>
                  <a:pt x="403" y="423"/>
                  <a:pt x="403" y="423"/>
                  <a:pt x="403" y="423"/>
                </a:cubicBezTo>
                <a:cubicBezTo>
                  <a:pt x="404" y="424"/>
                  <a:pt x="404" y="424"/>
                  <a:pt x="405" y="424"/>
                </a:cubicBezTo>
                <a:cubicBezTo>
                  <a:pt x="405" y="424"/>
                  <a:pt x="405" y="424"/>
                  <a:pt x="405" y="424"/>
                </a:cubicBezTo>
                <a:cubicBezTo>
                  <a:pt x="406" y="425"/>
                  <a:pt x="406" y="425"/>
                  <a:pt x="407" y="425"/>
                </a:cubicBezTo>
                <a:cubicBezTo>
                  <a:pt x="407" y="425"/>
                  <a:pt x="407" y="425"/>
                  <a:pt x="407" y="425"/>
                </a:cubicBezTo>
                <a:cubicBezTo>
                  <a:pt x="407" y="425"/>
                  <a:pt x="407" y="425"/>
                  <a:pt x="407" y="425"/>
                </a:cubicBezTo>
                <a:cubicBezTo>
                  <a:pt x="408" y="426"/>
                  <a:pt x="408" y="426"/>
                  <a:pt x="408" y="426"/>
                </a:cubicBezTo>
                <a:cubicBezTo>
                  <a:pt x="409" y="427"/>
                  <a:pt x="409" y="427"/>
                  <a:pt x="410" y="428"/>
                </a:cubicBezTo>
                <a:cubicBezTo>
                  <a:pt x="411" y="429"/>
                  <a:pt x="411" y="430"/>
                  <a:pt x="411" y="431"/>
                </a:cubicBezTo>
                <a:cubicBezTo>
                  <a:pt x="411" y="432"/>
                  <a:pt x="411" y="432"/>
                  <a:pt x="411" y="432"/>
                </a:cubicBezTo>
                <a:cubicBezTo>
                  <a:pt x="411" y="432"/>
                  <a:pt x="411" y="432"/>
                  <a:pt x="411" y="432"/>
                </a:cubicBezTo>
                <a:cubicBezTo>
                  <a:pt x="411" y="436"/>
                  <a:pt x="411" y="441"/>
                  <a:pt x="411" y="445"/>
                </a:cubicBezTo>
                <a:cubicBezTo>
                  <a:pt x="411" y="446"/>
                  <a:pt x="411" y="447"/>
                  <a:pt x="411" y="448"/>
                </a:cubicBezTo>
                <a:close/>
                <a:moveTo>
                  <a:pt x="434" y="366"/>
                </a:moveTo>
                <a:cubicBezTo>
                  <a:pt x="434" y="366"/>
                  <a:pt x="434" y="366"/>
                  <a:pt x="434" y="366"/>
                </a:cubicBezTo>
                <a:cubicBezTo>
                  <a:pt x="434" y="366"/>
                  <a:pt x="434" y="366"/>
                  <a:pt x="434" y="365"/>
                </a:cubicBezTo>
                <a:cubicBezTo>
                  <a:pt x="433" y="365"/>
                  <a:pt x="433" y="364"/>
                  <a:pt x="432" y="363"/>
                </a:cubicBezTo>
                <a:cubicBezTo>
                  <a:pt x="432" y="362"/>
                  <a:pt x="432" y="362"/>
                  <a:pt x="432" y="362"/>
                </a:cubicBezTo>
                <a:cubicBezTo>
                  <a:pt x="432" y="362"/>
                  <a:pt x="432" y="361"/>
                  <a:pt x="432" y="360"/>
                </a:cubicBezTo>
                <a:cubicBezTo>
                  <a:pt x="432" y="360"/>
                  <a:pt x="432" y="360"/>
                  <a:pt x="432" y="360"/>
                </a:cubicBezTo>
                <a:cubicBezTo>
                  <a:pt x="432" y="358"/>
                  <a:pt x="432" y="355"/>
                  <a:pt x="432" y="353"/>
                </a:cubicBezTo>
                <a:cubicBezTo>
                  <a:pt x="432" y="352"/>
                  <a:pt x="432" y="352"/>
                  <a:pt x="432" y="352"/>
                </a:cubicBezTo>
                <a:cubicBezTo>
                  <a:pt x="432" y="351"/>
                  <a:pt x="432" y="350"/>
                  <a:pt x="432" y="350"/>
                </a:cubicBezTo>
                <a:cubicBezTo>
                  <a:pt x="433" y="349"/>
                  <a:pt x="434" y="349"/>
                  <a:pt x="435" y="348"/>
                </a:cubicBezTo>
                <a:cubicBezTo>
                  <a:pt x="436" y="348"/>
                  <a:pt x="437" y="347"/>
                  <a:pt x="438" y="347"/>
                </a:cubicBezTo>
                <a:cubicBezTo>
                  <a:pt x="438" y="347"/>
                  <a:pt x="438" y="347"/>
                  <a:pt x="438" y="347"/>
                </a:cubicBezTo>
                <a:cubicBezTo>
                  <a:pt x="438" y="347"/>
                  <a:pt x="438" y="347"/>
                  <a:pt x="438" y="347"/>
                </a:cubicBezTo>
                <a:cubicBezTo>
                  <a:pt x="439" y="347"/>
                  <a:pt x="439" y="347"/>
                  <a:pt x="440" y="347"/>
                </a:cubicBezTo>
                <a:cubicBezTo>
                  <a:pt x="440" y="347"/>
                  <a:pt x="440" y="347"/>
                  <a:pt x="441" y="347"/>
                </a:cubicBezTo>
                <a:cubicBezTo>
                  <a:pt x="443" y="346"/>
                  <a:pt x="445" y="346"/>
                  <a:pt x="447" y="346"/>
                </a:cubicBezTo>
                <a:cubicBezTo>
                  <a:pt x="463" y="346"/>
                  <a:pt x="463" y="346"/>
                  <a:pt x="463" y="346"/>
                </a:cubicBezTo>
                <a:cubicBezTo>
                  <a:pt x="464" y="346"/>
                  <a:pt x="465" y="346"/>
                  <a:pt x="465" y="347"/>
                </a:cubicBezTo>
                <a:cubicBezTo>
                  <a:pt x="469" y="347"/>
                  <a:pt x="474" y="348"/>
                  <a:pt x="475" y="352"/>
                </a:cubicBezTo>
                <a:cubicBezTo>
                  <a:pt x="476" y="355"/>
                  <a:pt x="476" y="359"/>
                  <a:pt x="477" y="362"/>
                </a:cubicBezTo>
                <a:cubicBezTo>
                  <a:pt x="477" y="363"/>
                  <a:pt x="477" y="363"/>
                  <a:pt x="477" y="363"/>
                </a:cubicBezTo>
                <a:cubicBezTo>
                  <a:pt x="477" y="364"/>
                  <a:pt x="477" y="364"/>
                  <a:pt x="477" y="365"/>
                </a:cubicBezTo>
                <a:cubicBezTo>
                  <a:pt x="477" y="365"/>
                  <a:pt x="477" y="365"/>
                  <a:pt x="477" y="365"/>
                </a:cubicBezTo>
                <a:cubicBezTo>
                  <a:pt x="477" y="365"/>
                  <a:pt x="477" y="365"/>
                  <a:pt x="477" y="365"/>
                </a:cubicBezTo>
                <a:cubicBezTo>
                  <a:pt x="477" y="365"/>
                  <a:pt x="477" y="365"/>
                  <a:pt x="477" y="365"/>
                </a:cubicBezTo>
                <a:cubicBezTo>
                  <a:pt x="476" y="367"/>
                  <a:pt x="474" y="368"/>
                  <a:pt x="472" y="369"/>
                </a:cubicBezTo>
                <a:cubicBezTo>
                  <a:pt x="471" y="369"/>
                  <a:pt x="471" y="369"/>
                  <a:pt x="471" y="369"/>
                </a:cubicBezTo>
                <a:cubicBezTo>
                  <a:pt x="471" y="369"/>
                  <a:pt x="471" y="369"/>
                  <a:pt x="470" y="369"/>
                </a:cubicBezTo>
                <a:cubicBezTo>
                  <a:pt x="470" y="369"/>
                  <a:pt x="470" y="369"/>
                  <a:pt x="470" y="369"/>
                </a:cubicBezTo>
                <a:cubicBezTo>
                  <a:pt x="469" y="369"/>
                  <a:pt x="469" y="369"/>
                  <a:pt x="469" y="369"/>
                </a:cubicBezTo>
                <a:cubicBezTo>
                  <a:pt x="463" y="370"/>
                  <a:pt x="457" y="369"/>
                  <a:pt x="455" y="369"/>
                </a:cubicBezTo>
                <a:cubicBezTo>
                  <a:pt x="445" y="369"/>
                  <a:pt x="445" y="369"/>
                  <a:pt x="445" y="369"/>
                </a:cubicBezTo>
                <a:cubicBezTo>
                  <a:pt x="444" y="369"/>
                  <a:pt x="443" y="369"/>
                  <a:pt x="442" y="369"/>
                </a:cubicBezTo>
                <a:cubicBezTo>
                  <a:pt x="442" y="369"/>
                  <a:pt x="441" y="369"/>
                  <a:pt x="441" y="369"/>
                </a:cubicBezTo>
                <a:cubicBezTo>
                  <a:pt x="440" y="369"/>
                  <a:pt x="440" y="369"/>
                  <a:pt x="440" y="369"/>
                </a:cubicBezTo>
                <a:cubicBezTo>
                  <a:pt x="440" y="369"/>
                  <a:pt x="440" y="369"/>
                  <a:pt x="440" y="369"/>
                </a:cubicBezTo>
                <a:cubicBezTo>
                  <a:pt x="439" y="369"/>
                  <a:pt x="439" y="369"/>
                  <a:pt x="438" y="368"/>
                </a:cubicBezTo>
                <a:cubicBezTo>
                  <a:pt x="438" y="368"/>
                  <a:pt x="438" y="368"/>
                  <a:pt x="438" y="368"/>
                </a:cubicBezTo>
                <a:cubicBezTo>
                  <a:pt x="437" y="368"/>
                  <a:pt x="437" y="368"/>
                  <a:pt x="436" y="367"/>
                </a:cubicBezTo>
                <a:cubicBezTo>
                  <a:pt x="436" y="367"/>
                  <a:pt x="435" y="367"/>
                  <a:pt x="434" y="366"/>
                </a:cubicBezTo>
                <a:cubicBezTo>
                  <a:pt x="434" y="366"/>
                  <a:pt x="434" y="366"/>
                  <a:pt x="434" y="366"/>
                </a:cubicBezTo>
                <a:close/>
                <a:moveTo>
                  <a:pt x="437" y="404"/>
                </a:moveTo>
                <a:cubicBezTo>
                  <a:pt x="436" y="403"/>
                  <a:pt x="436" y="402"/>
                  <a:pt x="435" y="402"/>
                </a:cubicBezTo>
                <a:cubicBezTo>
                  <a:pt x="435" y="400"/>
                  <a:pt x="435" y="400"/>
                  <a:pt x="435" y="400"/>
                </a:cubicBezTo>
                <a:cubicBezTo>
                  <a:pt x="435" y="400"/>
                  <a:pt x="435" y="400"/>
                  <a:pt x="435" y="400"/>
                </a:cubicBezTo>
                <a:cubicBezTo>
                  <a:pt x="435" y="396"/>
                  <a:pt x="435" y="392"/>
                  <a:pt x="434" y="388"/>
                </a:cubicBezTo>
                <a:cubicBezTo>
                  <a:pt x="434" y="388"/>
                  <a:pt x="434" y="388"/>
                  <a:pt x="434" y="388"/>
                </a:cubicBezTo>
                <a:cubicBezTo>
                  <a:pt x="434" y="388"/>
                  <a:pt x="434" y="388"/>
                  <a:pt x="434" y="388"/>
                </a:cubicBezTo>
                <a:cubicBezTo>
                  <a:pt x="434" y="388"/>
                  <a:pt x="434" y="388"/>
                  <a:pt x="434" y="387"/>
                </a:cubicBezTo>
                <a:cubicBezTo>
                  <a:pt x="435" y="379"/>
                  <a:pt x="453" y="381"/>
                  <a:pt x="458" y="381"/>
                </a:cubicBezTo>
                <a:cubicBezTo>
                  <a:pt x="465" y="381"/>
                  <a:pt x="477" y="380"/>
                  <a:pt x="481" y="386"/>
                </a:cubicBezTo>
                <a:cubicBezTo>
                  <a:pt x="481" y="387"/>
                  <a:pt x="482" y="387"/>
                  <a:pt x="482" y="388"/>
                </a:cubicBezTo>
                <a:cubicBezTo>
                  <a:pt x="482" y="389"/>
                  <a:pt x="482" y="389"/>
                  <a:pt x="482" y="389"/>
                </a:cubicBezTo>
                <a:cubicBezTo>
                  <a:pt x="482" y="389"/>
                  <a:pt x="482" y="389"/>
                  <a:pt x="482" y="389"/>
                </a:cubicBezTo>
                <a:cubicBezTo>
                  <a:pt x="483" y="391"/>
                  <a:pt x="483" y="392"/>
                  <a:pt x="484" y="395"/>
                </a:cubicBezTo>
                <a:cubicBezTo>
                  <a:pt x="485" y="401"/>
                  <a:pt x="485" y="401"/>
                  <a:pt x="485" y="401"/>
                </a:cubicBezTo>
                <a:cubicBezTo>
                  <a:pt x="485" y="402"/>
                  <a:pt x="485" y="403"/>
                  <a:pt x="484" y="404"/>
                </a:cubicBezTo>
                <a:cubicBezTo>
                  <a:pt x="484" y="405"/>
                  <a:pt x="484" y="405"/>
                  <a:pt x="483" y="406"/>
                </a:cubicBezTo>
                <a:cubicBezTo>
                  <a:pt x="483" y="406"/>
                  <a:pt x="483" y="406"/>
                  <a:pt x="482" y="407"/>
                </a:cubicBezTo>
                <a:cubicBezTo>
                  <a:pt x="482" y="407"/>
                  <a:pt x="482" y="407"/>
                  <a:pt x="482" y="407"/>
                </a:cubicBezTo>
                <a:cubicBezTo>
                  <a:pt x="482" y="407"/>
                  <a:pt x="482" y="407"/>
                  <a:pt x="482" y="407"/>
                </a:cubicBezTo>
                <a:cubicBezTo>
                  <a:pt x="481" y="407"/>
                  <a:pt x="481" y="407"/>
                  <a:pt x="481" y="407"/>
                </a:cubicBezTo>
                <a:cubicBezTo>
                  <a:pt x="480" y="408"/>
                  <a:pt x="480" y="408"/>
                  <a:pt x="480" y="408"/>
                </a:cubicBezTo>
                <a:cubicBezTo>
                  <a:pt x="479" y="408"/>
                  <a:pt x="479" y="408"/>
                  <a:pt x="479" y="408"/>
                </a:cubicBezTo>
                <a:cubicBezTo>
                  <a:pt x="479" y="408"/>
                  <a:pt x="479" y="408"/>
                  <a:pt x="478" y="408"/>
                </a:cubicBezTo>
                <a:cubicBezTo>
                  <a:pt x="478" y="408"/>
                  <a:pt x="478" y="409"/>
                  <a:pt x="477" y="409"/>
                </a:cubicBezTo>
                <a:cubicBezTo>
                  <a:pt x="477" y="409"/>
                  <a:pt x="477" y="409"/>
                  <a:pt x="477" y="409"/>
                </a:cubicBezTo>
                <a:cubicBezTo>
                  <a:pt x="477" y="409"/>
                  <a:pt x="476" y="409"/>
                  <a:pt x="475" y="409"/>
                </a:cubicBezTo>
                <a:cubicBezTo>
                  <a:pt x="474" y="409"/>
                  <a:pt x="474" y="409"/>
                  <a:pt x="473" y="409"/>
                </a:cubicBezTo>
                <a:cubicBezTo>
                  <a:pt x="473" y="409"/>
                  <a:pt x="473" y="409"/>
                  <a:pt x="473" y="409"/>
                </a:cubicBezTo>
                <a:cubicBezTo>
                  <a:pt x="473" y="409"/>
                  <a:pt x="473" y="409"/>
                  <a:pt x="473" y="409"/>
                </a:cubicBezTo>
                <a:cubicBezTo>
                  <a:pt x="473" y="409"/>
                  <a:pt x="473" y="409"/>
                  <a:pt x="473" y="409"/>
                </a:cubicBezTo>
                <a:cubicBezTo>
                  <a:pt x="465" y="409"/>
                  <a:pt x="457" y="409"/>
                  <a:pt x="449" y="409"/>
                </a:cubicBezTo>
                <a:cubicBezTo>
                  <a:pt x="448" y="409"/>
                  <a:pt x="447" y="409"/>
                  <a:pt x="447" y="409"/>
                </a:cubicBezTo>
                <a:cubicBezTo>
                  <a:pt x="446" y="409"/>
                  <a:pt x="446" y="409"/>
                  <a:pt x="446" y="409"/>
                </a:cubicBezTo>
                <a:cubicBezTo>
                  <a:pt x="445" y="409"/>
                  <a:pt x="445" y="409"/>
                  <a:pt x="444" y="409"/>
                </a:cubicBezTo>
                <a:cubicBezTo>
                  <a:pt x="444" y="409"/>
                  <a:pt x="444" y="409"/>
                  <a:pt x="444" y="409"/>
                </a:cubicBezTo>
                <a:cubicBezTo>
                  <a:pt x="444" y="408"/>
                  <a:pt x="444" y="408"/>
                  <a:pt x="444" y="408"/>
                </a:cubicBezTo>
                <a:cubicBezTo>
                  <a:pt x="443" y="408"/>
                  <a:pt x="442" y="408"/>
                  <a:pt x="442" y="408"/>
                </a:cubicBezTo>
                <a:cubicBezTo>
                  <a:pt x="441" y="408"/>
                  <a:pt x="441" y="407"/>
                  <a:pt x="441" y="407"/>
                </a:cubicBezTo>
                <a:cubicBezTo>
                  <a:pt x="441" y="407"/>
                  <a:pt x="440" y="407"/>
                  <a:pt x="440" y="407"/>
                </a:cubicBezTo>
                <a:cubicBezTo>
                  <a:pt x="440" y="407"/>
                  <a:pt x="440" y="407"/>
                  <a:pt x="440" y="407"/>
                </a:cubicBezTo>
                <a:cubicBezTo>
                  <a:pt x="439" y="406"/>
                  <a:pt x="437" y="405"/>
                  <a:pt x="437" y="404"/>
                </a:cubicBezTo>
                <a:close/>
                <a:moveTo>
                  <a:pt x="494" y="451"/>
                </a:moveTo>
                <a:cubicBezTo>
                  <a:pt x="493" y="453"/>
                  <a:pt x="492" y="453"/>
                  <a:pt x="491" y="454"/>
                </a:cubicBezTo>
                <a:cubicBezTo>
                  <a:pt x="490" y="455"/>
                  <a:pt x="489" y="456"/>
                  <a:pt x="487" y="456"/>
                </a:cubicBezTo>
                <a:cubicBezTo>
                  <a:pt x="485" y="457"/>
                  <a:pt x="484" y="457"/>
                  <a:pt x="481" y="457"/>
                </a:cubicBezTo>
                <a:cubicBezTo>
                  <a:pt x="476" y="457"/>
                  <a:pt x="476" y="457"/>
                  <a:pt x="476" y="457"/>
                </a:cubicBezTo>
                <a:cubicBezTo>
                  <a:pt x="476" y="457"/>
                  <a:pt x="476" y="457"/>
                  <a:pt x="476" y="457"/>
                </a:cubicBezTo>
                <a:cubicBezTo>
                  <a:pt x="469" y="457"/>
                  <a:pt x="462" y="457"/>
                  <a:pt x="454" y="457"/>
                </a:cubicBezTo>
                <a:cubicBezTo>
                  <a:pt x="453" y="457"/>
                  <a:pt x="453" y="457"/>
                  <a:pt x="452" y="457"/>
                </a:cubicBezTo>
                <a:cubicBezTo>
                  <a:pt x="451" y="457"/>
                  <a:pt x="451" y="457"/>
                  <a:pt x="451" y="457"/>
                </a:cubicBezTo>
                <a:cubicBezTo>
                  <a:pt x="450" y="457"/>
                  <a:pt x="450" y="457"/>
                  <a:pt x="449" y="457"/>
                </a:cubicBezTo>
                <a:cubicBezTo>
                  <a:pt x="449" y="457"/>
                  <a:pt x="449" y="457"/>
                  <a:pt x="448" y="457"/>
                </a:cubicBezTo>
                <a:cubicBezTo>
                  <a:pt x="448" y="457"/>
                  <a:pt x="448" y="457"/>
                  <a:pt x="448" y="457"/>
                </a:cubicBezTo>
                <a:cubicBezTo>
                  <a:pt x="445" y="456"/>
                  <a:pt x="442" y="454"/>
                  <a:pt x="440" y="451"/>
                </a:cubicBezTo>
                <a:cubicBezTo>
                  <a:pt x="440" y="451"/>
                  <a:pt x="440" y="451"/>
                  <a:pt x="440" y="451"/>
                </a:cubicBezTo>
                <a:cubicBezTo>
                  <a:pt x="440" y="451"/>
                  <a:pt x="440" y="451"/>
                  <a:pt x="440" y="451"/>
                </a:cubicBezTo>
                <a:cubicBezTo>
                  <a:pt x="440" y="451"/>
                  <a:pt x="440" y="451"/>
                  <a:pt x="440" y="450"/>
                </a:cubicBezTo>
                <a:cubicBezTo>
                  <a:pt x="439" y="450"/>
                  <a:pt x="439" y="449"/>
                  <a:pt x="439" y="449"/>
                </a:cubicBezTo>
                <a:cubicBezTo>
                  <a:pt x="439" y="449"/>
                  <a:pt x="439" y="449"/>
                  <a:pt x="439" y="448"/>
                </a:cubicBezTo>
                <a:cubicBezTo>
                  <a:pt x="439" y="448"/>
                  <a:pt x="439" y="448"/>
                  <a:pt x="439" y="448"/>
                </a:cubicBezTo>
                <a:cubicBezTo>
                  <a:pt x="439" y="447"/>
                  <a:pt x="439" y="447"/>
                  <a:pt x="439" y="447"/>
                </a:cubicBezTo>
                <a:cubicBezTo>
                  <a:pt x="439" y="447"/>
                  <a:pt x="439" y="447"/>
                  <a:pt x="439" y="447"/>
                </a:cubicBezTo>
                <a:cubicBezTo>
                  <a:pt x="439" y="444"/>
                  <a:pt x="438" y="439"/>
                  <a:pt x="438" y="435"/>
                </a:cubicBezTo>
                <a:cubicBezTo>
                  <a:pt x="438" y="435"/>
                  <a:pt x="438" y="434"/>
                  <a:pt x="438" y="433"/>
                </a:cubicBezTo>
                <a:cubicBezTo>
                  <a:pt x="438" y="431"/>
                  <a:pt x="438" y="431"/>
                  <a:pt x="438" y="431"/>
                </a:cubicBezTo>
                <a:cubicBezTo>
                  <a:pt x="438" y="431"/>
                  <a:pt x="438" y="431"/>
                  <a:pt x="438" y="431"/>
                </a:cubicBezTo>
                <a:cubicBezTo>
                  <a:pt x="438" y="430"/>
                  <a:pt x="438" y="430"/>
                  <a:pt x="438" y="430"/>
                </a:cubicBezTo>
                <a:cubicBezTo>
                  <a:pt x="438" y="430"/>
                  <a:pt x="438" y="429"/>
                  <a:pt x="438" y="429"/>
                </a:cubicBezTo>
                <a:cubicBezTo>
                  <a:pt x="438" y="429"/>
                  <a:pt x="438" y="429"/>
                  <a:pt x="438" y="428"/>
                </a:cubicBezTo>
                <a:cubicBezTo>
                  <a:pt x="439" y="428"/>
                  <a:pt x="439" y="428"/>
                  <a:pt x="439" y="428"/>
                </a:cubicBezTo>
                <a:cubicBezTo>
                  <a:pt x="439" y="428"/>
                  <a:pt x="439" y="428"/>
                  <a:pt x="439" y="428"/>
                </a:cubicBezTo>
                <a:cubicBezTo>
                  <a:pt x="439" y="427"/>
                  <a:pt x="439" y="427"/>
                  <a:pt x="439" y="427"/>
                </a:cubicBezTo>
                <a:cubicBezTo>
                  <a:pt x="440" y="426"/>
                  <a:pt x="440" y="426"/>
                  <a:pt x="440" y="426"/>
                </a:cubicBezTo>
                <a:cubicBezTo>
                  <a:pt x="440" y="426"/>
                  <a:pt x="441" y="426"/>
                  <a:pt x="441" y="425"/>
                </a:cubicBezTo>
                <a:cubicBezTo>
                  <a:pt x="441" y="425"/>
                  <a:pt x="441" y="425"/>
                  <a:pt x="441" y="425"/>
                </a:cubicBezTo>
                <a:cubicBezTo>
                  <a:pt x="441" y="425"/>
                  <a:pt x="441" y="425"/>
                  <a:pt x="441" y="425"/>
                </a:cubicBezTo>
                <a:cubicBezTo>
                  <a:pt x="442" y="425"/>
                  <a:pt x="442" y="425"/>
                  <a:pt x="443" y="424"/>
                </a:cubicBezTo>
                <a:cubicBezTo>
                  <a:pt x="443" y="424"/>
                  <a:pt x="443" y="424"/>
                  <a:pt x="443" y="424"/>
                </a:cubicBezTo>
                <a:cubicBezTo>
                  <a:pt x="444" y="424"/>
                  <a:pt x="444" y="424"/>
                  <a:pt x="444" y="424"/>
                </a:cubicBezTo>
                <a:cubicBezTo>
                  <a:pt x="444" y="424"/>
                  <a:pt x="444" y="424"/>
                  <a:pt x="444" y="424"/>
                </a:cubicBezTo>
                <a:cubicBezTo>
                  <a:pt x="444" y="424"/>
                  <a:pt x="445" y="423"/>
                  <a:pt x="445" y="423"/>
                </a:cubicBezTo>
                <a:cubicBezTo>
                  <a:pt x="446" y="423"/>
                  <a:pt x="446" y="423"/>
                  <a:pt x="446" y="423"/>
                </a:cubicBezTo>
                <a:cubicBezTo>
                  <a:pt x="446" y="423"/>
                  <a:pt x="447" y="423"/>
                  <a:pt x="447" y="423"/>
                </a:cubicBezTo>
                <a:cubicBezTo>
                  <a:pt x="448" y="423"/>
                  <a:pt x="448" y="423"/>
                  <a:pt x="449" y="423"/>
                </a:cubicBezTo>
                <a:cubicBezTo>
                  <a:pt x="450" y="423"/>
                  <a:pt x="450" y="423"/>
                  <a:pt x="450" y="423"/>
                </a:cubicBezTo>
                <a:cubicBezTo>
                  <a:pt x="450" y="423"/>
                  <a:pt x="450" y="423"/>
                  <a:pt x="451" y="423"/>
                </a:cubicBezTo>
                <a:cubicBezTo>
                  <a:pt x="452" y="423"/>
                  <a:pt x="452" y="423"/>
                  <a:pt x="452" y="423"/>
                </a:cubicBezTo>
                <a:cubicBezTo>
                  <a:pt x="453" y="423"/>
                  <a:pt x="454" y="423"/>
                  <a:pt x="455" y="423"/>
                </a:cubicBezTo>
                <a:cubicBezTo>
                  <a:pt x="457" y="423"/>
                  <a:pt x="458" y="423"/>
                  <a:pt x="459" y="423"/>
                </a:cubicBezTo>
                <a:cubicBezTo>
                  <a:pt x="469" y="423"/>
                  <a:pt x="469" y="423"/>
                  <a:pt x="469" y="423"/>
                </a:cubicBezTo>
                <a:cubicBezTo>
                  <a:pt x="472" y="423"/>
                  <a:pt x="475" y="423"/>
                  <a:pt x="478" y="423"/>
                </a:cubicBezTo>
                <a:cubicBezTo>
                  <a:pt x="478" y="423"/>
                  <a:pt x="479" y="423"/>
                  <a:pt x="479" y="423"/>
                </a:cubicBezTo>
                <a:cubicBezTo>
                  <a:pt x="479" y="423"/>
                  <a:pt x="480" y="423"/>
                  <a:pt x="480" y="423"/>
                </a:cubicBezTo>
                <a:cubicBezTo>
                  <a:pt x="480" y="423"/>
                  <a:pt x="480" y="423"/>
                  <a:pt x="481" y="423"/>
                </a:cubicBezTo>
                <a:cubicBezTo>
                  <a:pt x="481" y="423"/>
                  <a:pt x="481" y="423"/>
                  <a:pt x="481" y="423"/>
                </a:cubicBezTo>
                <a:cubicBezTo>
                  <a:pt x="481" y="423"/>
                  <a:pt x="481" y="423"/>
                  <a:pt x="481" y="423"/>
                </a:cubicBezTo>
                <a:cubicBezTo>
                  <a:pt x="482" y="423"/>
                  <a:pt x="482" y="424"/>
                  <a:pt x="483" y="424"/>
                </a:cubicBezTo>
                <a:cubicBezTo>
                  <a:pt x="483" y="424"/>
                  <a:pt x="484" y="424"/>
                  <a:pt x="484" y="424"/>
                </a:cubicBezTo>
                <a:cubicBezTo>
                  <a:pt x="484" y="424"/>
                  <a:pt x="484" y="424"/>
                  <a:pt x="484" y="425"/>
                </a:cubicBezTo>
                <a:cubicBezTo>
                  <a:pt x="485" y="425"/>
                  <a:pt x="485" y="425"/>
                  <a:pt x="486" y="425"/>
                </a:cubicBezTo>
                <a:cubicBezTo>
                  <a:pt x="487" y="426"/>
                  <a:pt x="488" y="427"/>
                  <a:pt x="489" y="428"/>
                </a:cubicBezTo>
                <a:cubicBezTo>
                  <a:pt x="490" y="429"/>
                  <a:pt x="491" y="430"/>
                  <a:pt x="491" y="431"/>
                </a:cubicBezTo>
                <a:cubicBezTo>
                  <a:pt x="492" y="438"/>
                  <a:pt x="492" y="438"/>
                  <a:pt x="492" y="438"/>
                </a:cubicBezTo>
                <a:cubicBezTo>
                  <a:pt x="493" y="441"/>
                  <a:pt x="493" y="443"/>
                  <a:pt x="494" y="446"/>
                </a:cubicBezTo>
                <a:cubicBezTo>
                  <a:pt x="494" y="446"/>
                  <a:pt x="494" y="446"/>
                  <a:pt x="494" y="446"/>
                </a:cubicBezTo>
                <a:cubicBezTo>
                  <a:pt x="494" y="448"/>
                  <a:pt x="494" y="448"/>
                  <a:pt x="494" y="448"/>
                </a:cubicBezTo>
                <a:cubicBezTo>
                  <a:pt x="494" y="449"/>
                  <a:pt x="494" y="450"/>
                  <a:pt x="494" y="451"/>
                </a:cubicBezTo>
                <a:close/>
                <a:moveTo>
                  <a:pt x="508" y="369"/>
                </a:moveTo>
                <a:cubicBezTo>
                  <a:pt x="507" y="368"/>
                  <a:pt x="505" y="368"/>
                  <a:pt x="505" y="367"/>
                </a:cubicBezTo>
                <a:cubicBezTo>
                  <a:pt x="504" y="366"/>
                  <a:pt x="503" y="365"/>
                  <a:pt x="503" y="365"/>
                </a:cubicBezTo>
                <a:cubicBezTo>
                  <a:pt x="502" y="363"/>
                  <a:pt x="502" y="363"/>
                  <a:pt x="502" y="363"/>
                </a:cubicBezTo>
                <a:cubicBezTo>
                  <a:pt x="502" y="361"/>
                  <a:pt x="501" y="359"/>
                  <a:pt x="500" y="357"/>
                </a:cubicBezTo>
                <a:cubicBezTo>
                  <a:pt x="500" y="356"/>
                  <a:pt x="499" y="355"/>
                  <a:pt x="499" y="353"/>
                </a:cubicBezTo>
                <a:cubicBezTo>
                  <a:pt x="499" y="353"/>
                  <a:pt x="499" y="353"/>
                  <a:pt x="499" y="353"/>
                </a:cubicBezTo>
                <a:cubicBezTo>
                  <a:pt x="499" y="353"/>
                  <a:pt x="499" y="353"/>
                  <a:pt x="499" y="353"/>
                </a:cubicBezTo>
                <a:cubicBezTo>
                  <a:pt x="499" y="352"/>
                  <a:pt x="499" y="352"/>
                  <a:pt x="499" y="352"/>
                </a:cubicBezTo>
                <a:cubicBezTo>
                  <a:pt x="499" y="352"/>
                  <a:pt x="499" y="352"/>
                  <a:pt x="499" y="352"/>
                </a:cubicBezTo>
                <a:cubicBezTo>
                  <a:pt x="499" y="352"/>
                  <a:pt x="499" y="352"/>
                  <a:pt x="499" y="352"/>
                </a:cubicBezTo>
                <a:cubicBezTo>
                  <a:pt x="501" y="348"/>
                  <a:pt x="508" y="348"/>
                  <a:pt x="511" y="348"/>
                </a:cubicBezTo>
                <a:cubicBezTo>
                  <a:pt x="528" y="348"/>
                  <a:pt x="528" y="348"/>
                  <a:pt x="528" y="348"/>
                </a:cubicBezTo>
                <a:cubicBezTo>
                  <a:pt x="529" y="348"/>
                  <a:pt x="531" y="348"/>
                  <a:pt x="532" y="349"/>
                </a:cubicBezTo>
                <a:cubicBezTo>
                  <a:pt x="532" y="349"/>
                  <a:pt x="533" y="349"/>
                  <a:pt x="533" y="349"/>
                </a:cubicBezTo>
                <a:cubicBezTo>
                  <a:pt x="533" y="349"/>
                  <a:pt x="534" y="349"/>
                  <a:pt x="534" y="349"/>
                </a:cubicBezTo>
                <a:cubicBezTo>
                  <a:pt x="534" y="349"/>
                  <a:pt x="534" y="349"/>
                  <a:pt x="534" y="349"/>
                </a:cubicBezTo>
                <a:cubicBezTo>
                  <a:pt x="535" y="349"/>
                  <a:pt x="536" y="350"/>
                  <a:pt x="536" y="350"/>
                </a:cubicBezTo>
                <a:cubicBezTo>
                  <a:pt x="536" y="350"/>
                  <a:pt x="536" y="350"/>
                  <a:pt x="536" y="350"/>
                </a:cubicBezTo>
                <a:cubicBezTo>
                  <a:pt x="536" y="350"/>
                  <a:pt x="536" y="350"/>
                  <a:pt x="536" y="350"/>
                </a:cubicBezTo>
                <a:cubicBezTo>
                  <a:pt x="537" y="350"/>
                  <a:pt x="537" y="350"/>
                  <a:pt x="538" y="350"/>
                </a:cubicBezTo>
                <a:cubicBezTo>
                  <a:pt x="538" y="351"/>
                  <a:pt x="538" y="351"/>
                  <a:pt x="538" y="351"/>
                </a:cubicBezTo>
                <a:cubicBezTo>
                  <a:pt x="538" y="351"/>
                  <a:pt x="538" y="351"/>
                  <a:pt x="539" y="351"/>
                </a:cubicBezTo>
                <a:cubicBezTo>
                  <a:pt x="539" y="351"/>
                  <a:pt x="539" y="351"/>
                  <a:pt x="539" y="351"/>
                </a:cubicBezTo>
                <a:cubicBezTo>
                  <a:pt x="539" y="352"/>
                  <a:pt x="539" y="352"/>
                  <a:pt x="539" y="352"/>
                </a:cubicBezTo>
                <a:cubicBezTo>
                  <a:pt x="540" y="352"/>
                  <a:pt x="541" y="353"/>
                  <a:pt x="541" y="354"/>
                </a:cubicBezTo>
                <a:cubicBezTo>
                  <a:pt x="541" y="354"/>
                  <a:pt x="541" y="354"/>
                  <a:pt x="541" y="354"/>
                </a:cubicBezTo>
                <a:cubicBezTo>
                  <a:pt x="543" y="356"/>
                  <a:pt x="544" y="359"/>
                  <a:pt x="545" y="361"/>
                </a:cubicBezTo>
                <a:cubicBezTo>
                  <a:pt x="545" y="361"/>
                  <a:pt x="545" y="361"/>
                  <a:pt x="545" y="361"/>
                </a:cubicBezTo>
                <a:cubicBezTo>
                  <a:pt x="546" y="363"/>
                  <a:pt x="547" y="364"/>
                  <a:pt x="547" y="365"/>
                </a:cubicBezTo>
                <a:cubicBezTo>
                  <a:pt x="547" y="366"/>
                  <a:pt x="547" y="366"/>
                  <a:pt x="547" y="366"/>
                </a:cubicBezTo>
                <a:cubicBezTo>
                  <a:pt x="547" y="366"/>
                  <a:pt x="547" y="366"/>
                  <a:pt x="547" y="366"/>
                </a:cubicBezTo>
                <a:cubicBezTo>
                  <a:pt x="547" y="368"/>
                  <a:pt x="545" y="369"/>
                  <a:pt x="543" y="370"/>
                </a:cubicBezTo>
                <a:cubicBezTo>
                  <a:pt x="542" y="370"/>
                  <a:pt x="542" y="370"/>
                  <a:pt x="542" y="370"/>
                </a:cubicBezTo>
                <a:cubicBezTo>
                  <a:pt x="542" y="370"/>
                  <a:pt x="542" y="370"/>
                  <a:pt x="542" y="370"/>
                </a:cubicBezTo>
                <a:cubicBezTo>
                  <a:pt x="542" y="370"/>
                  <a:pt x="541" y="370"/>
                  <a:pt x="541" y="371"/>
                </a:cubicBezTo>
                <a:cubicBezTo>
                  <a:pt x="540" y="371"/>
                  <a:pt x="540" y="371"/>
                  <a:pt x="540" y="371"/>
                </a:cubicBezTo>
                <a:cubicBezTo>
                  <a:pt x="540" y="371"/>
                  <a:pt x="539" y="371"/>
                  <a:pt x="539" y="371"/>
                </a:cubicBezTo>
                <a:cubicBezTo>
                  <a:pt x="539" y="371"/>
                  <a:pt x="538" y="371"/>
                  <a:pt x="538" y="371"/>
                </a:cubicBezTo>
                <a:cubicBezTo>
                  <a:pt x="538" y="371"/>
                  <a:pt x="538" y="371"/>
                  <a:pt x="538" y="371"/>
                </a:cubicBezTo>
                <a:cubicBezTo>
                  <a:pt x="538" y="371"/>
                  <a:pt x="538" y="371"/>
                  <a:pt x="538" y="371"/>
                </a:cubicBezTo>
                <a:cubicBezTo>
                  <a:pt x="535" y="371"/>
                  <a:pt x="532" y="371"/>
                  <a:pt x="530" y="371"/>
                </a:cubicBezTo>
                <a:cubicBezTo>
                  <a:pt x="526" y="371"/>
                  <a:pt x="521" y="371"/>
                  <a:pt x="517" y="371"/>
                </a:cubicBezTo>
                <a:cubicBezTo>
                  <a:pt x="514" y="371"/>
                  <a:pt x="511" y="370"/>
                  <a:pt x="508" y="369"/>
                </a:cubicBezTo>
                <a:cubicBezTo>
                  <a:pt x="508" y="369"/>
                  <a:pt x="508" y="369"/>
                  <a:pt x="508" y="369"/>
                </a:cubicBezTo>
                <a:close/>
                <a:moveTo>
                  <a:pt x="519" y="405"/>
                </a:moveTo>
                <a:cubicBezTo>
                  <a:pt x="518" y="404"/>
                  <a:pt x="517" y="403"/>
                  <a:pt x="517" y="402"/>
                </a:cubicBezTo>
                <a:cubicBezTo>
                  <a:pt x="515" y="396"/>
                  <a:pt x="515" y="396"/>
                  <a:pt x="515" y="396"/>
                </a:cubicBezTo>
                <a:cubicBezTo>
                  <a:pt x="514" y="394"/>
                  <a:pt x="513" y="392"/>
                  <a:pt x="512" y="390"/>
                </a:cubicBezTo>
                <a:cubicBezTo>
                  <a:pt x="512" y="390"/>
                  <a:pt x="512" y="390"/>
                  <a:pt x="512" y="390"/>
                </a:cubicBezTo>
                <a:cubicBezTo>
                  <a:pt x="512" y="389"/>
                  <a:pt x="512" y="389"/>
                  <a:pt x="512" y="389"/>
                </a:cubicBezTo>
                <a:cubicBezTo>
                  <a:pt x="512" y="388"/>
                  <a:pt x="512" y="387"/>
                  <a:pt x="512" y="386"/>
                </a:cubicBezTo>
                <a:cubicBezTo>
                  <a:pt x="512" y="386"/>
                  <a:pt x="513" y="385"/>
                  <a:pt x="513" y="385"/>
                </a:cubicBezTo>
                <a:cubicBezTo>
                  <a:pt x="513" y="385"/>
                  <a:pt x="513" y="385"/>
                  <a:pt x="514" y="385"/>
                </a:cubicBezTo>
                <a:cubicBezTo>
                  <a:pt x="514" y="384"/>
                  <a:pt x="514" y="384"/>
                  <a:pt x="514" y="384"/>
                </a:cubicBezTo>
                <a:cubicBezTo>
                  <a:pt x="515" y="384"/>
                  <a:pt x="516" y="383"/>
                  <a:pt x="517" y="383"/>
                </a:cubicBezTo>
                <a:cubicBezTo>
                  <a:pt x="518" y="383"/>
                  <a:pt x="519" y="383"/>
                  <a:pt x="520" y="382"/>
                </a:cubicBezTo>
                <a:cubicBezTo>
                  <a:pt x="525" y="382"/>
                  <a:pt x="530" y="382"/>
                  <a:pt x="532" y="382"/>
                </a:cubicBezTo>
                <a:cubicBezTo>
                  <a:pt x="540" y="382"/>
                  <a:pt x="554" y="381"/>
                  <a:pt x="559" y="389"/>
                </a:cubicBezTo>
                <a:cubicBezTo>
                  <a:pt x="559" y="389"/>
                  <a:pt x="559" y="389"/>
                  <a:pt x="559" y="389"/>
                </a:cubicBezTo>
                <a:cubicBezTo>
                  <a:pt x="559" y="389"/>
                  <a:pt x="559" y="389"/>
                  <a:pt x="559" y="389"/>
                </a:cubicBezTo>
                <a:cubicBezTo>
                  <a:pt x="559" y="389"/>
                  <a:pt x="559" y="389"/>
                  <a:pt x="559" y="389"/>
                </a:cubicBezTo>
                <a:cubicBezTo>
                  <a:pt x="561" y="393"/>
                  <a:pt x="562" y="396"/>
                  <a:pt x="564" y="400"/>
                </a:cubicBezTo>
                <a:cubicBezTo>
                  <a:pt x="565" y="401"/>
                  <a:pt x="565" y="402"/>
                  <a:pt x="566" y="403"/>
                </a:cubicBezTo>
                <a:cubicBezTo>
                  <a:pt x="566" y="403"/>
                  <a:pt x="566" y="403"/>
                  <a:pt x="566" y="403"/>
                </a:cubicBezTo>
                <a:cubicBezTo>
                  <a:pt x="566" y="404"/>
                  <a:pt x="566" y="404"/>
                  <a:pt x="566" y="404"/>
                </a:cubicBezTo>
                <a:cubicBezTo>
                  <a:pt x="566" y="404"/>
                  <a:pt x="566" y="405"/>
                  <a:pt x="566" y="405"/>
                </a:cubicBezTo>
                <a:cubicBezTo>
                  <a:pt x="566" y="405"/>
                  <a:pt x="566" y="405"/>
                  <a:pt x="566" y="405"/>
                </a:cubicBezTo>
                <a:cubicBezTo>
                  <a:pt x="566" y="405"/>
                  <a:pt x="566" y="405"/>
                  <a:pt x="566" y="405"/>
                </a:cubicBezTo>
                <a:cubicBezTo>
                  <a:pt x="566" y="406"/>
                  <a:pt x="565" y="406"/>
                  <a:pt x="565" y="406"/>
                </a:cubicBezTo>
                <a:cubicBezTo>
                  <a:pt x="565" y="406"/>
                  <a:pt x="565" y="406"/>
                  <a:pt x="565" y="406"/>
                </a:cubicBezTo>
                <a:cubicBezTo>
                  <a:pt x="565" y="407"/>
                  <a:pt x="565" y="407"/>
                  <a:pt x="564" y="407"/>
                </a:cubicBezTo>
                <a:cubicBezTo>
                  <a:pt x="564" y="407"/>
                  <a:pt x="564" y="407"/>
                  <a:pt x="564" y="407"/>
                </a:cubicBezTo>
                <a:cubicBezTo>
                  <a:pt x="564" y="408"/>
                  <a:pt x="564" y="408"/>
                  <a:pt x="564" y="408"/>
                </a:cubicBezTo>
                <a:cubicBezTo>
                  <a:pt x="564" y="408"/>
                  <a:pt x="563" y="408"/>
                  <a:pt x="563" y="408"/>
                </a:cubicBezTo>
                <a:cubicBezTo>
                  <a:pt x="563" y="408"/>
                  <a:pt x="562" y="409"/>
                  <a:pt x="561" y="409"/>
                </a:cubicBezTo>
                <a:cubicBezTo>
                  <a:pt x="561" y="409"/>
                  <a:pt x="561" y="409"/>
                  <a:pt x="560" y="409"/>
                </a:cubicBezTo>
                <a:cubicBezTo>
                  <a:pt x="560" y="409"/>
                  <a:pt x="559" y="409"/>
                  <a:pt x="559" y="410"/>
                </a:cubicBezTo>
                <a:cubicBezTo>
                  <a:pt x="559" y="410"/>
                  <a:pt x="559" y="410"/>
                  <a:pt x="559" y="410"/>
                </a:cubicBezTo>
                <a:cubicBezTo>
                  <a:pt x="558" y="410"/>
                  <a:pt x="558" y="410"/>
                  <a:pt x="558" y="410"/>
                </a:cubicBezTo>
                <a:cubicBezTo>
                  <a:pt x="550" y="410"/>
                  <a:pt x="541" y="410"/>
                  <a:pt x="532" y="410"/>
                </a:cubicBezTo>
                <a:cubicBezTo>
                  <a:pt x="532" y="410"/>
                  <a:pt x="531" y="410"/>
                  <a:pt x="530" y="410"/>
                </a:cubicBezTo>
                <a:cubicBezTo>
                  <a:pt x="530" y="410"/>
                  <a:pt x="530" y="410"/>
                  <a:pt x="530" y="410"/>
                </a:cubicBezTo>
                <a:cubicBezTo>
                  <a:pt x="527" y="409"/>
                  <a:pt x="524" y="408"/>
                  <a:pt x="521" y="406"/>
                </a:cubicBezTo>
                <a:cubicBezTo>
                  <a:pt x="520" y="406"/>
                  <a:pt x="520" y="406"/>
                  <a:pt x="519" y="405"/>
                </a:cubicBezTo>
                <a:close/>
                <a:moveTo>
                  <a:pt x="589" y="451"/>
                </a:moveTo>
                <a:cubicBezTo>
                  <a:pt x="589" y="452"/>
                  <a:pt x="588" y="452"/>
                  <a:pt x="588" y="452"/>
                </a:cubicBezTo>
                <a:cubicBezTo>
                  <a:pt x="588" y="452"/>
                  <a:pt x="588" y="452"/>
                  <a:pt x="588" y="453"/>
                </a:cubicBezTo>
                <a:cubicBezTo>
                  <a:pt x="588" y="453"/>
                  <a:pt x="588" y="453"/>
                  <a:pt x="588" y="453"/>
                </a:cubicBezTo>
                <a:cubicBezTo>
                  <a:pt x="588" y="453"/>
                  <a:pt x="588" y="453"/>
                  <a:pt x="588" y="454"/>
                </a:cubicBezTo>
                <a:cubicBezTo>
                  <a:pt x="588" y="454"/>
                  <a:pt x="588" y="454"/>
                  <a:pt x="587" y="454"/>
                </a:cubicBezTo>
                <a:cubicBezTo>
                  <a:pt x="587" y="454"/>
                  <a:pt x="587" y="454"/>
                  <a:pt x="587" y="454"/>
                </a:cubicBezTo>
                <a:cubicBezTo>
                  <a:pt x="587" y="454"/>
                  <a:pt x="587" y="454"/>
                  <a:pt x="587" y="455"/>
                </a:cubicBezTo>
                <a:cubicBezTo>
                  <a:pt x="585" y="456"/>
                  <a:pt x="583" y="457"/>
                  <a:pt x="581" y="457"/>
                </a:cubicBezTo>
                <a:cubicBezTo>
                  <a:pt x="581" y="457"/>
                  <a:pt x="581" y="457"/>
                  <a:pt x="581" y="457"/>
                </a:cubicBezTo>
                <a:cubicBezTo>
                  <a:pt x="580" y="457"/>
                  <a:pt x="579" y="457"/>
                  <a:pt x="578" y="457"/>
                </a:cubicBezTo>
                <a:cubicBezTo>
                  <a:pt x="578" y="457"/>
                  <a:pt x="578" y="457"/>
                  <a:pt x="578" y="457"/>
                </a:cubicBezTo>
                <a:cubicBezTo>
                  <a:pt x="577" y="457"/>
                  <a:pt x="577" y="457"/>
                  <a:pt x="577" y="457"/>
                </a:cubicBezTo>
                <a:cubicBezTo>
                  <a:pt x="577" y="457"/>
                  <a:pt x="576" y="457"/>
                  <a:pt x="575" y="457"/>
                </a:cubicBezTo>
                <a:cubicBezTo>
                  <a:pt x="552" y="457"/>
                  <a:pt x="552" y="457"/>
                  <a:pt x="552" y="457"/>
                </a:cubicBezTo>
                <a:cubicBezTo>
                  <a:pt x="551" y="457"/>
                  <a:pt x="550" y="457"/>
                  <a:pt x="549" y="457"/>
                </a:cubicBezTo>
                <a:cubicBezTo>
                  <a:pt x="549" y="457"/>
                  <a:pt x="549" y="457"/>
                  <a:pt x="548" y="457"/>
                </a:cubicBezTo>
                <a:cubicBezTo>
                  <a:pt x="543" y="456"/>
                  <a:pt x="538" y="454"/>
                  <a:pt x="535" y="450"/>
                </a:cubicBezTo>
                <a:cubicBezTo>
                  <a:pt x="534" y="449"/>
                  <a:pt x="534" y="449"/>
                  <a:pt x="534" y="448"/>
                </a:cubicBezTo>
                <a:cubicBezTo>
                  <a:pt x="534" y="448"/>
                  <a:pt x="534" y="448"/>
                  <a:pt x="534" y="448"/>
                </a:cubicBezTo>
                <a:cubicBezTo>
                  <a:pt x="534" y="448"/>
                  <a:pt x="534" y="448"/>
                  <a:pt x="534" y="448"/>
                </a:cubicBezTo>
                <a:cubicBezTo>
                  <a:pt x="533" y="444"/>
                  <a:pt x="531" y="441"/>
                  <a:pt x="530" y="438"/>
                </a:cubicBezTo>
                <a:cubicBezTo>
                  <a:pt x="530" y="436"/>
                  <a:pt x="528" y="434"/>
                  <a:pt x="528" y="432"/>
                </a:cubicBezTo>
                <a:cubicBezTo>
                  <a:pt x="528" y="432"/>
                  <a:pt x="528" y="432"/>
                  <a:pt x="528" y="432"/>
                </a:cubicBezTo>
                <a:cubicBezTo>
                  <a:pt x="528" y="431"/>
                  <a:pt x="528" y="431"/>
                  <a:pt x="528" y="431"/>
                </a:cubicBezTo>
                <a:cubicBezTo>
                  <a:pt x="528" y="431"/>
                  <a:pt x="528" y="431"/>
                  <a:pt x="528" y="431"/>
                </a:cubicBezTo>
                <a:cubicBezTo>
                  <a:pt x="528" y="430"/>
                  <a:pt x="528" y="429"/>
                  <a:pt x="528" y="428"/>
                </a:cubicBezTo>
                <a:cubicBezTo>
                  <a:pt x="528" y="428"/>
                  <a:pt x="528" y="427"/>
                  <a:pt x="528" y="427"/>
                </a:cubicBezTo>
                <a:cubicBezTo>
                  <a:pt x="528" y="427"/>
                  <a:pt x="528" y="427"/>
                  <a:pt x="528" y="427"/>
                </a:cubicBezTo>
                <a:cubicBezTo>
                  <a:pt x="530" y="425"/>
                  <a:pt x="532" y="424"/>
                  <a:pt x="535" y="423"/>
                </a:cubicBezTo>
                <a:cubicBezTo>
                  <a:pt x="535" y="423"/>
                  <a:pt x="535" y="423"/>
                  <a:pt x="536" y="423"/>
                </a:cubicBezTo>
                <a:cubicBezTo>
                  <a:pt x="536" y="423"/>
                  <a:pt x="537" y="423"/>
                  <a:pt x="538" y="423"/>
                </a:cubicBezTo>
                <a:cubicBezTo>
                  <a:pt x="538" y="423"/>
                  <a:pt x="538" y="423"/>
                  <a:pt x="538" y="423"/>
                </a:cubicBezTo>
                <a:cubicBezTo>
                  <a:pt x="540" y="423"/>
                  <a:pt x="540" y="423"/>
                  <a:pt x="540" y="423"/>
                </a:cubicBezTo>
                <a:cubicBezTo>
                  <a:pt x="540" y="423"/>
                  <a:pt x="540" y="423"/>
                  <a:pt x="541" y="423"/>
                </a:cubicBezTo>
                <a:cubicBezTo>
                  <a:pt x="548" y="423"/>
                  <a:pt x="555" y="423"/>
                  <a:pt x="563" y="423"/>
                </a:cubicBezTo>
                <a:cubicBezTo>
                  <a:pt x="563" y="423"/>
                  <a:pt x="563" y="423"/>
                  <a:pt x="563" y="423"/>
                </a:cubicBezTo>
                <a:cubicBezTo>
                  <a:pt x="563" y="423"/>
                  <a:pt x="563" y="423"/>
                  <a:pt x="563" y="423"/>
                </a:cubicBezTo>
                <a:cubicBezTo>
                  <a:pt x="563" y="423"/>
                  <a:pt x="564" y="423"/>
                  <a:pt x="565" y="423"/>
                </a:cubicBezTo>
                <a:cubicBezTo>
                  <a:pt x="565" y="423"/>
                  <a:pt x="565" y="423"/>
                  <a:pt x="565" y="423"/>
                </a:cubicBezTo>
                <a:cubicBezTo>
                  <a:pt x="570" y="424"/>
                  <a:pt x="576" y="426"/>
                  <a:pt x="579" y="430"/>
                </a:cubicBezTo>
                <a:cubicBezTo>
                  <a:pt x="579" y="430"/>
                  <a:pt x="579" y="431"/>
                  <a:pt x="580" y="431"/>
                </a:cubicBezTo>
                <a:cubicBezTo>
                  <a:pt x="581" y="433"/>
                  <a:pt x="581" y="433"/>
                  <a:pt x="581" y="433"/>
                </a:cubicBezTo>
                <a:cubicBezTo>
                  <a:pt x="582" y="436"/>
                  <a:pt x="584" y="439"/>
                  <a:pt x="585" y="442"/>
                </a:cubicBezTo>
                <a:cubicBezTo>
                  <a:pt x="586" y="443"/>
                  <a:pt x="588" y="446"/>
                  <a:pt x="588" y="448"/>
                </a:cubicBezTo>
                <a:cubicBezTo>
                  <a:pt x="589" y="449"/>
                  <a:pt x="589" y="450"/>
                  <a:pt x="589" y="451"/>
                </a:cubicBezTo>
                <a:close/>
                <a:moveTo>
                  <a:pt x="594" y="406"/>
                </a:moveTo>
                <a:cubicBezTo>
                  <a:pt x="593" y="406"/>
                  <a:pt x="593" y="405"/>
                  <a:pt x="592" y="405"/>
                </a:cubicBezTo>
                <a:cubicBezTo>
                  <a:pt x="591" y="404"/>
                  <a:pt x="590" y="403"/>
                  <a:pt x="590" y="402"/>
                </a:cubicBezTo>
                <a:cubicBezTo>
                  <a:pt x="589" y="401"/>
                  <a:pt x="589" y="401"/>
                  <a:pt x="589" y="401"/>
                </a:cubicBezTo>
                <a:cubicBezTo>
                  <a:pt x="589" y="401"/>
                  <a:pt x="589" y="401"/>
                  <a:pt x="589" y="401"/>
                </a:cubicBezTo>
                <a:cubicBezTo>
                  <a:pt x="587" y="398"/>
                  <a:pt x="585" y="394"/>
                  <a:pt x="583" y="390"/>
                </a:cubicBezTo>
                <a:cubicBezTo>
                  <a:pt x="583" y="390"/>
                  <a:pt x="583" y="390"/>
                  <a:pt x="583" y="390"/>
                </a:cubicBezTo>
                <a:cubicBezTo>
                  <a:pt x="582" y="389"/>
                  <a:pt x="582" y="389"/>
                  <a:pt x="582" y="389"/>
                </a:cubicBezTo>
                <a:cubicBezTo>
                  <a:pt x="582" y="388"/>
                  <a:pt x="582" y="387"/>
                  <a:pt x="582" y="386"/>
                </a:cubicBezTo>
                <a:cubicBezTo>
                  <a:pt x="582" y="385"/>
                  <a:pt x="582" y="385"/>
                  <a:pt x="583" y="384"/>
                </a:cubicBezTo>
                <a:cubicBezTo>
                  <a:pt x="584" y="383"/>
                  <a:pt x="585" y="383"/>
                  <a:pt x="586" y="383"/>
                </a:cubicBezTo>
                <a:cubicBezTo>
                  <a:pt x="588" y="382"/>
                  <a:pt x="589" y="382"/>
                  <a:pt x="591" y="382"/>
                </a:cubicBezTo>
                <a:cubicBezTo>
                  <a:pt x="591" y="382"/>
                  <a:pt x="591" y="382"/>
                  <a:pt x="591" y="382"/>
                </a:cubicBezTo>
                <a:cubicBezTo>
                  <a:pt x="594" y="382"/>
                  <a:pt x="598" y="382"/>
                  <a:pt x="600" y="382"/>
                </a:cubicBezTo>
                <a:cubicBezTo>
                  <a:pt x="609" y="382"/>
                  <a:pt x="623" y="380"/>
                  <a:pt x="629" y="389"/>
                </a:cubicBezTo>
                <a:cubicBezTo>
                  <a:pt x="631" y="392"/>
                  <a:pt x="633" y="394"/>
                  <a:pt x="635" y="397"/>
                </a:cubicBezTo>
                <a:cubicBezTo>
                  <a:pt x="636" y="399"/>
                  <a:pt x="637" y="401"/>
                  <a:pt x="638" y="402"/>
                </a:cubicBezTo>
                <a:cubicBezTo>
                  <a:pt x="639" y="403"/>
                  <a:pt x="639" y="404"/>
                  <a:pt x="639" y="405"/>
                </a:cubicBezTo>
                <a:cubicBezTo>
                  <a:pt x="639" y="405"/>
                  <a:pt x="639" y="406"/>
                  <a:pt x="639" y="406"/>
                </a:cubicBezTo>
                <a:cubicBezTo>
                  <a:pt x="639" y="407"/>
                  <a:pt x="638" y="407"/>
                  <a:pt x="638" y="407"/>
                </a:cubicBezTo>
                <a:cubicBezTo>
                  <a:pt x="638" y="407"/>
                  <a:pt x="638" y="407"/>
                  <a:pt x="638" y="407"/>
                </a:cubicBezTo>
                <a:cubicBezTo>
                  <a:pt x="638" y="407"/>
                  <a:pt x="638" y="407"/>
                  <a:pt x="638" y="407"/>
                </a:cubicBezTo>
                <a:cubicBezTo>
                  <a:pt x="638" y="408"/>
                  <a:pt x="638" y="408"/>
                  <a:pt x="637" y="408"/>
                </a:cubicBezTo>
                <a:cubicBezTo>
                  <a:pt x="637" y="408"/>
                  <a:pt x="637" y="408"/>
                  <a:pt x="637" y="408"/>
                </a:cubicBezTo>
                <a:cubicBezTo>
                  <a:pt x="637" y="408"/>
                  <a:pt x="637" y="408"/>
                  <a:pt x="636" y="408"/>
                </a:cubicBezTo>
                <a:cubicBezTo>
                  <a:pt x="636" y="408"/>
                  <a:pt x="635" y="409"/>
                  <a:pt x="635" y="409"/>
                </a:cubicBezTo>
                <a:cubicBezTo>
                  <a:pt x="635" y="409"/>
                  <a:pt x="635" y="409"/>
                  <a:pt x="635" y="409"/>
                </a:cubicBezTo>
                <a:cubicBezTo>
                  <a:pt x="635" y="409"/>
                  <a:pt x="635" y="409"/>
                  <a:pt x="635" y="409"/>
                </a:cubicBezTo>
                <a:cubicBezTo>
                  <a:pt x="631" y="410"/>
                  <a:pt x="625" y="410"/>
                  <a:pt x="621" y="410"/>
                </a:cubicBezTo>
                <a:cubicBezTo>
                  <a:pt x="616" y="410"/>
                  <a:pt x="611" y="410"/>
                  <a:pt x="607" y="410"/>
                </a:cubicBezTo>
                <a:cubicBezTo>
                  <a:pt x="602" y="410"/>
                  <a:pt x="598" y="408"/>
                  <a:pt x="594" y="406"/>
                </a:cubicBezTo>
                <a:close/>
                <a:moveTo>
                  <a:pt x="670" y="454"/>
                </a:moveTo>
                <a:cubicBezTo>
                  <a:pt x="670" y="454"/>
                  <a:pt x="670" y="454"/>
                  <a:pt x="670" y="454"/>
                </a:cubicBezTo>
                <a:cubicBezTo>
                  <a:pt x="669" y="455"/>
                  <a:pt x="668" y="456"/>
                  <a:pt x="666" y="456"/>
                </a:cubicBezTo>
                <a:cubicBezTo>
                  <a:pt x="665" y="457"/>
                  <a:pt x="664" y="457"/>
                  <a:pt x="662" y="457"/>
                </a:cubicBezTo>
                <a:cubicBezTo>
                  <a:pt x="660" y="457"/>
                  <a:pt x="660" y="457"/>
                  <a:pt x="660" y="457"/>
                </a:cubicBezTo>
                <a:cubicBezTo>
                  <a:pt x="660" y="457"/>
                  <a:pt x="660" y="457"/>
                  <a:pt x="660" y="457"/>
                </a:cubicBezTo>
                <a:cubicBezTo>
                  <a:pt x="651" y="457"/>
                  <a:pt x="643" y="457"/>
                  <a:pt x="635" y="457"/>
                </a:cubicBezTo>
                <a:cubicBezTo>
                  <a:pt x="634" y="457"/>
                  <a:pt x="633" y="457"/>
                  <a:pt x="632" y="457"/>
                </a:cubicBezTo>
                <a:cubicBezTo>
                  <a:pt x="632" y="457"/>
                  <a:pt x="632" y="457"/>
                  <a:pt x="632" y="457"/>
                </a:cubicBezTo>
                <a:cubicBezTo>
                  <a:pt x="626" y="456"/>
                  <a:pt x="620" y="454"/>
                  <a:pt x="616" y="449"/>
                </a:cubicBezTo>
                <a:cubicBezTo>
                  <a:pt x="616" y="449"/>
                  <a:pt x="616" y="448"/>
                  <a:pt x="615" y="448"/>
                </a:cubicBezTo>
                <a:cubicBezTo>
                  <a:pt x="615" y="448"/>
                  <a:pt x="615" y="448"/>
                  <a:pt x="615" y="448"/>
                </a:cubicBezTo>
                <a:cubicBezTo>
                  <a:pt x="615" y="448"/>
                  <a:pt x="615" y="448"/>
                  <a:pt x="615" y="448"/>
                </a:cubicBezTo>
                <a:cubicBezTo>
                  <a:pt x="614" y="445"/>
                  <a:pt x="612" y="441"/>
                  <a:pt x="610" y="438"/>
                </a:cubicBezTo>
                <a:cubicBezTo>
                  <a:pt x="609" y="436"/>
                  <a:pt x="606" y="433"/>
                  <a:pt x="606" y="430"/>
                </a:cubicBezTo>
                <a:cubicBezTo>
                  <a:pt x="606" y="430"/>
                  <a:pt x="606" y="430"/>
                  <a:pt x="606" y="430"/>
                </a:cubicBezTo>
                <a:cubicBezTo>
                  <a:pt x="605" y="429"/>
                  <a:pt x="605" y="429"/>
                  <a:pt x="605" y="429"/>
                </a:cubicBezTo>
                <a:cubicBezTo>
                  <a:pt x="605" y="426"/>
                  <a:pt x="607" y="425"/>
                  <a:pt x="610" y="424"/>
                </a:cubicBezTo>
                <a:cubicBezTo>
                  <a:pt x="610" y="424"/>
                  <a:pt x="610" y="424"/>
                  <a:pt x="610" y="424"/>
                </a:cubicBezTo>
                <a:cubicBezTo>
                  <a:pt x="610" y="424"/>
                  <a:pt x="610" y="424"/>
                  <a:pt x="610" y="424"/>
                </a:cubicBezTo>
                <a:cubicBezTo>
                  <a:pt x="610" y="424"/>
                  <a:pt x="610" y="424"/>
                  <a:pt x="611" y="423"/>
                </a:cubicBezTo>
                <a:cubicBezTo>
                  <a:pt x="612" y="423"/>
                  <a:pt x="613" y="423"/>
                  <a:pt x="615" y="423"/>
                </a:cubicBezTo>
                <a:cubicBezTo>
                  <a:pt x="631" y="423"/>
                  <a:pt x="631" y="423"/>
                  <a:pt x="631" y="423"/>
                </a:cubicBezTo>
                <a:cubicBezTo>
                  <a:pt x="634" y="423"/>
                  <a:pt x="637" y="423"/>
                  <a:pt x="639" y="423"/>
                </a:cubicBezTo>
                <a:cubicBezTo>
                  <a:pt x="639" y="423"/>
                  <a:pt x="639" y="423"/>
                  <a:pt x="639" y="423"/>
                </a:cubicBezTo>
                <a:cubicBezTo>
                  <a:pt x="639" y="423"/>
                  <a:pt x="639" y="423"/>
                  <a:pt x="640" y="423"/>
                </a:cubicBezTo>
                <a:cubicBezTo>
                  <a:pt x="640" y="423"/>
                  <a:pt x="641" y="423"/>
                  <a:pt x="642" y="423"/>
                </a:cubicBezTo>
                <a:cubicBezTo>
                  <a:pt x="642" y="423"/>
                  <a:pt x="642" y="423"/>
                  <a:pt x="642" y="423"/>
                </a:cubicBezTo>
                <a:cubicBezTo>
                  <a:pt x="647" y="424"/>
                  <a:pt x="653" y="426"/>
                  <a:pt x="656" y="429"/>
                </a:cubicBezTo>
                <a:cubicBezTo>
                  <a:pt x="657" y="429"/>
                  <a:pt x="657" y="430"/>
                  <a:pt x="657" y="430"/>
                </a:cubicBezTo>
                <a:cubicBezTo>
                  <a:pt x="657" y="430"/>
                  <a:pt x="657" y="430"/>
                  <a:pt x="657" y="431"/>
                </a:cubicBezTo>
                <a:cubicBezTo>
                  <a:pt x="658" y="431"/>
                  <a:pt x="658" y="431"/>
                  <a:pt x="658" y="431"/>
                </a:cubicBezTo>
                <a:cubicBezTo>
                  <a:pt x="658" y="431"/>
                  <a:pt x="658" y="431"/>
                  <a:pt x="658" y="431"/>
                </a:cubicBezTo>
                <a:cubicBezTo>
                  <a:pt x="659" y="432"/>
                  <a:pt x="659" y="432"/>
                  <a:pt x="659" y="432"/>
                </a:cubicBezTo>
                <a:cubicBezTo>
                  <a:pt x="660" y="434"/>
                  <a:pt x="662" y="436"/>
                  <a:pt x="663" y="439"/>
                </a:cubicBezTo>
                <a:cubicBezTo>
                  <a:pt x="663" y="439"/>
                  <a:pt x="663" y="439"/>
                  <a:pt x="663" y="439"/>
                </a:cubicBezTo>
                <a:cubicBezTo>
                  <a:pt x="665" y="442"/>
                  <a:pt x="668" y="445"/>
                  <a:pt x="670" y="449"/>
                </a:cubicBezTo>
                <a:cubicBezTo>
                  <a:pt x="670" y="449"/>
                  <a:pt x="670" y="449"/>
                  <a:pt x="670" y="449"/>
                </a:cubicBezTo>
                <a:cubicBezTo>
                  <a:pt x="670" y="449"/>
                  <a:pt x="670" y="449"/>
                  <a:pt x="670" y="449"/>
                </a:cubicBezTo>
                <a:cubicBezTo>
                  <a:pt x="671" y="451"/>
                  <a:pt x="671" y="453"/>
                  <a:pt x="670" y="454"/>
                </a:cubicBezTo>
                <a:close/>
                <a:moveTo>
                  <a:pt x="729" y="79"/>
                </a:moveTo>
                <a:cubicBezTo>
                  <a:pt x="753" y="103"/>
                  <a:pt x="766" y="136"/>
                  <a:pt x="766" y="170"/>
                </a:cubicBezTo>
                <a:cubicBezTo>
                  <a:pt x="766" y="204"/>
                  <a:pt x="753" y="237"/>
                  <a:pt x="729" y="261"/>
                </a:cubicBezTo>
                <a:cubicBezTo>
                  <a:pt x="757" y="248"/>
                  <a:pt x="782" y="212"/>
                  <a:pt x="782" y="170"/>
                </a:cubicBezTo>
                <a:cubicBezTo>
                  <a:pt x="782" y="127"/>
                  <a:pt x="757" y="92"/>
                  <a:pt x="729" y="79"/>
                </a:cubicBezTo>
                <a:close/>
                <a:moveTo>
                  <a:pt x="53" y="79"/>
                </a:moveTo>
                <a:cubicBezTo>
                  <a:pt x="26" y="92"/>
                  <a:pt x="0" y="127"/>
                  <a:pt x="0" y="170"/>
                </a:cubicBezTo>
                <a:cubicBezTo>
                  <a:pt x="0" y="212"/>
                  <a:pt x="26" y="248"/>
                  <a:pt x="53" y="261"/>
                </a:cubicBezTo>
                <a:cubicBezTo>
                  <a:pt x="30" y="237"/>
                  <a:pt x="16" y="204"/>
                  <a:pt x="16" y="170"/>
                </a:cubicBezTo>
                <a:cubicBezTo>
                  <a:pt x="16" y="136"/>
                  <a:pt x="30" y="103"/>
                  <a:pt x="53" y="79"/>
                </a:cubicBezTo>
                <a:close/>
              </a:path>
            </a:pathLst>
          </a:custGeom>
          <a:solidFill>
            <a:srgbClr val="FFFFFF"/>
          </a:solidFill>
          <a:ln w="9525">
            <a:noFill/>
            <a:round/>
          </a:ln>
        </p:spPr>
        <p:txBody>
          <a:bodyPr vert="horz" wrap="square" lIns="91427" tIns="45713" rIns="91427" bIns="45713" numCol="1" anchor="t" anchorCtr="0" compatLnSpc="1"/>
          <a:lstStyle/>
          <a:p>
            <a:pPr defTabSz="932180"/>
            <a:endParaRPr lang="en-GB">
              <a:solidFill>
                <a:srgbClr val="FFFFFF"/>
              </a:solidFill>
            </a:endParaRPr>
          </a:p>
        </p:txBody>
      </p:sp>
      <p:grpSp>
        <p:nvGrpSpPr>
          <p:cNvPr id="49" name="组合 48"/>
          <p:cNvGrpSpPr/>
          <p:nvPr/>
        </p:nvGrpSpPr>
        <p:grpSpPr>
          <a:xfrm>
            <a:off x="4782994" y="5742844"/>
            <a:ext cx="421430" cy="429622"/>
            <a:chOff x="3260005" y="1560934"/>
            <a:chExt cx="370834" cy="500500"/>
          </a:xfrm>
        </p:grpSpPr>
        <p:sp>
          <p:nvSpPr>
            <p:cNvPr id="50" name="Freeform 41"/>
            <p:cNvSpPr/>
            <p:nvPr/>
          </p:nvSpPr>
          <p:spPr bwMode="auto">
            <a:xfrm>
              <a:off x="3320003" y="1560934"/>
              <a:ext cx="310836" cy="403323"/>
            </a:xfrm>
            <a:custGeom>
              <a:avLst/>
              <a:gdLst>
                <a:gd name="T0" fmla="*/ 533 w 594"/>
                <a:gd name="T1" fmla="*/ 0 h 771"/>
                <a:gd name="T2" fmla="*/ 63 w 594"/>
                <a:gd name="T3" fmla="*/ 0 h 771"/>
                <a:gd name="T4" fmla="*/ 0 w 594"/>
                <a:gd name="T5" fmla="*/ 61 h 771"/>
                <a:gd name="T6" fmla="*/ 0 w 594"/>
                <a:gd name="T7" fmla="*/ 554 h 771"/>
                <a:gd name="T8" fmla="*/ 10 w 594"/>
                <a:gd name="T9" fmla="*/ 536 h 771"/>
                <a:gd name="T10" fmla="*/ 57 w 594"/>
                <a:gd name="T11" fmla="*/ 445 h 771"/>
                <a:gd name="T12" fmla="*/ 57 w 594"/>
                <a:gd name="T13" fmla="*/ 61 h 771"/>
                <a:gd name="T14" fmla="*/ 63 w 594"/>
                <a:gd name="T15" fmla="*/ 56 h 771"/>
                <a:gd name="T16" fmla="*/ 533 w 594"/>
                <a:gd name="T17" fmla="*/ 56 h 771"/>
                <a:gd name="T18" fmla="*/ 537 w 594"/>
                <a:gd name="T19" fmla="*/ 61 h 771"/>
                <a:gd name="T20" fmla="*/ 537 w 594"/>
                <a:gd name="T21" fmla="*/ 708 h 771"/>
                <a:gd name="T22" fmla="*/ 533 w 594"/>
                <a:gd name="T23" fmla="*/ 714 h 771"/>
                <a:gd name="T24" fmla="*/ 255 w 594"/>
                <a:gd name="T25" fmla="*/ 714 h 771"/>
                <a:gd name="T26" fmla="*/ 258 w 594"/>
                <a:gd name="T27" fmla="*/ 771 h 771"/>
                <a:gd name="T28" fmla="*/ 533 w 594"/>
                <a:gd name="T29" fmla="*/ 771 h 771"/>
                <a:gd name="T30" fmla="*/ 594 w 594"/>
                <a:gd name="T31" fmla="*/ 708 h 771"/>
                <a:gd name="T32" fmla="*/ 594 w 594"/>
                <a:gd name="T33" fmla="*/ 61 h 771"/>
                <a:gd name="T34" fmla="*/ 533 w 594"/>
                <a:gd name="T35"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4" h="771">
                  <a:moveTo>
                    <a:pt x="533" y="0"/>
                  </a:moveTo>
                  <a:cubicBezTo>
                    <a:pt x="63" y="0"/>
                    <a:pt x="63" y="0"/>
                    <a:pt x="63" y="0"/>
                  </a:cubicBezTo>
                  <a:cubicBezTo>
                    <a:pt x="28" y="0"/>
                    <a:pt x="0" y="28"/>
                    <a:pt x="0" y="61"/>
                  </a:cubicBezTo>
                  <a:cubicBezTo>
                    <a:pt x="0" y="554"/>
                    <a:pt x="0" y="554"/>
                    <a:pt x="0" y="554"/>
                  </a:cubicBezTo>
                  <a:cubicBezTo>
                    <a:pt x="10" y="536"/>
                    <a:pt x="10" y="536"/>
                    <a:pt x="10" y="536"/>
                  </a:cubicBezTo>
                  <a:cubicBezTo>
                    <a:pt x="57" y="445"/>
                    <a:pt x="57" y="445"/>
                    <a:pt x="57" y="445"/>
                  </a:cubicBezTo>
                  <a:cubicBezTo>
                    <a:pt x="57" y="61"/>
                    <a:pt x="57" y="61"/>
                    <a:pt x="57" y="61"/>
                  </a:cubicBezTo>
                  <a:cubicBezTo>
                    <a:pt x="57" y="58"/>
                    <a:pt x="59" y="56"/>
                    <a:pt x="63" y="56"/>
                  </a:cubicBezTo>
                  <a:cubicBezTo>
                    <a:pt x="533" y="56"/>
                    <a:pt x="533" y="56"/>
                    <a:pt x="533" y="56"/>
                  </a:cubicBezTo>
                  <a:cubicBezTo>
                    <a:pt x="535" y="56"/>
                    <a:pt x="537" y="58"/>
                    <a:pt x="537" y="61"/>
                  </a:cubicBezTo>
                  <a:cubicBezTo>
                    <a:pt x="537" y="708"/>
                    <a:pt x="537" y="708"/>
                    <a:pt x="537" y="708"/>
                  </a:cubicBezTo>
                  <a:cubicBezTo>
                    <a:pt x="537" y="712"/>
                    <a:pt x="535" y="714"/>
                    <a:pt x="533" y="714"/>
                  </a:cubicBezTo>
                  <a:cubicBezTo>
                    <a:pt x="255" y="714"/>
                    <a:pt x="255" y="714"/>
                    <a:pt x="255" y="714"/>
                  </a:cubicBezTo>
                  <a:cubicBezTo>
                    <a:pt x="266" y="734"/>
                    <a:pt x="266" y="755"/>
                    <a:pt x="258" y="771"/>
                  </a:cubicBezTo>
                  <a:cubicBezTo>
                    <a:pt x="533" y="771"/>
                    <a:pt x="533" y="771"/>
                    <a:pt x="533" y="771"/>
                  </a:cubicBezTo>
                  <a:cubicBezTo>
                    <a:pt x="568" y="771"/>
                    <a:pt x="594" y="742"/>
                    <a:pt x="594" y="708"/>
                  </a:cubicBezTo>
                  <a:cubicBezTo>
                    <a:pt x="594" y="61"/>
                    <a:pt x="594" y="61"/>
                    <a:pt x="594" y="61"/>
                  </a:cubicBezTo>
                  <a:cubicBezTo>
                    <a:pt x="594" y="28"/>
                    <a:pt x="568" y="0"/>
                    <a:pt x="533" y="0"/>
                  </a:cubicBezTo>
                  <a:close/>
                </a:path>
              </a:pathLst>
            </a:custGeom>
            <a:solidFill>
              <a:srgbClr val="FFFFFF"/>
            </a:solidFill>
            <a:ln>
              <a:noFill/>
            </a:ln>
          </p:spPr>
          <p:txBody>
            <a:bodyPr vert="horz" wrap="square" lIns="91427" tIns="45713" rIns="91427" bIns="45713" numCol="1" anchor="t" anchorCtr="0" compatLnSpc="1"/>
            <a:lstStyle/>
            <a:p>
              <a:pPr>
                <a:defRPr/>
              </a:pPr>
              <a:endParaRPr lang="en-US" kern="0" dirty="0">
                <a:solidFill>
                  <a:srgbClr val="FFFFFF"/>
                </a:solidFill>
              </a:endParaRPr>
            </a:p>
          </p:txBody>
        </p:sp>
        <p:sp>
          <p:nvSpPr>
            <p:cNvPr id="51" name="Freeform 42"/>
            <p:cNvSpPr/>
            <p:nvPr/>
          </p:nvSpPr>
          <p:spPr bwMode="auto">
            <a:xfrm>
              <a:off x="3260005" y="1772335"/>
              <a:ext cx="178886" cy="289099"/>
            </a:xfrm>
            <a:custGeom>
              <a:avLst/>
              <a:gdLst>
                <a:gd name="T0" fmla="*/ 306 w 342"/>
                <a:gd name="T1" fmla="*/ 296 h 553"/>
                <a:gd name="T2" fmla="*/ 196 w 342"/>
                <a:gd name="T3" fmla="*/ 225 h 553"/>
                <a:gd name="T4" fmla="*/ 277 w 342"/>
                <a:gd name="T5" fmla="*/ 56 h 553"/>
                <a:gd name="T6" fmla="*/ 263 w 342"/>
                <a:gd name="T7" fmla="*/ 10 h 553"/>
                <a:gd name="T8" fmla="*/ 223 w 342"/>
                <a:gd name="T9" fmla="*/ 29 h 553"/>
                <a:gd name="T10" fmla="*/ 102 w 342"/>
                <a:gd name="T11" fmla="*/ 261 h 553"/>
                <a:gd name="T12" fmla="*/ 85 w 342"/>
                <a:gd name="T13" fmla="*/ 186 h 553"/>
                <a:gd name="T14" fmla="*/ 20 w 342"/>
                <a:gd name="T15" fmla="*/ 135 h 553"/>
                <a:gd name="T16" fmla="*/ 20 w 342"/>
                <a:gd name="T17" fmla="*/ 196 h 553"/>
                <a:gd name="T18" fmla="*/ 50 w 342"/>
                <a:gd name="T19" fmla="*/ 434 h 553"/>
                <a:gd name="T20" fmla="*/ 56 w 342"/>
                <a:gd name="T21" fmla="*/ 471 h 553"/>
                <a:gd name="T22" fmla="*/ 64 w 342"/>
                <a:gd name="T23" fmla="*/ 488 h 553"/>
                <a:gd name="T24" fmla="*/ 106 w 342"/>
                <a:gd name="T25" fmla="*/ 528 h 553"/>
                <a:gd name="T26" fmla="*/ 244 w 342"/>
                <a:gd name="T27" fmla="*/ 490 h 553"/>
                <a:gd name="T28" fmla="*/ 246 w 342"/>
                <a:gd name="T29" fmla="*/ 486 h 553"/>
                <a:gd name="T30" fmla="*/ 335 w 342"/>
                <a:gd name="T31" fmla="*/ 357 h 553"/>
                <a:gd name="T32" fmla="*/ 306 w 342"/>
                <a:gd name="T33" fmla="*/ 296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53">
                  <a:moveTo>
                    <a:pt x="306" y="296"/>
                  </a:moveTo>
                  <a:cubicBezTo>
                    <a:pt x="196" y="225"/>
                    <a:pt x="196" y="225"/>
                    <a:pt x="196" y="225"/>
                  </a:cubicBezTo>
                  <a:cubicBezTo>
                    <a:pt x="225" y="169"/>
                    <a:pt x="248" y="111"/>
                    <a:pt x="277" y="56"/>
                  </a:cubicBezTo>
                  <a:cubicBezTo>
                    <a:pt x="287" y="40"/>
                    <a:pt x="279" y="17"/>
                    <a:pt x="263" y="10"/>
                  </a:cubicBezTo>
                  <a:cubicBezTo>
                    <a:pt x="246" y="0"/>
                    <a:pt x="233" y="12"/>
                    <a:pt x="223" y="29"/>
                  </a:cubicBezTo>
                  <a:cubicBezTo>
                    <a:pt x="187" y="102"/>
                    <a:pt x="141" y="188"/>
                    <a:pt x="102" y="261"/>
                  </a:cubicBezTo>
                  <a:cubicBezTo>
                    <a:pt x="100" y="244"/>
                    <a:pt x="85" y="186"/>
                    <a:pt x="85" y="186"/>
                  </a:cubicBezTo>
                  <a:cubicBezTo>
                    <a:pt x="81" y="165"/>
                    <a:pt x="45" y="133"/>
                    <a:pt x="20" y="135"/>
                  </a:cubicBezTo>
                  <a:cubicBezTo>
                    <a:pt x="0" y="135"/>
                    <a:pt x="16" y="173"/>
                    <a:pt x="20" y="196"/>
                  </a:cubicBezTo>
                  <a:cubicBezTo>
                    <a:pt x="33" y="277"/>
                    <a:pt x="37" y="354"/>
                    <a:pt x="50" y="434"/>
                  </a:cubicBezTo>
                  <a:cubicBezTo>
                    <a:pt x="50" y="448"/>
                    <a:pt x="52" y="459"/>
                    <a:pt x="56" y="471"/>
                  </a:cubicBezTo>
                  <a:cubicBezTo>
                    <a:pt x="58" y="477"/>
                    <a:pt x="62" y="484"/>
                    <a:pt x="64" y="488"/>
                  </a:cubicBezTo>
                  <a:cubicBezTo>
                    <a:pt x="75" y="503"/>
                    <a:pt x="89" y="519"/>
                    <a:pt x="106" y="528"/>
                  </a:cubicBezTo>
                  <a:cubicBezTo>
                    <a:pt x="156" y="553"/>
                    <a:pt x="216" y="536"/>
                    <a:pt x="244" y="490"/>
                  </a:cubicBezTo>
                  <a:cubicBezTo>
                    <a:pt x="244" y="490"/>
                    <a:pt x="246" y="488"/>
                    <a:pt x="246" y="486"/>
                  </a:cubicBezTo>
                  <a:cubicBezTo>
                    <a:pt x="335" y="357"/>
                    <a:pt x="335" y="357"/>
                    <a:pt x="335" y="357"/>
                  </a:cubicBezTo>
                  <a:cubicBezTo>
                    <a:pt x="342" y="340"/>
                    <a:pt x="323" y="306"/>
                    <a:pt x="306" y="296"/>
                  </a:cubicBezTo>
                  <a:close/>
                </a:path>
              </a:pathLst>
            </a:custGeom>
            <a:solidFill>
              <a:srgbClr val="FFFFFF"/>
            </a:solidFill>
            <a:ln>
              <a:noFill/>
            </a:ln>
          </p:spPr>
          <p:txBody>
            <a:bodyPr vert="horz" wrap="square" lIns="91427" tIns="45713" rIns="91427" bIns="45713" numCol="1" anchor="t" anchorCtr="0" compatLnSpc="1"/>
            <a:lstStyle/>
            <a:p>
              <a:pPr>
                <a:defRPr/>
              </a:pPr>
              <a:endParaRPr lang="en-US" kern="0" dirty="0">
                <a:solidFill>
                  <a:srgbClr val="FFFFFF"/>
                </a:solidFill>
              </a:endParaRPr>
            </a:p>
          </p:txBody>
        </p:sp>
      </p:grpSp>
      <p:pic>
        <p:nvPicPr>
          <p:cNvPr id="52" name="Picture 9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18060" y="1454748"/>
            <a:ext cx="647681" cy="478892"/>
          </a:xfrm>
          <a:prstGeom prst="rect">
            <a:avLst/>
          </a:prstGeom>
        </p:spPr>
      </p:pic>
      <p:sp>
        <p:nvSpPr>
          <p:cNvPr id="53" name="文本框 164"/>
          <p:cNvSpPr txBox="1"/>
          <p:nvPr/>
        </p:nvSpPr>
        <p:spPr>
          <a:xfrm>
            <a:off x="5416356" y="1418542"/>
            <a:ext cx="851104" cy="461665"/>
          </a:xfrm>
          <a:prstGeom prst="rect">
            <a:avLst/>
          </a:prstGeom>
          <a:noFill/>
        </p:spPr>
        <p:txBody>
          <a:bodyPr wrap="square" rtlCol="0">
            <a:spAutoFit/>
          </a:bodyPr>
          <a:lstStyle/>
          <a:p>
            <a:pPr algn="ctr"/>
            <a:r>
              <a:rPr lang="zh-CN" altLang="en-US" sz="2400" dirty="0" smtClean="0">
                <a:solidFill>
                  <a:schemeClr val="bg1"/>
                </a:solidFill>
                <a:latin typeface="Impact" panose="020B0806030902050204" pitchFamily="34" charset="0"/>
              </a:rPr>
              <a:t>一</a:t>
            </a:r>
            <a:endParaRPr lang="zh-CN" altLang="en-US" sz="2400" dirty="0">
              <a:solidFill>
                <a:schemeClr val="bg1"/>
              </a:solidFill>
              <a:latin typeface="Impact" panose="020B0806030902050204" pitchFamily="34" charset="0"/>
            </a:endParaRPr>
          </a:p>
        </p:txBody>
      </p:sp>
      <p:sp>
        <p:nvSpPr>
          <p:cNvPr id="54" name="文本框 165"/>
          <p:cNvSpPr txBox="1"/>
          <p:nvPr/>
        </p:nvSpPr>
        <p:spPr>
          <a:xfrm>
            <a:off x="5416356" y="2775565"/>
            <a:ext cx="851104" cy="461665"/>
          </a:xfrm>
          <a:prstGeom prst="rect">
            <a:avLst/>
          </a:prstGeom>
          <a:noFill/>
        </p:spPr>
        <p:txBody>
          <a:bodyPr wrap="square" rtlCol="0">
            <a:spAutoFit/>
          </a:bodyPr>
          <a:lstStyle/>
          <a:p>
            <a:pPr algn="ctr"/>
            <a:r>
              <a:rPr lang="zh-CN" altLang="en-US" sz="2400" dirty="0" smtClean="0">
                <a:solidFill>
                  <a:schemeClr val="bg1"/>
                </a:solidFill>
                <a:latin typeface="Impact" panose="020B0806030902050204" pitchFamily="34" charset="0"/>
              </a:rPr>
              <a:t>二</a:t>
            </a:r>
            <a:endParaRPr lang="zh-CN" altLang="en-US" sz="2400" dirty="0">
              <a:solidFill>
                <a:schemeClr val="bg1"/>
              </a:solidFill>
              <a:latin typeface="Impact" panose="020B0806030902050204" pitchFamily="34" charset="0"/>
            </a:endParaRPr>
          </a:p>
        </p:txBody>
      </p:sp>
      <p:sp>
        <p:nvSpPr>
          <p:cNvPr id="55" name="文本框 166"/>
          <p:cNvSpPr txBox="1"/>
          <p:nvPr/>
        </p:nvSpPr>
        <p:spPr>
          <a:xfrm>
            <a:off x="5416356" y="4298244"/>
            <a:ext cx="851104" cy="461665"/>
          </a:xfrm>
          <a:prstGeom prst="rect">
            <a:avLst/>
          </a:prstGeom>
          <a:noFill/>
        </p:spPr>
        <p:txBody>
          <a:bodyPr wrap="square" rtlCol="0">
            <a:spAutoFit/>
          </a:bodyPr>
          <a:lstStyle/>
          <a:p>
            <a:pPr algn="ctr"/>
            <a:r>
              <a:rPr lang="zh-CN" altLang="en-US" sz="2400" dirty="0" smtClean="0">
                <a:solidFill>
                  <a:schemeClr val="bg1"/>
                </a:solidFill>
                <a:latin typeface="Impact" panose="020B0806030902050204" pitchFamily="34" charset="0"/>
              </a:rPr>
              <a:t>三</a:t>
            </a:r>
            <a:endParaRPr lang="zh-CN" altLang="en-US" sz="2400" dirty="0">
              <a:solidFill>
                <a:schemeClr val="bg1"/>
              </a:solidFill>
              <a:latin typeface="Impact" panose="020B0806030902050204" pitchFamily="34" charset="0"/>
            </a:endParaRPr>
          </a:p>
        </p:txBody>
      </p:sp>
      <p:sp>
        <p:nvSpPr>
          <p:cNvPr id="56" name="文本框 167"/>
          <p:cNvSpPr txBox="1"/>
          <p:nvPr/>
        </p:nvSpPr>
        <p:spPr>
          <a:xfrm>
            <a:off x="5416356" y="5717809"/>
            <a:ext cx="851104" cy="461665"/>
          </a:xfrm>
          <a:prstGeom prst="rect">
            <a:avLst/>
          </a:prstGeom>
          <a:noFill/>
        </p:spPr>
        <p:txBody>
          <a:bodyPr wrap="square" rtlCol="0">
            <a:spAutoFit/>
          </a:bodyPr>
          <a:lstStyle/>
          <a:p>
            <a:pPr algn="ctr"/>
            <a:r>
              <a:rPr lang="zh-CN" altLang="en-US" sz="2400" dirty="0" smtClean="0">
                <a:solidFill>
                  <a:schemeClr val="bg1"/>
                </a:solidFill>
                <a:latin typeface="Impact" panose="020B0806030902050204" pitchFamily="34" charset="0"/>
              </a:rPr>
              <a:t>四</a:t>
            </a:r>
            <a:endParaRPr lang="zh-CN" altLang="en-US" sz="2400" dirty="0">
              <a:solidFill>
                <a:schemeClr val="bg1"/>
              </a:solidFill>
              <a:latin typeface="Impact" panose="020B0806030902050204" pitchFamily="34" charset="0"/>
            </a:endParaRPr>
          </a:p>
        </p:txBody>
      </p:sp>
      <p:sp>
        <p:nvSpPr>
          <p:cNvPr id="57" name="TextBox 56"/>
          <p:cNvSpPr txBox="1"/>
          <p:nvPr/>
        </p:nvSpPr>
        <p:spPr>
          <a:xfrm>
            <a:off x="2933046" y="1700808"/>
            <a:ext cx="490220" cy="4399915"/>
          </a:xfrm>
          <a:prstGeom prst="rect">
            <a:avLst/>
          </a:prstGeom>
          <a:solidFill>
            <a:schemeClr val="tx1">
              <a:lumMod val="65000"/>
              <a:lumOff val="35000"/>
            </a:schemeClr>
          </a:solidFill>
        </p:spPr>
        <p:txBody>
          <a:bodyPr vert="horz" wrap="square" rtlCol="0">
            <a:spAutoFit/>
          </a:bodyPr>
          <a:lstStyle/>
          <a:p>
            <a:pPr algn="ctr"/>
            <a:r>
              <a:rPr lang="en-US" altLang="zh-CN" sz="2000" spc="600" dirty="0">
                <a:solidFill>
                  <a:schemeClr val="bg1"/>
                </a:solidFill>
                <a:latin typeface="微软雅黑" panose="020B0503020204020204" charset="-122"/>
                <a:ea typeface="微软雅黑" panose="020B0503020204020204" charset="-122"/>
              </a:rPr>
              <a:t>2.</a:t>
            </a:r>
            <a:r>
              <a:rPr lang="zh-CN" altLang="en-US" sz="2000" spc="600" dirty="0">
                <a:solidFill>
                  <a:schemeClr val="bg1"/>
                </a:solidFill>
                <a:latin typeface="微软雅黑" panose="020B0503020204020204" charset="-122"/>
                <a:ea typeface="微软雅黑" panose="020B0503020204020204" charset="-122"/>
              </a:rPr>
              <a:t>如何理解不动产登记的</a:t>
            </a:r>
            <a:r>
              <a:rPr lang="zh-CN" altLang="en-US" sz="2000" spc="600" dirty="0" smtClean="0">
                <a:solidFill>
                  <a:schemeClr val="bg1"/>
                </a:solidFill>
                <a:latin typeface="微软雅黑" panose="020B0503020204020204" charset="-122"/>
                <a:ea typeface="微软雅黑" panose="020B0503020204020204" charset="-122"/>
              </a:rPr>
              <a:t>效力</a:t>
            </a:r>
            <a:endParaRPr lang="zh-CN" altLang="en-US" sz="2000" spc="600" dirty="0" smtClean="0">
              <a:solidFill>
                <a:schemeClr val="bg1"/>
              </a:solidFill>
              <a:latin typeface="微软雅黑" panose="020B0503020204020204" charset="-122"/>
              <a:ea typeface="微软雅黑" panose="020B0503020204020204" charset="-122"/>
            </a:endParaRPr>
          </a:p>
          <a:p>
            <a:pPr algn="ctr"/>
            <a:r>
              <a:rPr lang="zh-CN" altLang="en-US" sz="2000" spc="600" dirty="0" smtClean="0">
                <a:solidFill>
                  <a:schemeClr val="bg1"/>
                </a:solidFill>
                <a:latin typeface="微软雅黑" panose="020B0503020204020204" charset="-122"/>
                <a:ea typeface="微软雅黑" panose="020B0503020204020204" charset="-122"/>
              </a:rPr>
              <a:t>？</a:t>
            </a:r>
            <a:endParaRPr lang="zh-CN" altLang="en-US" sz="2000" spc="600" dirty="0">
              <a:solidFill>
                <a:schemeClr val="bg1"/>
              </a:solidFill>
              <a:latin typeface="微软雅黑" panose="020B0503020204020204" charset="-122"/>
              <a:ea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12679"/>
    </mc:Choice>
    <mc:Fallback>
      <p:transition spd="slow" advTm="1267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2000"/>
                                        <p:tgtEl>
                                          <p:spTgt spid="57"/>
                                        </p:tgtEl>
                                      </p:cBhvr>
                                    </p:animEffect>
                                    <p:anim calcmode="lin" valueType="num">
                                      <p:cBhvr>
                                        <p:cTn id="8" dur="2000" fill="hold"/>
                                        <p:tgtEl>
                                          <p:spTgt spid="57"/>
                                        </p:tgtEl>
                                        <p:attrNameLst>
                                          <p:attrName>ppt_w</p:attrName>
                                        </p:attrNameLst>
                                      </p:cBhvr>
                                      <p:tavLst>
                                        <p:tav tm="0" fmla="#ppt_w*sin(2.5*pi*$)">
                                          <p:val>
                                            <p:fltVal val="0"/>
                                          </p:val>
                                        </p:tav>
                                        <p:tav tm="100000">
                                          <p:val>
                                            <p:fltVal val="1"/>
                                          </p:val>
                                        </p:tav>
                                      </p:tavLst>
                                    </p:anim>
                                    <p:anim calcmode="lin" valueType="num">
                                      <p:cBhvr>
                                        <p:cTn id="9" dur="2000" fill="hold"/>
                                        <p:tgtEl>
                                          <p:spTgt spid="5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500" fill="hold"/>
                                        <p:tgtEl>
                                          <p:spTgt spid="21"/>
                                        </p:tgtEl>
                                        <p:attrNameLst>
                                          <p:attrName>ppt_x</p:attrName>
                                        </p:attrNameLst>
                                      </p:cBhvr>
                                      <p:tavLst>
                                        <p:tav tm="0">
                                          <p:val>
                                            <p:strVal val="#ppt_x"/>
                                          </p:val>
                                        </p:tav>
                                        <p:tav tm="100000">
                                          <p:val>
                                            <p:strVal val="#ppt_x"/>
                                          </p:val>
                                        </p:tav>
                                      </p:tavLst>
                                    </p:anim>
                                    <p:anim calcmode="lin" valueType="num">
                                      <p:cBhvr additive="base">
                                        <p:cTn id="15" dur="500" fill="hold"/>
                                        <p:tgtEl>
                                          <p:spTgt spid="21"/>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ppt_x"/>
                                          </p:val>
                                        </p:tav>
                                        <p:tav tm="100000">
                                          <p:val>
                                            <p:strVal val="#ppt_x"/>
                                          </p:val>
                                        </p:tav>
                                      </p:tavLst>
                                    </p:anim>
                                    <p:anim calcmode="lin" valueType="num">
                                      <p:cBhvr additive="base">
                                        <p:cTn id="19" dur="5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fill="hold"/>
                                        <p:tgtEl>
                                          <p:spTgt spid="25"/>
                                        </p:tgtEl>
                                        <p:attrNameLst>
                                          <p:attrName>ppt_x</p:attrName>
                                        </p:attrNameLst>
                                      </p:cBhvr>
                                      <p:tavLst>
                                        <p:tav tm="0">
                                          <p:val>
                                            <p:strVal val="#ppt_x"/>
                                          </p:val>
                                        </p:tav>
                                        <p:tav tm="100000">
                                          <p:val>
                                            <p:strVal val="#ppt_x"/>
                                          </p:val>
                                        </p:tav>
                                      </p:tavLst>
                                    </p:anim>
                                    <p:anim calcmode="lin" valueType="num">
                                      <p:cBhvr additive="base">
                                        <p:cTn id="27" dur="500" fill="hold"/>
                                        <p:tgtEl>
                                          <p:spTgt spid="2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ppt_x"/>
                                          </p:val>
                                        </p:tav>
                                        <p:tav tm="100000">
                                          <p:val>
                                            <p:strVal val="#ppt_x"/>
                                          </p:val>
                                        </p:tav>
                                      </p:tavLst>
                                    </p:anim>
                                    <p:anim calcmode="lin" valueType="num">
                                      <p:cBhvr additive="base">
                                        <p:cTn id="31" dur="500" fill="hold"/>
                                        <p:tgtEl>
                                          <p:spTgt spid="2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ppt_x"/>
                                          </p:val>
                                        </p:tav>
                                        <p:tav tm="100000">
                                          <p:val>
                                            <p:strVal val="#ppt_x"/>
                                          </p:val>
                                        </p:tav>
                                      </p:tavLst>
                                    </p:anim>
                                    <p:anim calcmode="lin" valueType="num">
                                      <p:cBhvr additive="base">
                                        <p:cTn id="35" dur="5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ppt_x"/>
                                          </p:val>
                                        </p:tav>
                                        <p:tav tm="100000">
                                          <p:val>
                                            <p:strVal val="#ppt_x"/>
                                          </p:val>
                                        </p:tav>
                                      </p:tavLst>
                                    </p:anim>
                                    <p:anim calcmode="lin" valueType="num">
                                      <p:cBhvr additive="base">
                                        <p:cTn id="47" dur="500" fill="hold"/>
                                        <p:tgtEl>
                                          <p:spTgt spid="43"/>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additive="base">
                                        <p:cTn id="50" dur="500" fill="hold"/>
                                        <p:tgtEl>
                                          <p:spTgt spid="52"/>
                                        </p:tgtEl>
                                        <p:attrNameLst>
                                          <p:attrName>ppt_x</p:attrName>
                                        </p:attrNameLst>
                                      </p:cBhvr>
                                      <p:tavLst>
                                        <p:tav tm="0">
                                          <p:val>
                                            <p:strVal val="#ppt_x"/>
                                          </p:val>
                                        </p:tav>
                                        <p:tav tm="100000">
                                          <p:val>
                                            <p:strVal val="#ppt_x"/>
                                          </p:val>
                                        </p:tav>
                                      </p:tavLst>
                                    </p:anim>
                                    <p:anim calcmode="lin" valueType="num">
                                      <p:cBhvr additive="base">
                                        <p:cTn id="51" dur="500" fill="hold"/>
                                        <p:tgtEl>
                                          <p:spTgt spid="5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additive="base">
                                        <p:cTn id="54" dur="500" fill="hold"/>
                                        <p:tgtEl>
                                          <p:spTgt spid="53"/>
                                        </p:tgtEl>
                                        <p:attrNameLst>
                                          <p:attrName>ppt_x</p:attrName>
                                        </p:attrNameLst>
                                      </p:cBhvr>
                                      <p:tavLst>
                                        <p:tav tm="0">
                                          <p:val>
                                            <p:strVal val="#ppt_x"/>
                                          </p:val>
                                        </p:tav>
                                        <p:tav tm="100000">
                                          <p:val>
                                            <p:strVal val="#ppt_x"/>
                                          </p:val>
                                        </p:tav>
                                      </p:tavLst>
                                    </p:anim>
                                    <p:anim calcmode="lin" valueType="num">
                                      <p:cBhvr additive="base">
                                        <p:cTn id="55"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500" fill="hold"/>
                                        <p:tgtEl>
                                          <p:spTgt spid="16"/>
                                        </p:tgtEl>
                                        <p:attrNameLst>
                                          <p:attrName>ppt_x</p:attrName>
                                        </p:attrNameLst>
                                      </p:cBhvr>
                                      <p:tavLst>
                                        <p:tav tm="0">
                                          <p:val>
                                            <p:strVal val="#ppt_x"/>
                                          </p:val>
                                        </p:tav>
                                        <p:tav tm="100000">
                                          <p:val>
                                            <p:strVal val="#ppt_x"/>
                                          </p:val>
                                        </p:tav>
                                      </p:tavLst>
                                    </p:anim>
                                    <p:anim calcmode="lin" valueType="num">
                                      <p:cBhvr additive="base">
                                        <p:cTn id="61" dur="500" fill="hold"/>
                                        <p:tgtEl>
                                          <p:spTgt spid="16"/>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ppt_x"/>
                                          </p:val>
                                        </p:tav>
                                        <p:tav tm="100000">
                                          <p:val>
                                            <p:strVal val="#ppt_x"/>
                                          </p:val>
                                        </p:tav>
                                      </p:tavLst>
                                    </p:anim>
                                    <p:anim calcmode="lin" valueType="num">
                                      <p:cBhvr additive="base">
                                        <p:cTn id="65" dur="500" fill="hold"/>
                                        <p:tgtEl>
                                          <p:spTgt spid="17"/>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ppt_x"/>
                                          </p:val>
                                        </p:tav>
                                        <p:tav tm="100000">
                                          <p:val>
                                            <p:strVal val="#ppt_x"/>
                                          </p:val>
                                        </p:tav>
                                      </p:tavLst>
                                    </p:anim>
                                    <p:anim calcmode="lin" valueType="num">
                                      <p:cBhvr additive="base">
                                        <p:cTn id="69" dur="500" fill="hold"/>
                                        <p:tgtEl>
                                          <p:spTgt spid="18"/>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fill="hold"/>
                                        <p:tgtEl>
                                          <p:spTgt spid="19"/>
                                        </p:tgtEl>
                                        <p:attrNameLst>
                                          <p:attrName>ppt_x</p:attrName>
                                        </p:attrNameLst>
                                      </p:cBhvr>
                                      <p:tavLst>
                                        <p:tav tm="0">
                                          <p:val>
                                            <p:strVal val="#ppt_x"/>
                                          </p:val>
                                        </p:tav>
                                        <p:tav tm="100000">
                                          <p:val>
                                            <p:strVal val="#ppt_x"/>
                                          </p:val>
                                        </p:tav>
                                      </p:tavLst>
                                    </p:anim>
                                    <p:anim calcmode="lin" valueType="num">
                                      <p:cBhvr additive="base">
                                        <p:cTn id="73" dur="500" fill="hold"/>
                                        <p:tgtEl>
                                          <p:spTgt spid="19"/>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additive="base">
                                        <p:cTn id="76" dur="500" fill="hold"/>
                                        <p:tgtEl>
                                          <p:spTgt spid="20"/>
                                        </p:tgtEl>
                                        <p:attrNameLst>
                                          <p:attrName>ppt_x</p:attrName>
                                        </p:attrNameLst>
                                      </p:cBhvr>
                                      <p:tavLst>
                                        <p:tav tm="0">
                                          <p:val>
                                            <p:strVal val="#ppt_x"/>
                                          </p:val>
                                        </p:tav>
                                        <p:tav tm="100000">
                                          <p:val>
                                            <p:strVal val="#ppt_x"/>
                                          </p:val>
                                        </p:tav>
                                      </p:tavLst>
                                    </p:anim>
                                    <p:anim calcmode="lin" valueType="num">
                                      <p:cBhvr additive="base">
                                        <p:cTn id="77" dur="500" fill="hold"/>
                                        <p:tgtEl>
                                          <p:spTgt spid="20"/>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500" fill="hold"/>
                                        <p:tgtEl>
                                          <p:spTgt spid="31"/>
                                        </p:tgtEl>
                                        <p:attrNameLst>
                                          <p:attrName>ppt_x</p:attrName>
                                        </p:attrNameLst>
                                      </p:cBhvr>
                                      <p:tavLst>
                                        <p:tav tm="0">
                                          <p:val>
                                            <p:strVal val="#ppt_x"/>
                                          </p:val>
                                        </p:tav>
                                        <p:tav tm="100000">
                                          <p:val>
                                            <p:strVal val="#ppt_x"/>
                                          </p:val>
                                        </p:tav>
                                      </p:tavLst>
                                    </p:anim>
                                    <p:anim calcmode="lin" valueType="num">
                                      <p:cBhvr additive="base">
                                        <p:cTn id="81" dur="500" fill="hold"/>
                                        <p:tgtEl>
                                          <p:spTgt spid="31"/>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additive="base">
                                        <p:cTn id="84" dur="500" fill="hold"/>
                                        <p:tgtEl>
                                          <p:spTgt spid="32"/>
                                        </p:tgtEl>
                                        <p:attrNameLst>
                                          <p:attrName>ppt_x</p:attrName>
                                        </p:attrNameLst>
                                      </p:cBhvr>
                                      <p:tavLst>
                                        <p:tav tm="0">
                                          <p:val>
                                            <p:strVal val="#ppt_x"/>
                                          </p:val>
                                        </p:tav>
                                        <p:tav tm="100000">
                                          <p:val>
                                            <p:strVal val="#ppt_x"/>
                                          </p:val>
                                        </p:tav>
                                      </p:tavLst>
                                    </p:anim>
                                    <p:anim calcmode="lin" valueType="num">
                                      <p:cBhvr additive="base">
                                        <p:cTn id="85" dur="500" fill="hold"/>
                                        <p:tgtEl>
                                          <p:spTgt spid="32"/>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 calcmode="lin" valueType="num">
                                      <p:cBhvr additive="base">
                                        <p:cTn id="88" dur="500" fill="hold"/>
                                        <p:tgtEl>
                                          <p:spTgt spid="33"/>
                                        </p:tgtEl>
                                        <p:attrNameLst>
                                          <p:attrName>ppt_x</p:attrName>
                                        </p:attrNameLst>
                                      </p:cBhvr>
                                      <p:tavLst>
                                        <p:tav tm="0">
                                          <p:val>
                                            <p:strVal val="#ppt_x"/>
                                          </p:val>
                                        </p:tav>
                                        <p:tav tm="100000">
                                          <p:val>
                                            <p:strVal val="#ppt_x"/>
                                          </p:val>
                                        </p:tav>
                                      </p:tavLst>
                                    </p:anim>
                                    <p:anim calcmode="lin" valueType="num">
                                      <p:cBhvr additive="base">
                                        <p:cTn id="89" dur="500" fill="hold"/>
                                        <p:tgtEl>
                                          <p:spTgt spid="33"/>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additive="base">
                                        <p:cTn id="92" dur="500" fill="hold"/>
                                        <p:tgtEl>
                                          <p:spTgt spid="34"/>
                                        </p:tgtEl>
                                        <p:attrNameLst>
                                          <p:attrName>ppt_x</p:attrName>
                                        </p:attrNameLst>
                                      </p:cBhvr>
                                      <p:tavLst>
                                        <p:tav tm="0">
                                          <p:val>
                                            <p:strVal val="#ppt_x"/>
                                          </p:val>
                                        </p:tav>
                                        <p:tav tm="100000">
                                          <p:val>
                                            <p:strVal val="#ppt_x"/>
                                          </p:val>
                                        </p:tav>
                                      </p:tavLst>
                                    </p:anim>
                                    <p:anim calcmode="lin" valueType="num">
                                      <p:cBhvr additive="base">
                                        <p:cTn id="93" dur="500" fill="hold"/>
                                        <p:tgtEl>
                                          <p:spTgt spid="34"/>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500" fill="hold"/>
                                        <p:tgtEl>
                                          <p:spTgt spid="44"/>
                                        </p:tgtEl>
                                        <p:attrNameLst>
                                          <p:attrName>ppt_x</p:attrName>
                                        </p:attrNameLst>
                                      </p:cBhvr>
                                      <p:tavLst>
                                        <p:tav tm="0">
                                          <p:val>
                                            <p:strVal val="#ppt_x"/>
                                          </p:val>
                                        </p:tav>
                                        <p:tav tm="100000">
                                          <p:val>
                                            <p:strVal val="#ppt_x"/>
                                          </p:val>
                                        </p:tav>
                                      </p:tavLst>
                                    </p:anim>
                                    <p:anim calcmode="lin" valueType="num">
                                      <p:cBhvr additive="base">
                                        <p:cTn id="97" dur="500" fill="hold"/>
                                        <p:tgtEl>
                                          <p:spTgt spid="44"/>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48"/>
                                        </p:tgtEl>
                                        <p:attrNameLst>
                                          <p:attrName>style.visibility</p:attrName>
                                        </p:attrNameLst>
                                      </p:cBhvr>
                                      <p:to>
                                        <p:strVal val="visible"/>
                                      </p:to>
                                    </p:set>
                                    <p:anim calcmode="lin" valueType="num">
                                      <p:cBhvr additive="base">
                                        <p:cTn id="100" dur="500" fill="hold"/>
                                        <p:tgtEl>
                                          <p:spTgt spid="48"/>
                                        </p:tgtEl>
                                        <p:attrNameLst>
                                          <p:attrName>ppt_x</p:attrName>
                                        </p:attrNameLst>
                                      </p:cBhvr>
                                      <p:tavLst>
                                        <p:tav tm="0">
                                          <p:val>
                                            <p:strVal val="#ppt_x"/>
                                          </p:val>
                                        </p:tav>
                                        <p:tav tm="100000">
                                          <p:val>
                                            <p:strVal val="#ppt_x"/>
                                          </p:val>
                                        </p:tav>
                                      </p:tavLst>
                                    </p:anim>
                                    <p:anim calcmode="lin" valueType="num">
                                      <p:cBhvr additive="base">
                                        <p:cTn id="101" dur="500" fill="hold"/>
                                        <p:tgtEl>
                                          <p:spTgt spid="48"/>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54"/>
                                        </p:tgtEl>
                                        <p:attrNameLst>
                                          <p:attrName>style.visibility</p:attrName>
                                        </p:attrNameLst>
                                      </p:cBhvr>
                                      <p:to>
                                        <p:strVal val="visible"/>
                                      </p:to>
                                    </p:set>
                                    <p:anim calcmode="lin" valueType="num">
                                      <p:cBhvr additive="base">
                                        <p:cTn id="104" dur="500" fill="hold"/>
                                        <p:tgtEl>
                                          <p:spTgt spid="54"/>
                                        </p:tgtEl>
                                        <p:attrNameLst>
                                          <p:attrName>ppt_x</p:attrName>
                                        </p:attrNameLst>
                                      </p:cBhvr>
                                      <p:tavLst>
                                        <p:tav tm="0">
                                          <p:val>
                                            <p:strVal val="#ppt_x"/>
                                          </p:val>
                                        </p:tav>
                                        <p:tav tm="100000">
                                          <p:val>
                                            <p:strVal val="#ppt_x"/>
                                          </p:val>
                                        </p:tav>
                                      </p:tavLst>
                                    </p:anim>
                                    <p:anim calcmode="lin" valueType="num">
                                      <p:cBhvr additive="base">
                                        <p:cTn id="105"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2" presetClass="entr" presetSubtype="4" fill="hold" grpId="0" nodeType="clickEffect">
                                  <p:stCondLst>
                                    <p:cond delay="0"/>
                                  </p:stCondLst>
                                  <p:childTnLst>
                                    <p:set>
                                      <p:cBhvr>
                                        <p:cTn id="109" dur="1" fill="hold">
                                          <p:stCondLst>
                                            <p:cond delay="0"/>
                                          </p:stCondLst>
                                        </p:cTn>
                                        <p:tgtEl>
                                          <p:spTgt spid="11"/>
                                        </p:tgtEl>
                                        <p:attrNameLst>
                                          <p:attrName>style.visibility</p:attrName>
                                        </p:attrNameLst>
                                      </p:cBhvr>
                                      <p:to>
                                        <p:strVal val="visible"/>
                                      </p:to>
                                    </p:set>
                                    <p:anim calcmode="lin" valueType="num">
                                      <p:cBhvr additive="base">
                                        <p:cTn id="110" dur="500" fill="hold"/>
                                        <p:tgtEl>
                                          <p:spTgt spid="11"/>
                                        </p:tgtEl>
                                        <p:attrNameLst>
                                          <p:attrName>ppt_x</p:attrName>
                                        </p:attrNameLst>
                                      </p:cBhvr>
                                      <p:tavLst>
                                        <p:tav tm="0">
                                          <p:val>
                                            <p:strVal val="#ppt_x"/>
                                          </p:val>
                                        </p:tav>
                                        <p:tav tm="100000">
                                          <p:val>
                                            <p:strVal val="#ppt_x"/>
                                          </p:val>
                                        </p:tav>
                                      </p:tavLst>
                                    </p:anim>
                                    <p:anim calcmode="lin" valueType="num">
                                      <p:cBhvr additive="base">
                                        <p:cTn id="111" dur="500" fill="hold"/>
                                        <p:tgtEl>
                                          <p:spTgt spid="11"/>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12"/>
                                        </p:tgtEl>
                                        <p:attrNameLst>
                                          <p:attrName>style.visibility</p:attrName>
                                        </p:attrNameLst>
                                      </p:cBhvr>
                                      <p:to>
                                        <p:strVal val="visible"/>
                                      </p:to>
                                    </p:set>
                                    <p:anim calcmode="lin" valueType="num">
                                      <p:cBhvr additive="base">
                                        <p:cTn id="114" dur="500" fill="hold"/>
                                        <p:tgtEl>
                                          <p:spTgt spid="12"/>
                                        </p:tgtEl>
                                        <p:attrNameLst>
                                          <p:attrName>ppt_x</p:attrName>
                                        </p:attrNameLst>
                                      </p:cBhvr>
                                      <p:tavLst>
                                        <p:tav tm="0">
                                          <p:val>
                                            <p:strVal val="#ppt_x"/>
                                          </p:val>
                                        </p:tav>
                                        <p:tav tm="100000">
                                          <p:val>
                                            <p:strVal val="#ppt_x"/>
                                          </p:val>
                                        </p:tav>
                                      </p:tavLst>
                                    </p:anim>
                                    <p:anim calcmode="lin" valueType="num">
                                      <p:cBhvr additive="base">
                                        <p:cTn id="115" dur="500" fill="hold"/>
                                        <p:tgtEl>
                                          <p:spTgt spid="12"/>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3"/>
                                        </p:tgtEl>
                                        <p:attrNameLst>
                                          <p:attrName>style.visibility</p:attrName>
                                        </p:attrNameLst>
                                      </p:cBhvr>
                                      <p:to>
                                        <p:strVal val="visible"/>
                                      </p:to>
                                    </p:set>
                                    <p:anim calcmode="lin" valueType="num">
                                      <p:cBhvr additive="base">
                                        <p:cTn id="118" dur="500" fill="hold"/>
                                        <p:tgtEl>
                                          <p:spTgt spid="13"/>
                                        </p:tgtEl>
                                        <p:attrNameLst>
                                          <p:attrName>ppt_x</p:attrName>
                                        </p:attrNameLst>
                                      </p:cBhvr>
                                      <p:tavLst>
                                        <p:tav tm="0">
                                          <p:val>
                                            <p:strVal val="#ppt_x"/>
                                          </p:val>
                                        </p:tav>
                                        <p:tav tm="100000">
                                          <p:val>
                                            <p:strVal val="#ppt_x"/>
                                          </p:val>
                                        </p:tav>
                                      </p:tavLst>
                                    </p:anim>
                                    <p:anim calcmode="lin" valueType="num">
                                      <p:cBhvr additive="base">
                                        <p:cTn id="119" dur="500" fill="hold"/>
                                        <p:tgtEl>
                                          <p:spTgt spid="1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4"/>
                                        </p:tgtEl>
                                        <p:attrNameLst>
                                          <p:attrName>style.visibility</p:attrName>
                                        </p:attrNameLst>
                                      </p:cBhvr>
                                      <p:to>
                                        <p:strVal val="visible"/>
                                      </p:to>
                                    </p:set>
                                    <p:anim calcmode="lin" valueType="num">
                                      <p:cBhvr additive="base">
                                        <p:cTn id="122" dur="500" fill="hold"/>
                                        <p:tgtEl>
                                          <p:spTgt spid="14"/>
                                        </p:tgtEl>
                                        <p:attrNameLst>
                                          <p:attrName>ppt_x</p:attrName>
                                        </p:attrNameLst>
                                      </p:cBhvr>
                                      <p:tavLst>
                                        <p:tav tm="0">
                                          <p:val>
                                            <p:strVal val="#ppt_x"/>
                                          </p:val>
                                        </p:tav>
                                        <p:tav tm="100000">
                                          <p:val>
                                            <p:strVal val="#ppt_x"/>
                                          </p:val>
                                        </p:tav>
                                      </p:tavLst>
                                    </p:anim>
                                    <p:anim calcmode="lin" valueType="num">
                                      <p:cBhvr additive="base">
                                        <p:cTn id="123" dur="500" fill="hold"/>
                                        <p:tgtEl>
                                          <p:spTgt spid="1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additive="base">
                                        <p:cTn id="126" dur="500" fill="hold"/>
                                        <p:tgtEl>
                                          <p:spTgt spid="15"/>
                                        </p:tgtEl>
                                        <p:attrNameLst>
                                          <p:attrName>ppt_x</p:attrName>
                                        </p:attrNameLst>
                                      </p:cBhvr>
                                      <p:tavLst>
                                        <p:tav tm="0">
                                          <p:val>
                                            <p:strVal val="#ppt_x"/>
                                          </p:val>
                                        </p:tav>
                                        <p:tav tm="100000">
                                          <p:val>
                                            <p:strVal val="#ppt_x"/>
                                          </p:val>
                                        </p:tav>
                                      </p:tavLst>
                                    </p:anim>
                                    <p:anim calcmode="lin" valueType="num">
                                      <p:cBhvr additive="base">
                                        <p:cTn id="127" dur="500" fill="hold"/>
                                        <p:tgtEl>
                                          <p:spTgt spid="15"/>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35"/>
                                        </p:tgtEl>
                                        <p:attrNameLst>
                                          <p:attrName>style.visibility</p:attrName>
                                        </p:attrNameLst>
                                      </p:cBhvr>
                                      <p:to>
                                        <p:strVal val="visible"/>
                                      </p:to>
                                    </p:set>
                                    <p:anim calcmode="lin" valueType="num">
                                      <p:cBhvr additive="base">
                                        <p:cTn id="130" dur="500" fill="hold"/>
                                        <p:tgtEl>
                                          <p:spTgt spid="35"/>
                                        </p:tgtEl>
                                        <p:attrNameLst>
                                          <p:attrName>ppt_x</p:attrName>
                                        </p:attrNameLst>
                                      </p:cBhvr>
                                      <p:tavLst>
                                        <p:tav tm="0">
                                          <p:val>
                                            <p:strVal val="#ppt_x"/>
                                          </p:val>
                                        </p:tav>
                                        <p:tav tm="100000">
                                          <p:val>
                                            <p:strVal val="#ppt_x"/>
                                          </p:val>
                                        </p:tav>
                                      </p:tavLst>
                                    </p:anim>
                                    <p:anim calcmode="lin" valueType="num">
                                      <p:cBhvr additive="base">
                                        <p:cTn id="131" dur="500" fill="hold"/>
                                        <p:tgtEl>
                                          <p:spTgt spid="35"/>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 calcmode="lin" valueType="num">
                                      <p:cBhvr additive="base">
                                        <p:cTn id="134" dur="500" fill="hold"/>
                                        <p:tgtEl>
                                          <p:spTgt spid="37"/>
                                        </p:tgtEl>
                                        <p:attrNameLst>
                                          <p:attrName>ppt_x</p:attrName>
                                        </p:attrNameLst>
                                      </p:cBhvr>
                                      <p:tavLst>
                                        <p:tav tm="0">
                                          <p:val>
                                            <p:strVal val="#ppt_x"/>
                                          </p:val>
                                        </p:tav>
                                        <p:tav tm="100000">
                                          <p:val>
                                            <p:strVal val="#ppt_x"/>
                                          </p:val>
                                        </p:tav>
                                      </p:tavLst>
                                    </p:anim>
                                    <p:anim calcmode="lin" valueType="num">
                                      <p:cBhvr additive="base">
                                        <p:cTn id="135" dur="500" fill="hold"/>
                                        <p:tgtEl>
                                          <p:spTgt spid="37"/>
                                        </p:tgtEl>
                                        <p:attrNameLst>
                                          <p:attrName>ppt_y</p:attrName>
                                        </p:attrNameLst>
                                      </p:cBhvr>
                                      <p:tavLst>
                                        <p:tav tm="0">
                                          <p:val>
                                            <p:strVal val="1+#ppt_h/2"/>
                                          </p:val>
                                        </p:tav>
                                        <p:tav tm="100000">
                                          <p:val>
                                            <p:strVal val="#ppt_y"/>
                                          </p:val>
                                        </p:tav>
                                      </p:tavLst>
                                    </p:anim>
                                  </p:childTnLst>
                                </p:cTn>
                              </p:par>
                              <p:par>
                                <p:cTn id="136" presetID="2" presetClass="entr" presetSubtype="4" fill="hold" grpId="0" nodeType="withEffect">
                                  <p:stCondLst>
                                    <p:cond delay="0"/>
                                  </p:stCondLst>
                                  <p:childTnLst>
                                    <p:set>
                                      <p:cBhvr>
                                        <p:cTn id="137" dur="1" fill="hold">
                                          <p:stCondLst>
                                            <p:cond delay="0"/>
                                          </p:stCondLst>
                                        </p:cTn>
                                        <p:tgtEl>
                                          <p:spTgt spid="39"/>
                                        </p:tgtEl>
                                        <p:attrNameLst>
                                          <p:attrName>style.visibility</p:attrName>
                                        </p:attrNameLst>
                                      </p:cBhvr>
                                      <p:to>
                                        <p:strVal val="visible"/>
                                      </p:to>
                                    </p:set>
                                    <p:anim calcmode="lin" valueType="num">
                                      <p:cBhvr additive="base">
                                        <p:cTn id="138" dur="500" fill="hold"/>
                                        <p:tgtEl>
                                          <p:spTgt spid="39"/>
                                        </p:tgtEl>
                                        <p:attrNameLst>
                                          <p:attrName>ppt_x</p:attrName>
                                        </p:attrNameLst>
                                      </p:cBhvr>
                                      <p:tavLst>
                                        <p:tav tm="0">
                                          <p:val>
                                            <p:strVal val="#ppt_x"/>
                                          </p:val>
                                        </p:tav>
                                        <p:tav tm="100000">
                                          <p:val>
                                            <p:strVal val="#ppt_x"/>
                                          </p:val>
                                        </p:tav>
                                      </p:tavLst>
                                    </p:anim>
                                    <p:anim calcmode="lin" valueType="num">
                                      <p:cBhvr additive="base">
                                        <p:cTn id="139" dur="500" fill="hold"/>
                                        <p:tgtEl>
                                          <p:spTgt spid="39"/>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41"/>
                                        </p:tgtEl>
                                        <p:attrNameLst>
                                          <p:attrName>style.visibility</p:attrName>
                                        </p:attrNameLst>
                                      </p:cBhvr>
                                      <p:to>
                                        <p:strVal val="visible"/>
                                      </p:to>
                                    </p:set>
                                    <p:anim calcmode="lin" valueType="num">
                                      <p:cBhvr additive="base">
                                        <p:cTn id="142" dur="500" fill="hold"/>
                                        <p:tgtEl>
                                          <p:spTgt spid="41"/>
                                        </p:tgtEl>
                                        <p:attrNameLst>
                                          <p:attrName>ppt_x</p:attrName>
                                        </p:attrNameLst>
                                      </p:cBhvr>
                                      <p:tavLst>
                                        <p:tav tm="0">
                                          <p:val>
                                            <p:strVal val="#ppt_x"/>
                                          </p:val>
                                        </p:tav>
                                        <p:tav tm="100000">
                                          <p:val>
                                            <p:strVal val="#ppt_x"/>
                                          </p:val>
                                        </p:tav>
                                      </p:tavLst>
                                    </p:anim>
                                    <p:anim calcmode="lin" valueType="num">
                                      <p:cBhvr additive="base">
                                        <p:cTn id="143" dur="500" fill="hold"/>
                                        <p:tgtEl>
                                          <p:spTgt spid="41"/>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47"/>
                                        </p:tgtEl>
                                        <p:attrNameLst>
                                          <p:attrName>style.visibility</p:attrName>
                                        </p:attrNameLst>
                                      </p:cBhvr>
                                      <p:to>
                                        <p:strVal val="visible"/>
                                      </p:to>
                                    </p:set>
                                    <p:anim calcmode="lin" valueType="num">
                                      <p:cBhvr additive="base">
                                        <p:cTn id="146" dur="500" fill="hold"/>
                                        <p:tgtEl>
                                          <p:spTgt spid="47"/>
                                        </p:tgtEl>
                                        <p:attrNameLst>
                                          <p:attrName>ppt_x</p:attrName>
                                        </p:attrNameLst>
                                      </p:cBhvr>
                                      <p:tavLst>
                                        <p:tav tm="0">
                                          <p:val>
                                            <p:strVal val="#ppt_x"/>
                                          </p:val>
                                        </p:tav>
                                        <p:tav tm="100000">
                                          <p:val>
                                            <p:strVal val="#ppt_x"/>
                                          </p:val>
                                        </p:tav>
                                      </p:tavLst>
                                    </p:anim>
                                    <p:anim calcmode="lin" valueType="num">
                                      <p:cBhvr additive="base">
                                        <p:cTn id="147" dur="500" fill="hold"/>
                                        <p:tgtEl>
                                          <p:spTgt spid="47"/>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55"/>
                                        </p:tgtEl>
                                        <p:attrNameLst>
                                          <p:attrName>style.visibility</p:attrName>
                                        </p:attrNameLst>
                                      </p:cBhvr>
                                      <p:to>
                                        <p:strVal val="visible"/>
                                      </p:to>
                                    </p:set>
                                    <p:anim calcmode="lin" valueType="num">
                                      <p:cBhvr additive="base">
                                        <p:cTn id="150" dur="500" fill="hold"/>
                                        <p:tgtEl>
                                          <p:spTgt spid="55"/>
                                        </p:tgtEl>
                                        <p:attrNameLst>
                                          <p:attrName>ppt_x</p:attrName>
                                        </p:attrNameLst>
                                      </p:cBhvr>
                                      <p:tavLst>
                                        <p:tav tm="0">
                                          <p:val>
                                            <p:strVal val="#ppt_x"/>
                                          </p:val>
                                        </p:tav>
                                        <p:tav tm="100000">
                                          <p:val>
                                            <p:strVal val="#ppt_x"/>
                                          </p:val>
                                        </p:tav>
                                      </p:tavLst>
                                    </p:anim>
                                    <p:anim calcmode="lin" valueType="num">
                                      <p:cBhvr additive="base">
                                        <p:cTn id="151" dur="500" fill="hold"/>
                                        <p:tgtEl>
                                          <p:spTgt spid="55"/>
                                        </p:tgtEl>
                                        <p:attrNameLst>
                                          <p:attrName>ppt_y</p:attrName>
                                        </p:attrNameLst>
                                      </p:cBhvr>
                                      <p:tavLst>
                                        <p:tav tm="0">
                                          <p:val>
                                            <p:strVal val="1+#ppt_h/2"/>
                                          </p:val>
                                        </p:tav>
                                        <p:tav tm="100000">
                                          <p:val>
                                            <p:strVal val="#ppt_y"/>
                                          </p:val>
                                        </p:tav>
                                      </p:tavLst>
                                    </p:anim>
                                  </p:childTnLst>
                                </p:cTn>
                              </p:par>
                              <p:par>
                                <p:cTn id="152" presetID="2" presetClass="entr" presetSubtype="4" fill="hold" grpId="0" nodeType="withEffect">
                                  <p:stCondLst>
                                    <p:cond delay="0"/>
                                  </p:stCondLst>
                                  <p:childTnLst>
                                    <p:set>
                                      <p:cBhvr>
                                        <p:cTn id="153" dur="1" fill="hold">
                                          <p:stCondLst>
                                            <p:cond delay="0"/>
                                          </p:stCondLst>
                                        </p:cTn>
                                        <p:tgtEl>
                                          <p:spTgt spid="45"/>
                                        </p:tgtEl>
                                        <p:attrNameLst>
                                          <p:attrName>style.visibility</p:attrName>
                                        </p:attrNameLst>
                                      </p:cBhvr>
                                      <p:to>
                                        <p:strVal val="visible"/>
                                      </p:to>
                                    </p:set>
                                    <p:anim calcmode="lin" valueType="num">
                                      <p:cBhvr additive="base">
                                        <p:cTn id="154" dur="500" fill="hold"/>
                                        <p:tgtEl>
                                          <p:spTgt spid="45"/>
                                        </p:tgtEl>
                                        <p:attrNameLst>
                                          <p:attrName>ppt_x</p:attrName>
                                        </p:attrNameLst>
                                      </p:cBhvr>
                                      <p:tavLst>
                                        <p:tav tm="0">
                                          <p:val>
                                            <p:strVal val="#ppt_x"/>
                                          </p:val>
                                        </p:tav>
                                        <p:tav tm="100000">
                                          <p:val>
                                            <p:strVal val="#ppt_x"/>
                                          </p:val>
                                        </p:tav>
                                      </p:tavLst>
                                    </p:anim>
                                    <p:anim calcmode="lin" valueType="num">
                                      <p:cBhvr additive="base">
                                        <p:cTn id="155"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156" fill="hold">
                      <p:stCondLst>
                        <p:cond delay="indefinite"/>
                      </p:stCondLst>
                      <p:childTnLst>
                        <p:par>
                          <p:cTn id="157" fill="hold">
                            <p:stCondLst>
                              <p:cond delay="0"/>
                            </p:stCondLst>
                            <p:childTnLst>
                              <p:par>
                                <p:cTn id="158" presetID="2" presetClass="entr" presetSubtype="4" fill="hold" grpId="0" nodeType="clickEffect">
                                  <p:stCondLst>
                                    <p:cond delay="0"/>
                                  </p:stCondLst>
                                  <p:childTnLst>
                                    <p:set>
                                      <p:cBhvr>
                                        <p:cTn id="159" dur="1" fill="hold">
                                          <p:stCondLst>
                                            <p:cond delay="0"/>
                                          </p:stCondLst>
                                        </p:cTn>
                                        <p:tgtEl>
                                          <p:spTgt spid="6"/>
                                        </p:tgtEl>
                                        <p:attrNameLst>
                                          <p:attrName>style.visibility</p:attrName>
                                        </p:attrNameLst>
                                      </p:cBhvr>
                                      <p:to>
                                        <p:strVal val="visible"/>
                                      </p:to>
                                    </p:set>
                                    <p:anim calcmode="lin" valueType="num">
                                      <p:cBhvr additive="base">
                                        <p:cTn id="160" dur="500" fill="hold"/>
                                        <p:tgtEl>
                                          <p:spTgt spid="6"/>
                                        </p:tgtEl>
                                        <p:attrNameLst>
                                          <p:attrName>ppt_x</p:attrName>
                                        </p:attrNameLst>
                                      </p:cBhvr>
                                      <p:tavLst>
                                        <p:tav tm="0">
                                          <p:val>
                                            <p:strVal val="#ppt_x"/>
                                          </p:val>
                                        </p:tav>
                                        <p:tav tm="100000">
                                          <p:val>
                                            <p:strVal val="#ppt_x"/>
                                          </p:val>
                                        </p:tav>
                                      </p:tavLst>
                                    </p:anim>
                                    <p:anim calcmode="lin" valueType="num">
                                      <p:cBhvr additive="base">
                                        <p:cTn id="161" dur="500" fill="hold"/>
                                        <p:tgtEl>
                                          <p:spTgt spid="6"/>
                                        </p:tgtEl>
                                        <p:attrNameLst>
                                          <p:attrName>ppt_y</p:attrName>
                                        </p:attrNameLst>
                                      </p:cBhvr>
                                      <p:tavLst>
                                        <p:tav tm="0">
                                          <p:val>
                                            <p:strVal val="1+#ppt_h/2"/>
                                          </p:val>
                                        </p:tav>
                                        <p:tav tm="100000">
                                          <p:val>
                                            <p:strVal val="#ppt_y"/>
                                          </p:val>
                                        </p:tav>
                                      </p:tavLst>
                                    </p:anim>
                                  </p:childTnLst>
                                </p:cTn>
                              </p:par>
                              <p:par>
                                <p:cTn id="162" presetID="2" presetClass="entr" presetSubtype="4" fill="hold" grpId="0" nodeType="withEffect">
                                  <p:stCondLst>
                                    <p:cond delay="0"/>
                                  </p:stCondLst>
                                  <p:childTnLst>
                                    <p:set>
                                      <p:cBhvr>
                                        <p:cTn id="163" dur="1" fill="hold">
                                          <p:stCondLst>
                                            <p:cond delay="0"/>
                                          </p:stCondLst>
                                        </p:cTn>
                                        <p:tgtEl>
                                          <p:spTgt spid="7"/>
                                        </p:tgtEl>
                                        <p:attrNameLst>
                                          <p:attrName>style.visibility</p:attrName>
                                        </p:attrNameLst>
                                      </p:cBhvr>
                                      <p:to>
                                        <p:strVal val="visible"/>
                                      </p:to>
                                    </p:set>
                                    <p:anim calcmode="lin" valueType="num">
                                      <p:cBhvr additive="base">
                                        <p:cTn id="164" dur="500" fill="hold"/>
                                        <p:tgtEl>
                                          <p:spTgt spid="7"/>
                                        </p:tgtEl>
                                        <p:attrNameLst>
                                          <p:attrName>ppt_x</p:attrName>
                                        </p:attrNameLst>
                                      </p:cBhvr>
                                      <p:tavLst>
                                        <p:tav tm="0">
                                          <p:val>
                                            <p:strVal val="#ppt_x"/>
                                          </p:val>
                                        </p:tav>
                                        <p:tav tm="100000">
                                          <p:val>
                                            <p:strVal val="#ppt_x"/>
                                          </p:val>
                                        </p:tav>
                                      </p:tavLst>
                                    </p:anim>
                                    <p:anim calcmode="lin" valueType="num">
                                      <p:cBhvr additive="base">
                                        <p:cTn id="165" dur="500" fill="hold"/>
                                        <p:tgtEl>
                                          <p:spTgt spid="7"/>
                                        </p:tgtEl>
                                        <p:attrNameLst>
                                          <p:attrName>ppt_y</p:attrName>
                                        </p:attrNameLst>
                                      </p:cBhvr>
                                      <p:tavLst>
                                        <p:tav tm="0">
                                          <p:val>
                                            <p:strVal val="1+#ppt_h/2"/>
                                          </p:val>
                                        </p:tav>
                                        <p:tav tm="100000">
                                          <p:val>
                                            <p:strVal val="#ppt_y"/>
                                          </p:val>
                                        </p:tav>
                                      </p:tavLst>
                                    </p:anim>
                                  </p:childTnLst>
                                </p:cTn>
                              </p:par>
                              <p:par>
                                <p:cTn id="166" presetID="2" presetClass="entr" presetSubtype="4" fill="hold" grpId="0" nodeType="withEffect">
                                  <p:stCondLst>
                                    <p:cond delay="0"/>
                                  </p:stCondLst>
                                  <p:childTnLst>
                                    <p:set>
                                      <p:cBhvr>
                                        <p:cTn id="167" dur="1" fill="hold">
                                          <p:stCondLst>
                                            <p:cond delay="0"/>
                                          </p:stCondLst>
                                        </p:cTn>
                                        <p:tgtEl>
                                          <p:spTgt spid="8"/>
                                        </p:tgtEl>
                                        <p:attrNameLst>
                                          <p:attrName>style.visibility</p:attrName>
                                        </p:attrNameLst>
                                      </p:cBhvr>
                                      <p:to>
                                        <p:strVal val="visible"/>
                                      </p:to>
                                    </p:set>
                                    <p:anim calcmode="lin" valueType="num">
                                      <p:cBhvr additive="base">
                                        <p:cTn id="168" dur="500" fill="hold"/>
                                        <p:tgtEl>
                                          <p:spTgt spid="8"/>
                                        </p:tgtEl>
                                        <p:attrNameLst>
                                          <p:attrName>ppt_x</p:attrName>
                                        </p:attrNameLst>
                                      </p:cBhvr>
                                      <p:tavLst>
                                        <p:tav tm="0">
                                          <p:val>
                                            <p:strVal val="#ppt_x"/>
                                          </p:val>
                                        </p:tav>
                                        <p:tav tm="100000">
                                          <p:val>
                                            <p:strVal val="#ppt_x"/>
                                          </p:val>
                                        </p:tav>
                                      </p:tavLst>
                                    </p:anim>
                                    <p:anim calcmode="lin" valueType="num">
                                      <p:cBhvr additive="base">
                                        <p:cTn id="169" dur="500" fill="hold"/>
                                        <p:tgtEl>
                                          <p:spTgt spid="8"/>
                                        </p:tgtEl>
                                        <p:attrNameLst>
                                          <p:attrName>ppt_y</p:attrName>
                                        </p:attrNameLst>
                                      </p:cBhvr>
                                      <p:tavLst>
                                        <p:tav tm="0">
                                          <p:val>
                                            <p:strVal val="1+#ppt_h/2"/>
                                          </p:val>
                                        </p:tav>
                                        <p:tav tm="100000">
                                          <p:val>
                                            <p:strVal val="#ppt_y"/>
                                          </p:val>
                                        </p:tav>
                                      </p:tavLst>
                                    </p:anim>
                                  </p:childTnLst>
                                </p:cTn>
                              </p:par>
                              <p:par>
                                <p:cTn id="170" presetID="2" presetClass="entr" presetSubtype="4" fill="hold" grpId="0" nodeType="withEffect">
                                  <p:stCondLst>
                                    <p:cond delay="0"/>
                                  </p:stCondLst>
                                  <p:childTnLst>
                                    <p:set>
                                      <p:cBhvr>
                                        <p:cTn id="171" dur="1" fill="hold">
                                          <p:stCondLst>
                                            <p:cond delay="0"/>
                                          </p:stCondLst>
                                        </p:cTn>
                                        <p:tgtEl>
                                          <p:spTgt spid="9"/>
                                        </p:tgtEl>
                                        <p:attrNameLst>
                                          <p:attrName>style.visibility</p:attrName>
                                        </p:attrNameLst>
                                      </p:cBhvr>
                                      <p:to>
                                        <p:strVal val="visible"/>
                                      </p:to>
                                    </p:set>
                                    <p:anim calcmode="lin" valueType="num">
                                      <p:cBhvr additive="base">
                                        <p:cTn id="172" dur="500" fill="hold"/>
                                        <p:tgtEl>
                                          <p:spTgt spid="9"/>
                                        </p:tgtEl>
                                        <p:attrNameLst>
                                          <p:attrName>ppt_x</p:attrName>
                                        </p:attrNameLst>
                                      </p:cBhvr>
                                      <p:tavLst>
                                        <p:tav tm="0">
                                          <p:val>
                                            <p:strVal val="#ppt_x"/>
                                          </p:val>
                                        </p:tav>
                                        <p:tav tm="100000">
                                          <p:val>
                                            <p:strVal val="#ppt_x"/>
                                          </p:val>
                                        </p:tav>
                                      </p:tavLst>
                                    </p:anim>
                                    <p:anim calcmode="lin" valueType="num">
                                      <p:cBhvr additive="base">
                                        <p:cTn id="173" dur="500" fill="hold"/>
                                        <p:tgtEl>
                                          <p:spTgt spid="9"/>
                                        </p:tgtEl>
                                        <p:attrNameLst>
                                          <p:attrName>ppt_y</p:attrName>
                                        </p:attrNameLst>
                                      </p:cBhvr>
                                      <p:tavLst>
                                        <p:tav tm="0">
                                          <p:val>
                                            <p:strVal val="1+#ppt_h/2"/>
                                          </p:val>
                                        </p:tav>
                                        <p:tav tm="100000">
                                          <p:val>
                                            <p:strVal val="#ppt_y"/>
                                          </p:val>
                                        </p:tav>
                                      </p:tavLst>
                                    </p:anim>
                                  </p:childTnLst>
                                </p:cTn>
                              </p:par>
                              <p:par>
                                <p:cTn id="174" presetID="2" presetClass="entr" presetSubtype="4" fill="hold" grpId="0" nodeType="withEffect">
                                  <p:stCondLst>
                                    <p:cond delay="0"/>
                                  </p:stCondLst>
                                  <p:childTnLst>
                                    <p:set>
                                      <p:cBhvr>
                                        <p:cTn id="175" dur="1" fill="hold">
                                          <p:stCondLst>
                                            <p:cond delay="0"/>
                                          </p:stCondLst>
                                        </p:cTn>
                                        <p:tgtEl>
                                          <p:spTgt spid="10"/>
                                        </p:tgtEl>
                                        <p:attrNameLst>
                                          <p:attrName>style.visibility</p:attrName>
                                        </p:attrNameLst>
                                      </p:cBhvr>
                                      <p:to>
                                        <p:strVal val="visible"/>
                                      </p:to>
                                    </p:set>
                                    <p:anim calcmode="lin" valueType="num">
                                      <p:cBhvr additive="base">
                                        <p:cTn id="176" dur="500" fill="hold"/>
                                        <p:tgtEl>
                                          <p:spTgt spid="10"/>
                                        </p:tgtEl>
                                        <p:attrNameLst>
                                          <p:attrName>ppt_x</p:attrName>
                                        </p:attrNameLst>
                                      </p:cBhvr>
                                      <p:tavLst>
                                        <p:tav tm="0">
                                          <p:val>
                                            <p:strVal val="#ppt_x"/>
                                          </p:val>
                                        </p:tav>
                                        <p:tav tm="100000">
                                          <p:val>
                                            <p:strVal val="#ppt_x"/>
                                          </p:val>
                                        </p:tav>
                                      </p:tavLst>
                                    </p:anim>
                                    <p:anim calcmode="lin" valueType="num">
                                      <p:cBhvr additive="base">
                                        <p:cTn id="177" dur="500" fill="hold"/>
                                        <p:tgtEl>
                                          <p:spTgt spid="10"/>
                                        </p:tgtEl>
                                        <p:attrNameLst>
                                          <p:attrName>ppt_y</p:attrName>
                                        </p:attrNameLst>
                                      </p:cBhvr>
                                      <p:tavLst>
                                        <p:tav tm="0">
                                          <p:val>
                                            <p:strVal val="1+#ppt_h/2"/>
                                          </p:val>
                                        </p:tav>
                                        <p:tav tm="100000">
                                          <p:val>
                                            <p:strVal val="#ppt_y"/>
                                          </p:val>
                                        </p:tav>
                                      </p:tavLst>
                                    </p:anim>
                                  </p:childTnLst>
                                </p:cTn>
                              </p:par>
                              <p:par>
                                <p:cTn id="178" presetID="2" presetClass="entr" presetSubtype="4" fill="hold" grpId="0" nodeType="withEffect">
                                  <p:stCondLst>
                                    <p:cond delay="0"/>
                                  </p:stCondLst>
                                  <p:childTnLst>
                                    <p:set>
                                      <p:cBhvr>
                                        <p:cTn id="179" dur="1" fill="hold">
                                          <p:stCondLst>
                                            <p:cond delay="0"/>
                                          </p:stCondLst>
                                        </p:cTn>
                                        <p:tgtEl>
                                          <p:spTgt spid="36"/>
                                        </p:tgtEl>
                                        <p:attrNameLst>
                                          <p:attrName>style.visibility</p:attrName>
                                        </p:attrNameLst>
                                      </p:cBhvr>
                                      <p:to>
                                        <p:strVal val="visible"/>
                                      </p:to>
                                    </p:set>
                                    <p:anim calcmode="lin" valueType="num">
                                      <p:cBhvr additive="base">
                                        <p:cTn id="180" dur="500" fill="hold"/>
                                        <p:tgtEl>
                                          <p:spTgt spid="36"/>
                                        </p:tgtEl>
                                        <p:attrNameLst>
                                          <p:attrName>ppt_x</p:attrName>
                                        </p:attrNameLst>
                                      </p:cBhvr>
                                      <p:tavLst>
                                        <p:tav tm="0">
                                          <p:val>
                                            <p:strVal val="#ppt_x"/>
                                          </p:val>
                                        </p:tav>
                                        <p:tav tm="100000">
                                          <p:val>
                                            <p:strVal val="#ppt_x"/>
                                          </p:val>
                                        </p:tav>
                                      </p:tavLst>
                                    </p:anim>
                                    <p:anim calcmode="lin" valueType="num">
                                      <p:cBhvr additive="base">
                                        <p:cTn id="181" dur="500" fill="hold"/>
                                        <p:tgtEl>
                                          <p:spTgt spid="36"/>
                                        </p:tgtEl>
                                        <p:attrNameLst>
                                          <p:attrName>ppt_y</p:attrName>
                                        </p:attrNameLst>
                                      </p:cBhvr>
                                      <p:tavLst>
                                        <p:tav tm="0">
                                          <p:val>
                                            <p:strVal val="1+#ppt_h/2"/>
                                          </p:val>
                                        </p:tav>
                                        <p:tav tm="100000">
                                          <p:val>
                                            <p:strVal val="#ppt_y"/>
                                          </p:val>
                                        </p:tav>
                                      </p:tavLst>
                                    </p:anim>
                                  </p:childTnLst>
                                </p:cTn>
                              </p:par>
                              <p:par>
                                <p:cTn id="182" presetID="2" presetClass="entr" presetSubtype="4" fill="hold" grpId="0" nodeType="withEffect">
                                  <p:stCondLst>
                                    <p:cond delay="0"/>
                                  </p:stCondLst>
                                  <p:childTnLst>
                                    <p:set>
                                      <p:cBhvr>
                                        <p:cTn id="183" dur="1" fill="hold">
                                          <p:stCondLst>
                                            <p:cond delay="0"/>
                                          </p:stCondLst>
                                        </p:cTn>
                                        <p:tgtEl>
                                          <p:spTgt spid="38"/>
                                        </p:tgtEl>
                                        <p:attrNameLst>
                                          <p:attrName>style.visibility</p:attrName>
                                        </p:attrNameLst>
                                      </p:cBhvr>
                                      <p:to>
                                        <p:strVal val="visible"/>
                                      </p:to>
                                    </p:set>
                                    <p:anim calcmode="lin" valueType="num">
                                      <p:cBhvr additive="base">
                                        <p:cTn id="184" dur="500" fill="hold"/>
                                        <p:tgtEl>
                                          <p:spTgt spid="38"/>
                                        </p:tgtEl>
                                        <p:attrNameLst>
                                          <p:attrName>ppt_x</p:attrName>
                                        </p:attrNameLst>
                                      </p:cBhvr>
                                      <p:tavLst>
                                        <p:tav tm="0">
                                          <p:val>
                                            <p:strVal val="#ppt_x"/>
                                          </p:val>
                                        </p:tav>
                                        <p:tav tm="100000">
                                          <p:val>
                                            <p:strVal val="#ppt_x"/>
                                          </p:val>
                                        </p:tav>
                                      </p:tavLst>
                                    </p:anim>
                                    <p:anim calcmode="lin" valueType="num">
                                      <p:cBhvr additive="base">
                                        <p:cTn id="185" dur="500" fill="hold"/>
                                        <p:tgtEl>
                                          <p:spTgt spid="38"/>
                                        </p:tgtEl>
                                        <p:attrNameLst>
                                          <p:attrName>ppt_y</p:attrName>
                                        </p:attrNameLst>
                                      </p:cBhvr>
                                      <p:tavLst>
                                        <p:tav tm="0">
                                          <p:val>
                                            <p:strVal val="1+#ppt_h/2"/>
                                          </p:val>
                                        </p:tav>
                                        <p:tav tm="100000">
                                          <p:val>
                                            <p:strVal val="#ppt_y"/>
                                          </p:val>
                                        </p:tav>
                                      </p:tavLst>
                                    </p:anim>
                                  </p:childTnLst>
                                </p:cTn>
                              </p:par>
                              <p:par>
                                <p:cTn id="186" presetID="2" presetClass="entr" presetSubtype="4" fill="hold" grpId="0" nodeType="withEffect">
                                  <p:stCondLst>
                                    <p:cond delay="0"/>
                                  </p:stCondLst>
                                  <p:childTnLst>
                                    <p:set>
                                      <p:cBhvr>
                                        <p:cTn id="187" dur="1" fill="hold">
                                          <p:stCondLst>
                                            <p:cond delay="0"/>
                                          </p:stCondLst>
                                        </p:cTn>
                                        <p:tgtEl>
                                          <p:spTgt spid="40"/>
                                        </p:tgtEl>
                                        <p:attrNameLst>
                                          <p:attrName>style.visibility</p:attrName>
                                        </p:attrNameLst>
                                      </p:cBhvr>
                                      <p:to>
                                        <p:strVal val="visible"/>
                                      </p:to>
                                    </p:set>
                                    <p:anim calcmode="lin" valueType="num">
                                      <p:cBhvr additive="base">
                                        <p:cTn id="188" dur="500" fill="hold"/>
                                        <p:tgtEl>
                                          <p:spTgt spid="40"/>
                                        </p:tgtEl>
                                        <p:attrNameLst>
                                          <p:attrName>ppt_x</p:attrName>
                                        </p:attrNameLst>
                                      </p:cBhvr>
                                      <p:tavLst>
                                        <p:tav tm="0">
                                          <p:val>
                                            <p:strVal val="#ppt_x"/>
                                          </p:val>
                                        </p:tav>
                                        <p:tav tm="100000">
                                          <p:val>
                                            <p:strVal val="#ppt_x"/>
                                          </p:val>
                                        </p:tav>
                                      </p:tavLst>
                                    </p:anim>
                                    <p:anim calcmode="lin" valueType="num">
                                      <p:cBhvr additive="base">
                                        <p:cTn id="189" dur="500" fill="hold"/>
                                        <p:tgtEl>
                                          <p:spTgt spid="40"/>
                                        </p:tgtEl>
                                        <p:attrNameLst>
                                          <p:attrName>ppt_y</p:attrName>
                                        </p:attrNameLst>
                                      </p:cBhvr>
                                      <p:tavLst>
                                        <p:tav tm="0">
                                          <p:val>
                                            <p:strVal val="1+#ppt_h/2"/>
                                          </p:val>
                                        </p:tav>
                                        <p:tav tm="100000">
                                          <p:val>
                                            <p:strVal val="#ppt_y"/>
                                          </p:val>
                                        </p:tav>
                                      </p:tavLst>
                                    </p:anim>
                                  </p:childTnLst>
                                </p:cTn>
                              </p:par>
                              <p:par>
                                <p:cTn id="190" presetID="2" presetClass="entr" presetSubtype="4" fill="hold" grpId="0" nodeType="withEffect">
                                  <p:stCondLst>
                                    <p:cond delay="0"/>
                                  </p:stCondLst>
                                  <p:childTnLst>
                                    <p:set>
                                      <p:cBhvr>
                                        <p:cTn id="191" dur="1" fill="hold">
                                          <p:stCondLst>
                                            <p:cond delay="0"/>
                                          </p:stCondLst>
                                        </p:cTn>
                                        <p:tgtEl>
                                          <p:spTgt spid="42"/>
                                        </p:tgtEl>
                                        <p:attrNameLst>
                                          <p:attrName>style.visibility</p:attrName>
                                        </p:attrNameLst>
                                      </p:cBhvr>
                                      <p:to>
                                        <p:strVal val="visible"/>
                                      </p:to>
                                    </p:set>
                                    <p:anim calcmode="lin" valueType="num">
                                      <p:cBhvr additive="base">
                                        <p:cTn id="192" dur="500" fill="hold"/>
                                        <p:tgtEl>
                                          <p:spTgt spid="42"/>
                                        </p:tgtEl>
                                        <p:attrNameLst>
                                          <p:attrName>ppt_x</p:attrName>
                                        </p:attrNameLst>
                                      </p:cBhvr>
                                      <p:tavLst>
                                        <p:tav tm="0">
                                          <p:val>
                                            <p:strVal val="#ppt_x"/>
                                          </p:val>
                                        </p:tav>
                                        <p:tav tm="100000">
                                          <p:val>
                                            <p:strVal val="#ppt_x"/>
                                          </p:val>
                                        </p:tav>
                                      </p:tavLst>
                                    </p:anim>
                                    <p:anim calcmode="lin" valueType="num">
                                      <p:cBhvr additive="base">
                                        <p:cTn id="193" dur="500" fill="hold"/>
                                        <p:tgtEl>
                                          <p:spTgt spid="42"/>
                                        </p:tgtEl>
                                        <p:attrNameLst>
                                          <p:attrName>ppt_y</p:attrName>
                                        </p:attrNameLst>
                                      </p:cBhvr>
                                      <p:tavLst>
                                        <p:tav tm="0">
                                          <p:val>
                                            <p:strVal val="1+#ppt_h/2"/>
                                          </p:val>
                                        </p:tav>
                                        <p:tav tm="100000">
                                          <p:val>
                                            <p:strVal val="#ppt_y"/>
                                          </p:val>
                                        </p:tav>
                                      </p:tavLst>
                                    </p:anim>
                                  </p:childTnLst>
                                </p:cTn>
                              </p:par>
                              <p:par>
                                <p:cTn id="194" presetID="2" presetClass="entr" presetSubtype="4" fill="hold" grpId="0" nodeType="withEffect">
                                  <p:stCondLst>
                                    <p:cond delay="0"/>
                                  </p:stCondLst>
                                  <p:childTnLst>
                                    <p:set>
                                      <p:cBhvr>
                                        <p:cTn id="195" dur="1" fill="hold">
                                          <p:stCondLst>
                                            <p:cond delay="0"/>
                                          </p:stCondLst>
                                        </p:cTn>
                                        <p:tgtEl>
                                          <p:spTgt spid="46"/>
                                        </p:tgtEl>
                                        <p:attrNameLst>
                                          <p:attrName>style.visibility</p:attrName>
                                        </p:attrNameLst>
                                      </p:cBhvr>
                                      <p:to>
                                        <p:strVal val="visible"/>
                                      </p:to>
                                    </p:set>
                                    <p:anim calcmode="lin" valueType="num">
                                      <p:cBhvr additive="base">
                                        <p:cTn id="196" dur="500" fill="hold"/>
                                        <p:tgtEl>
                                          <p:spTgt spid="46"/>
                                        </p:tgtEl>
                                        <p:attrNameLst>
                                          <p:attrName>ppt_x</p:attrName>
                                        </p:attrNameLst>
                                      </p:cBhvr>
                                      <p:tavLst>
                                        <p:tav tm="0">
                                          <p:val>
                                            <p:strVal val="#ppt_x"/>
                                          </p:val>
                                        </p:tav>
                                        <p:tav tm="100000">
                                          <p:val>
                                            <p:strVal val="#ppt_x"/>
                                          </p:val>
                                        </p:tav>
                                      </p:tavLst>
                                    </p:anim>
                                    <p:anim calcmode="lin" valueType="num">
                                      <p:cBhvr additive="base">
                                        <p:cTn id="197" dur="500" fill="hold"/>
                                        <p:tgtEl>
                                          <p:spTgt spid="46"/>
                                        </p:tgtEl>
                                        <p:attrNameLst>
                                          <p:attrName>ppt_y</p:attrName>
                                        </p:attrNameLst>
                                      </p:cBhvr>
                                      <p:tavLst>
                                        <p:tav tm="0">
                                          <p:val>
                                            <p:strVal val="1+#ppt_h/2"/>
                                          </p:val>
                                        </p:tav>
                                        <p:tav tm="100000">
                                          <p:val>
                                            <p:strVal val="#ppt_y"/>
                                          </p:val>
                                        </p:tav>
                                      </p:tavLst>
                                    </p:anim>
                                  </p:childTnLst>
                                </p:cTn>
                              </p:par>
                              <p:par>
                                <p:cTn id="198" presetID="2" presetClass="entr" presetSubtype="4" fill="hold" nodeType="withEffect">
                                  <p:stCondLst>
                                    <p:cond delay="0"/>
                                  </p:stCondLst>
                                  <p:childTnLst>
                                    <p:set>
                                      <p:cBhvr>
                                        <p:cTn id="199" dur="1" fill="hold">
                                          <p:stCondLst>
                                            <p:cond delay="0"/>
                                          </p:stCondLst>
                                        </p:cTn>
                                        <p:tgtEl>
                                          <p:spTgt spid="49"/>
                                        </p:tgtEl>
                                        <p:attrNameLst>
                                          <p:attrName>style.visibility</p:attrName>
                                        </p:attrNameLst>
                                      </p:cBhvr>
                                      <p:to>
                                        <p:strVal val="visible"/>
                                      </p:to>
                                    </p:set>
                                    <p:anim calcmode="lin" valueType="num">
                                      <p:cBhvr additive="base">
                                        <p:cTn id="200" dur="500" fill="hold"/>
                                        <p:tgtEl>
                                          <p:spTgt spid="49"/>
                                        </p:tgtEl>
                                        <p:attrNameLst>
                                          <p:attrName>ppt_x</p:attrName>
                                        </p:attrNameLst>
                                      </p:cBhvr>
                                      <p:tavLst>
                                        <p:tav tm="0">
                                          <p:val>
                                            <p:strVal val="#ppt_x"/>
                                          </p:val>
                                        </p:tav>
                                        <p:tav tm="100000">
                                          <p:val>
                                            <p:strVal val="#ppt_x"/>
                                          </p:val>
                                        </p:tav>
                                      </p:tavLst>
                                    </p:anim>
                                    <p:anim calcmode="lin" valueType="num">
                                      <p:cBhvr additive="base">
                                        <p:cTn id="201" dur="500" fill="hold"/>
                                        <p:tgtEl>
                                          <p:spTgt spid="49"/>
                                        </p:tgtEl>
                                        <p:attrNameLst>
                                          <p:attrName>ppt_y</p:attrName>
                                        </p:attrNameLst>
                                      </p:cBhvr>
                                      <p:tavLst>
                                        <p:tav tm="0">
                                          <p:val>
                                            <p:strVal val="1+#ppt_h/2"/>
                                          </p:val>
                                        </p:tav>
                                        <p:tav tm="100000">
                                          <p:val>
                                            <p:strVal val="#ppt_y"/>
                                          </p:val>
                                        </p:tav>
                                      </p:tavLst>
                                    </p:anim>
                                  </p:childTnLst>
                                </p:cTn>
                              </p:par>
                              <p:par>
                                <p:cTn id="202" presetID="2" presetClass="entr" presetSubtype="4" fill="hold" grpId="0" nodeType="withEffect">
                                  <p:stCondLst>
                                    <p:cond delay="0"/>
                                  </p:stCondLst>
                                  <p:childTnLst>
                                    <p:set>
                                      <p:cBhvr>
                                        <p:cTn id="203" dur="1" fill="hold">
                                          <p:stCondLst>
                                            <p:cond delay="0"/>
                                          </p:stCondLst>
                                        </p:cTn>
                                        <p:tgtEl>
                                          <p:spTgt spid="56"/>
                                        </p:tgtEl>
                                        <p:attrNameLst>
                                          <p:attrName>style.visibility</p:attrName>
                                        </p:attrNameLst>
                                      </p:cBhvr>
                                      <p:to>
                                        <p:strVal val="visible"/>
                                      </p:to>
                                    </p:set>
                                    <p:anim calcmode="lin" valueType="num">
                                      <p:cBhvr additive="base">
                                        <p:cTn id="204" dur="500" fill="hold"/>
                                        <p:tgtEl>
                                          <p:spTgt spid="56"/>
                                        </p:tgtEl>
                                        <p:attrNameLst>
                                          <p:attrName>ppt_x</p:attrName>
                                        </p:attrNameLst>
                                      </p:cBhvr>
                                      <p:tavLst>
                                        <p:tav tm="0">
                                          <p:val>
                                            <p:strVal val="#ppt_x"/>
                                          </p:val>
                                        </p:tav>
                                        <p:tav tm="100000">
                                          <p:val>
                                            <p:strVal val="#ppt_x"/>
                                          </p:val>
                                        </p:tav>
                                      </p:tavLst>
                                    </p:anim>
                                    <p:anim calcmode="lin" valueType="num">
                                      <p:cBhvr additive="base">
                                        <p:cTn id="205"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4" grpId="0" bldLvl="0" animBg="1"/>
      <p:bldP spid="25"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p:bldP spid="44" grpId="0"/>
      <p:bldP spid="45" grpId="0"/>
      <p:bldP spid="46" grpId="0"/>
      <p:bldP spid="47" grpId="0" bldLvl="0" animBg="1"/>
      <p:bldP spid="48" grpId="0" bldLvl="0" animBg="1"/>
      <p:bldP spid="53" grpId="0"/>
      <p:bldP spid="54" grpId="0"/>
      <p:bldP spid="55" grpId="0"/>
      <p:bldP spid="56" grpId="0"/>
      <p:bldP spid="57"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39"/>
          <p:cNvGrpSpPr/>
          <p:nvPr/>
        </p:nvGrpSpPr>
        <p:grpSpPr bwMode="auto">
          <a:xfrm>
            <a:off x="9117185" y="4047827"/>
            <a:ext cx="2814638" cy="2549525"/>
            <a:chOff x="0" y="0"/>
            <a:chExt cx="2814658" cy="2857520"/>
          </a:xfrm>
        </p:grpSpPr>
        <p:grpSp>
          <p:nvGrpSpPr>
            <p:cNvPr id="3" name="그룹 15"/>
            <p:cNvGrpSpPr/>
            <p:nvPr/>
          </p:nvGrpSpPr>
          <p:grpSpPr bwMode="auto">
            <a:xfrm>
              <a:off x="0" y="2286016"/>
              <a:ext cx="2743219" cy="571504"/>
              <a:chOff x="0" y="0"/>
              <a:chExt cx="3429024" cy="714380"/>
            </a:xfrm>
          </p:grpSpPr>
          <p:sp>
            <p:nvSpPr>
              <p:cNvPr id="5" name="타원 11"/>
              <p:cNvSpPr>
                <a:spLocks noChangeArrowheads="1"/>
              </p:cNvSpPr>
              <p:nvPr/>
            </p:nvSpPr>
            <p:spPr bwMode="auto">
              <a:xfrm>
                <a:off x="1500198" y="285752"/>
                <a:ext cx="428628" cy="71438"/>
              </a:xfrm>
              <a:prstGeom prst="ellipse">
                <a:avLst/>
              </a:prstGeom>
              <a:gradFill rotWithShape="1">
                <a:gsLst>
                  <a:gs pos="0">
                    <a:srgbClr val="595959"/>
                  </a:gs>
                  <a:gs pos="50000">
                    <a:srgbClr val="D8D8D8"/>
                  </a:gs>
                  <a:gs pos="100000">
                    <a:srgbClr val="D8D8D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6" name="도넛 13"/>
              <p:cNvSpPr>
                <a:spLocks noChangeArrowheads="1"/>
              </p:cNvSpPr>
              <p:nvPr/>
            </p:nvSpPr>
            <p:spPr bwMode="auto">
              <a:xfrm>
                <a:off x="0" y="0"/>
                <a:ext cx="3429024" cy="714380"/>
              </a:xfrm>
              <a:custGeom>
                <a:avLst/>
                <a:gdLst>
                  <a:gd name="G0" fmla="+- 2102 0 0"/>
                  <a:gd name="G1" fmla="+- 21600 0 2102"/>
                  <a:gd name="G2" fmla="+- 21600 0 2102"/>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02" y="10800"/>
                    </a:moveTo>
                    <a:cubicBezTo>
                      <a:pt x="2102" y="15604"/>
                      <a:pt x="5996" y="19498"/>
                      <a:pt x="10800" y="19498"/>
                    </a:cubicBezTo>
                    <a:cubicBezTo>
                      <a:pt x="15604" y="19498"/>
                      <a:pt x="19498" y="15604"/>
                      <a:pt x="19498" y="10800"/>
                    </a:cubicBezTo>
                    <a:cubicBezTo>
                      <a:pt x="19498" y="5996"/>
                      <a:pt x="15604" y="2102"/>
                      <a:pt x="10800" y="2102"/>
                    </a:cubicBezTo>
                    <a:cubicBezTo>
                      <a:pt x="5996" y="2102"/>
                      <a:pt x="2102" y="5996"/>
                      <a:pt x="2102" y="10800"/>
                    </a:cubicBezTo>
                    <a:close/>
                  </a:path>
                </a:pathLst>
              </a:custGeom>
              <a:gradFill rotWithShape="1">
                <a:gsLst>
                  <a:gs pos="0">
                    <a:srgbClr val="595959"/>
                  </a:gs>
                  <a:gs pos="50000">
                    <a:srgbClr val="A5A5A5"/>
                  </a:gs>
                  <a:gs pos="100000">
                    <a:srgbClr val="D8D8D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p>
            </p:txBody>
          </p:sp>
        </p:grpSp>
        <p:pic>
          <p:nvPicPr>
            <p:cNvPr id="4" name="Picture 2" descr="C:\Documents and Settings\HANA\My Documents\My Pictures\Microsoft Clip Organizer\j0425198 copy.png"/>
            <p:cNvPicPr>
              <a:picLocks noChangeAspect="1" noChangeArrowheads="1"/>
            </p:cNvPicPr>
            <p:nvPr/>
          </p:nvPicPr>
          <p:blipFill>
            <a:blip r:embed="rId1">
              <a:lum bright="70000" contrast="-70000"/>
              <a:extLst>
                <a:ext uri="{28A0092B-C50C-407E-A947-70E740481C1C}">
                  <a14:useLocalDpi xmlns:a14="http://schemas.microsoft.com/office/drawing/2010/main" val="0"/>
                </a:ext>
              </a:extLst>
            </a:blip>
            <a:srcRect/>
            <a:stretch>
              <a:fillRect/>
            </a:stretch>
          </p:blipFill>
          <p:spPr bwMode="auto">
            <a:xfrm>
              <a:off x="1359494" y="0"/>
              <a:ext cx="1455164" cy="2584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그룹 66"/>
          <p:cNvGrpSpPr/>
          <p:nvPr/>
        </p:nvGrpSpPr>
        <p:grpSpPr bwMode="auto">
          <a:xfrm>
            <a:off x="9417819" y="4098651"/>
            <a:ext cx="785812" cy="863600"/>
            <a:chOff x="0" y="0"/>
            <a:chExt cx="785818" cy="967116"/>
          </a:xfrm>
        </p:grpSpPr>
        <p:pic>
          <p:nvPicPr>
            <p:cNvPr id="8" name="Picture 2" descr="C:\Documents and Settings\HANA\My Documents\My Pictures\Microsoft Clip Organizer\j0425198 copy.pn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rot="20304699">
              <a:off x="226746" y="0"/>
              <a:ext cx="473392" cy="840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그룹 19"/>
            <p:cNvGrpSpPr/>
            <p:nvPr/>
          </p:nvGrpSpPr>
          <p:grpSpPr bwMode="auto">
            <a:xfrm>
              <a:off x="0" y="803404"/>
              <a:ext cx="785818" cy="163712"/>
              <a:chOff x="0" y="0"/>
              <a:chExt cx="3429024" cy="714380"/>
            </a:xfrm>
          </p:grpSpPr>
          <p:sp>
            <p:nvSpPr>
              <p:cNvPr id="10" name="타원 20"/>
              <p:cNvSpPr>
                <a:spLocks noChangeArrowheads="1"/>
              </p:cNvSpPr>
              <p:nvPr/>
            </p:nvSpPr>
            <p:spPr bwMode="auto">
              <a:xfrm>
                <a:off x="1503227" y="284742"/>
                <a:ext cx="422569" cy="76224"/>
              </a:xfrm>
              <a:prstGeom prst="ellipse">
                <a:avLst/>
              </a:prstGeom>
              <a:gradFill rotWithShape="1">
                <a:gsLst>
                  <a:gs pos="0">
                    <a:srgbClr val="595959"/>
                  </a:gs>
                  <a:gs pos="50000">
                    <a:srgbClr val="D8D8D8"/>
                  </a:gs>
                  <a:gs pos="100000">
                    <a:srgbClr val="D8D8D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11" name="도넛 21"/>
              <p:cNvSpPr>
                <a:spLocks noChangeArrowheads="1"/>
              </p:cNvSpPr>
              <p:nvPr/>
            </p:nvSpPr>
            <p:spPr bwMode="auto">
              <a:xfrm>
                <a:off x="0" y="624"/>
                <a:ext cx="3429024" cy="713756"/>
              </a:xfrm>
              <a:custGeom>
                <a:avLst/>
                <a:gdLst>
                  <a:gd name="G0" fmla="+- 2102 0 0"/>
                  <a:gd name="G1" fmla="+- 21600 0 2102"/>
                  <a:gd name="G2" fmla="+- 21600 0 2102"/>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02" y="10800"/>
                    </a:moveTo>
                    <a:cubicBezTo>
                      <a:pt x="2102" y="15604"/>
                      <a:pt x="5996" y="19498"/>
                      <a:pt x="10800" y="19498"/>
                    </a:cubicBezTo>
                    <a:cubicBezTo>
                      <a:pt x="15604" y="19498"/>
                      <a:pt x="19498" y="15604"/>
                      <a:pt x="19498" y="10800"/>
                    </a:cubicBezTo>
                    <a:cubicBezTo>
                      <a:pt x="19498" y="5996"/>
                      <a:pt x="15604" y="2102"/>
                      <a:pt x="10800" y="2102"/>
                    </a:cubicBezTo>
                    <a:cubicBezTo>
                      <a:pt x="5996" y="2102"/>
                      <a:pt x="2102" y="5996"/>
                      <a:pt x="2102" y="10800"/>
                    </a:cubicBezTo>
                    <a:close/>
                  </a:path>
                </a:pathLst>
              </a:custGeom>
              <a:gradFill rotWithShape="1">
                <a:gsLst>
                  <a:gs pos="0">
                    <a:srgbClr val="595959"/>
                  </a:gs>
                  <a:gs pos="50000">
                    <a:srgbClr val="A5A5A5"/>
                  </a:gs>
                  <a:gs pos="100000">
                    <a:srgbClr val="D8D8D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p>
            </p:txBody>
          </p:sp>
        </p:grpSp>
      </p:grpSp>
      <p:grpSp>
        <p:nvGrpSpPr>
          <p:cNvPr id="12" name="그룹 65"/>
          <p:cNvGrpSpPr/>
          <p:nvPr/>
        </p:nvGrpSpPr>
        <p:grpSpPr bwMode="auto">
          <a:xfrm>
            <a:off x="8203381" y="4090714"/>
            <a:ext cx="1285875" cy="1435100"/>
            <a:chOff x="0" y="0"/>
            <a:chExt cx="1285884" cy="1607276"/>
          </a:xfrm>
        </p:grpSpPr>
        <p:grpSp>
          <p:nvGrpSpPr>
            <p:cNvPr id="13" name="그룹 16"/>
            <p:cNvGrpSpPr/>
            <p:nvPr/>
          </p:nvGrpSpPr>
          <p:grpSpPr bwMode="auto">
            <a:xfrm>
              <a:off x="0" y="1339383"/>
              <a:ext cx="1285884" cy="267893"/>
              <a:chOff x="0" y="0"/>
              <a:chExt cx="3429024" cy="714380"/>
            </a:xfrm>
          </p:grpSpPr>
          <p:sp>
            <p:nvSpPr>
              <p:cNvPr id="15" name="타원 17"/>
              <p:cNvSpPr>
                <a:spLocks noChangeArrowheads="1"/>
              </p:cNvSpPr>
              <p:nvPr/>
            </p:nvSpPr>
            <p:spPr bwMode="auto">
              <a:xfrm>
                <a:off x="1498610" y="287043"/>
                <a:ext cx="431803" cy="71929"/>
              </a:xfrm>
              <a:prstGeom prst="ellipse">
                <a:avLst/>
              </a:prstGeom>
              <a:gradFill rotWithShape="1">
                <a:gsLst>
                  <a:gs pos="0">
                    <a:srgbClr val="595959"/>
                  </a:gs>
                  <a:gs pos="50000">
                    <a:srgbClr val="D8D8D8"/>
                  </a:gs>
                  <a:gs pos="100000">
                    <a:srgbClr val="D8D8D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16" name="도넛 18"/>
              <p:cNvSpPr>
                <a:spLocks noChangeArrowheads="1"/>
              </p:cNvSpPr>
              <p:nvPr/>
            </p:nvSpPr>
            <p:spPr bwMode="auto">
              <a:xfrm>
                <a:off x="0" y="-669"/>
                <a:ext cx="3429024" cy="715049"/>
              </a:xfrm>
              <a:custGeom>
                <a:avLst/>
                <a:gdLst>
                  <a:gd name="G0" fmla="+- 2102 0 0"/>
                  <a:gd name="G1" fmla="+- 21600 0 2102"/>
                  <a:gd name="G2" fmla="+- 21600 0 2102"/>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02" y="10800"/>
                    </a:moveTo>
                    <a:cubicBezTo>
                      <a:pt x="2102" y="15604"/>
                      <a:pt x="5996" y="19498"/>
                      <a:pt x="10800" y="19498"/>
                    </a:cubicBezTo>
                    <a:cubicBezTo>
                      <a:pt x="15604" y="19498"/>
                      <a:pt x="19498" y="15604"/>
                      <a:pt x="19498" y="10800"/>
                    </a:cubicBezTo>
                    <a:cubicBezTo>
                      <a:pt x="19498" y="5996"/>
                      <a:pt x="15604" y="2102"/>
                      <a:pt x="10800" y="2102"/>
                    </a:cubicBezTo>
                    <a:cubicBezTo>
                      <a:pt x="5996" y="2102"/>
                      <a:pt x="2102" y="5996"/>
                      <a:pt x="2102" y="10800"/>
                    </a:cubicBezTo>
                    <a:close/>
                  </a:path>
                </a:pathLst>
              </a:custGeom>
              <a:gradFill rotWithShape="1">
                <a:gsLst>
                  <a:gs pos="0">
                    <a:srgbClr val="595959"/>
                  </a:gs>
                  <a:gs pos="50000">
                    <a:srgbClr val="A5A5A5"/>
                  </a:gs>
                  <a:gs pos="100000">
                    <a:srgbClr val="D8D8D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p>
            </p:txBody>
          </p:sp>
        </p:grpSp>
        <p:pic>
          <p:nvPicPr>
            <p:cNvPr id="14" name="Picture 2" descr="C:\Documents and Settings\HANA\My Documents\My Pictures\Microsoft Clip Organizer\j0425198 copy.pn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rot="1183167" flipH="1">
              <a:off x="135712" y="0"/>
              <a:ext cx="766325" cy="136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그룹 58"/>
          <p:cNvGrpSpPr/>
          <p:nvPr/>
        </p:nvGrpSpPr>
        <p:grpSpPr bwMode="auto">
          <a:xfrm>
            <a:off x="33362" y="5678190"/>
            <a:ext cx="2428875" cy="446087"/>
            <a:chOff x="0" y="0"/>
            <a:chExt cx="2428892" cy="500066"/>
          </a:xfrm>
        </p:grpSpPr>
        <p:sp>
          <p:nvSpPr>
            <p:cNvPr id="18" name="타원 37"/>
            <p:cNvSpPr>
              <a:spLocks noChangeArrowheads="1"/>
            </p:cNvSpPr>
            <p:nvPr/>
          </p:nvSpPr>
          <p:spPr bwMode="auto">
            <a:xfrm>
              <a:off x="0" y="0"/>
              <a:ext cx="2428892" cy="500066"/>
            </a:xfrm>
            <a:prstGeom prst="ellipse">
              <a:avLst/>
            </a:prstGeom>
            <a:gradFill rotWithShape="1">
              <a:gsLst>
                <a:gs pos="0">
                  <a:srgbClr val="595959"/>
                </a:gs>
                <a:gs pos="100000">
                  <a:srgbClr val="99BDB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19" name="타원 29"/>
            <p:cNvSpPr>
              <a:spLocks noChangeArrowheads="1"/>
            </p:cNvSpPr>
            <p:nvPr/>
          </p:nvSpPr>
          <p:spPr bwMode="auto">
            <a:xfrm>
              <a:off x="1146183" y="163513"/>
              <a:ext cx="1155708" cy="68264"/>
            </a:xfrm>
            <a:prstGeom prst="ellipse">
              <a:avLst/>
            </a:prstGeom>
            <a:gradFill rotWithShape="1">
              <a:gsLst>
                <a:gs pos="0">
                  <a:srgbClr val="595959"/>
                </a:gs>
                <a:gs pos="100000">
                  <a:srgbClr val="99BDB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20" name="타원 35"/>
            <p:cNvSpPr>
              <a:spLocks noChangeArrowheads="1"/>
            </p:cNvSpPr>
            <p:nvPr/>
          </p:nvSpPr>
          <p:spPr bwMode="auto">
            <a:xfrm>
              <a:off x="1144596" y="115888"/>
              <a:ext cx="1214445" cy="71439"/>
            </a:xfrm>
            <a:prstGeom prst="ellipse">
              <a:avLst/>
            </a:prstGeom>
            <a:gradFill rotWithShape="1">
              <a:gsLst>
                <a:gs pos="0">
                  <a:srgbClr val="595959"/>
                </a:gs>
                <a:gs pos="100000">
                  <a:srgbClr val="99BDB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21" name="타원 38"/>
            <p:cNvSpPr>
              <a:spLocks noChangeArrowheads="1"/>
            </p:cNvSpPr>
            <p:nvPr/>
          </p:nvSpPr>
          <p:spPr bwMode="auto">
            <a:xfrm rot="21351786">
              <a:off x="1144596" y="44450"/>
              <a:ext cx="1214445" cy="71438"/>
            </a:xfrm>
            <a:prstGeom prst="ellipse">
              <a:avLst/>
            </a:prstGeom>
            <a:gradFill rotWithShape="1">
              <a:gsLst>
                <a:gs pos="0">
                  <a:srgbClr val="595959"/>
                </a:gs>
                <a:gs pos="100000">
                  <a:srgbClr val="99BDB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grpSp>
      <p:grpSp>
        <p:nvGrpSpPr>
          <p:cNvPr id="22" name="그룹 46"/>
          <p:cNvGrpSpPr/>
          <p:nvPr/>
        </p:nvGrpSpPr>
        <p:grpSpPr bwMode="auto">
          <a:xfrm>
            <a:off x="390232" y="1751985"/>
            <a:ext cx="1714500" cy="3443287"/>
            <a:chOff x="0" y="0"/>
            <a:chExt cx="1714512" cy="3857652"/>
          </a:xfrm>
        </p:grpSpPr>
        <p:sp>
          <p:nvSpPr>
            <p:cNvPr id="23" name="타원 47"/>
            <p:cNvSpPr>
              <a:spLocks noChangeArrowheads="1"/>
            </p:cNvSpPr>
            <p:nvPr/>
          </p:nvSpPr>
          <p:spPr bwMode="auto">
            <a:xfrm>
              <a:off x="0" y="0"/>
              <a:ext cx="1714512" cy="3857652"/>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24" name="타원 48"/>
            <p:cNvSpPr>
              <a:spLocks noChangeArrowheads="1"/>
            </p:cNvSpPr>
            <p:nvPr/>
          </p:nvSpPr>
          <p:spPr bwMode="auto">
            <a:xfrm>
              <a:off x="0" y="0"/>
              <a:ext cx="1714512" cy="3857652"/>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25" name="타원 49"/>
            <p:cNvSpPr>
              <a:spLocks noChangeArrowheads="1"/>
            </p:cNvSpPr>
            <p:nvPr/>
          </p:nvSpPr>
          <p:spPr bwMode="auto">
            <a:xfrm>
              <a:off x="150814" y="214314"/>
              <a:ext cx="1420822" cy="3357586"/>
            </a:xfrm>
            <a:prstGeom prst="ellipse">
              <a:avLst/>
            </a:prstGeom>
            <a:solidFill>
              <a:srgbClr val="3F3F3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26" name="타원 50"/>
            <p:cNvSpPr>
              <a:spLocks noChangeArrowheads="1"/>
            </p:cNvSpPr>
            <p:nvPr/>
          </p:nvSpPr>
          <p:spPr bwMode="auto">
            <a:xfrm>
              <a:off x="340471" y="642942"/>
              <a:ext cx="1088289" cy="257176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27" name="타원 51"/>
            <p:cNvSpPr>
              <a:spLocks noChangeArrowheads="1"/>
            </p:cNvSpPr>
            <p:nvPr/>
          </p:nvSpPr>
          <p:spPr bwMode="auto">
            <a:xfrm>
              <a:off x="500066" y="928694"/>
              <a:ext cx="785818" cy="2025805"/>
            </a:xfrm>
            <a:prstGeom prst="ellipse">
              <a:avLst/>
            </a:prstGeom>
            <a:solidFill>
              <a:srgbClr val="3F3F3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28" name="타원 52"/>
            <p:cNvSpPr>
              <a:spLocks noChangeArrowheads="1"/>
            </p:cNvSpPr>
            <p:nvPr/>
          </p:nvSpPr>
          <p:spPr bwMode="auto">
            <a:xfrm>
              <a:off x="642942" y="1285884"/>
              <a:ext cx="500066" cy="1285884"/>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29" name="타원 53"/>
            <p:cNvSpPr>
              <a:spLocks noChangeArrowheads="1"/>
            </p:cNvSpPr>
            <p:nvPr/>
          </p:nvSpPr>
          <p:spPr bwMode="auto">
            <a:xfrm>
              <a:off x="785818" y="1571636"/>
              <a:ext cx="214314" cy="714380"/>
            </a:xfrm>
            <a:prstGeom prst="ellipse">
              <a:avLst/>
            </a:prstGeom>
            <a:solidFill>
              <a:srgbClr val="3F3F3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sp>
          <p:nvSpPr>
            <p:cNvPr id="30" name="타원 54"/>
            <p:cNvSpPr>
              <a:spLocks noChangeArrowheads="1"/>
            </p:cNvSpPr>
            <p:nvPr/>
          </p:nvSpPr>
          <p:spPr bwMode="auto">
            <a:xfrm>
              <a:off x="857256" y="1714512"/>
              <a:ext cx="71438" cy="428628"/>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endParaRPr>
            </a:p>
          </p:txBody>
        </p:sp>
      </p:grpSp>
      <p:pic>
        <p:nvPicPr>
          <p:cNvPr id="31" name="Picture 2" descr="C:\Documents and Settings\HANA\My Documents\My Pictures\Microsoft Clip Organizer\j0425198greencop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822471">
            <a:off x="1694681" y="3375521"/>
            <a:ext cx="762000"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 descr="C:\Documents and Settings\HANA\My Documents\My Pictures\Microsoft Clip Organizer\j0425198blue cop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3608439">
            <a:off x="1716112" y="3565228"/>
            <a:ext cx="763587"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4" descr="C:\Documents and Settings\HANA\My Documents\My Pictures\Microsoft Clip Organizer\j0425198 copy.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4323354">
            <a:off x="1700237" y="3733503"/>
            <a:ext cx="763587"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직사각형 59"/>
          <p:cNvSpPr>
            <a:spLocks noChangeArrowheads="1"/>
          </p:cNvSpPr>
          <p:nvPr/>
        </p:nvSpPr>
        <p:spPr bwMode="auto">
          <a:xfrm>
            <a:off x="2393310" y="1752040"/>
            <a:ext cx="65966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dirty="0">
                <a:solidFill>
                  <a:srgbClr val="00B050"/>
                </a:solidFill>
                <a:latin typeface="微软雅黑" panose="020B0503020204020204" charset="-122"/>
                <a:ea typeface="微软雅黑" panose="020B0503020204020204" charset="-122"/>
                <a:sym typeface="HY견고딕" charset="-127"/>
              </a:rPr>
              <a:t>一是依法属于国家所有的自然资源，所有权可以不登记。</a:t>
            </a:r>
            <a:endParaRPr lang="zh-CN" altLang="en-US" sz="2000" dirty="0">
              <a:latin typeface="微软雅黑" panose="020B0503020204020204" charset="-122"/>
              <a:ea typeface="微软雅黑" panose="020B0503020204020204" charset="-122"/>
            </a:endParaRPr>
          </a:p>
        </p:txBody>
      </p:sp>
      <p:sp>
        <p:nvSpPr>
          <p:cNvPr id="36" name="직사각형 61"/>
          <p:cNvSpPr>
            <a:spLocks noChangeArrowheads="1"/>
          </p:cNvSpPr>
          <p:nvPr/>
        </p:nvSpPr>
        <p:spPr bwMode="auto">
          <a:xfrm>
            <a:off x="2778518" y="2332167"/>
            <a:ext cx="63401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dirty="0">
                <a:solidFill>
                  <a:srgbClr val="1A2E7B"/>
                </a:solidFill>
                <a:latin typeface="微软雅黑" panose="020B0503020204020204" charset="-122"/>
                <a:ea typeface="微软雅黑" panose="020B0503020204020204" charset="-122"/>
                <a:sym typeface="HY견고딕" charset="-127"/>
              </a:rPr>
              <a:t>二是物权设立、变更、转让或者消灭的一些</a:t>
            </a:r>
            <a:r>
              <a:rPr lang="zh-CN" altLang="en-US" sz="2000" dirty="0" smtClean="0">
                <a:solidFill>
                  <a:srgbClr val="1A2E7B"/>
                </a:solidFill>
                <a:latin typeface="微软雅黑" panose="020B0503020204020204" charset="-122"/>
                <a:ea typeface="微软雅黑" panose="020B0503020204020204" charset="-122"/>
                <a:sym typeface="HY견고딕" charset="-127"/>
              </a:rPr>
              <a:t>特殊情况。</a:t>
            </a:r>
            <a:endParaRPr lang="zh-CN" altLang="en-US" sz="2000" dirty="0">
              <a:latin typeface="微软雅黑" panose="020B0503020204020204" charset="-122"/>
              <a:ea typeface="微软雅黑" panose="020B0503020204020204" charset="-122"/>
            </a:endParaRPr>
          </a:p>
        </p:txBody>
      </p:sp>
      <p:sp>
        <p:nvSpPr>
          <p:cNvPr id="38" name="직사각형 63"/>
          <p:cNvSpPr>
            <a:spLocks noChangeArrowheads="1"/>
          </p:cNvSpPr>
          <p:nvPr/>
        </p:nvSpPr>
        <p:spPr bwMode="auto">
          <a:xfrm>
            <a:off x="2725434" y="4999871"/>
            <a:ext cx="8310880" cy="583565"/>
          </a:xfrm>
          <a:prstGeom prst="rect">
            <a:avLst/>
          </a:prstGeom>
          <a:gradFill>
            <a:gsLst>
              <a:gs pos="0">
                <a:srgbClr val="FBFB11"/>
              </a:gs>
              <a:gs pos="100000">
                <a:srgbClr val="838309"/>
              </a:gs>
            </a:gsLst>
            <a:lin ang="5400000" scaled="0"/>
          </a:grad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dirty="0">
                <a:solidFill>
                  <a:srgbClr val="C00000"/>
                </a:solidFill>
                <a:latin typeface="微软雅黑" panose="020B0503020204020204" charset="-122"/>
                <a:ea typeface="微软雅黑" panose="020B0503020204020204" charset="-122"/>
                <a:sym typeface="HY견고딕" charset="-127"/>
              </a:rPr>
              <a:t>三是土地承包经营权、土地经营权属于特例</a:t>
            </a:r>
            <a:r>
              <a:rPr lang="zh-CN" altLang="en-US" sz="3200" dirty="0" smtClean="0">
                <a:solidFill>
                  <a:srgbClr val="C00000"/>
                </a:solidFill>
                <a:latin typeface="微软雅黑" panose="020B0503020204020204" charset="-122"/>
                <a:ea typeface="微软雅黑" panose="020B0503020204020204" charset="-122"/>
                <a:sym typeface="HY견고딕" charset="-127"/>
              </a:rPr>
              <a:t>。</a:t>
            </a:r>
            <a:endParaRPr lang="zh-CN" altLang="en-US" sz="3200" dirty="0">
              <a:latin typeface="微软雅黑" panose="020B0503020204020204" charset="-122"/>
              <a:ea typeface="微软雅黑" panose="020B0503020204020204" charset="-122"/>
            </a:endParaRPr>
          </a:p>
        </p:txBody>
      </p:sp>
      <p:sp>
        <p:nvSpPr>
          <p:cNvPr id="40" name="TextBox 39"/>
          <p:cNvSpPr txBox="1"/>
          <p:nvPr/>
        </p:nvSpPr>
        <p:spPr>
          <a:xfrm>
            <a:off x="3074035" y="2806065"/>
            <a:ext cx="8209280" cy="1732915"/>
          </a:xfrm>
          <a:prstGeom prst="rect">
            <a:avLst/>
          </a:prstGeom>
          <a:noFill/>
        </p:spPr>
        <p:txBody>
          <a:bodyPr wrap="square" rtlCol="0">
            <a:spAutoFit/>
          </a:bodyPr>
          <a:lstStyle/>
          <a:p>
            <a:pPr fontAlgn="auto">
              <a:lnSpc>
                <a:spcPts val="3200"/>
              </a:lnSpc>
            </a:pPr>
            <a:r>
              <a:rPr lang="zh-CN" altLang="en-US" dirty="0" smtClean="0">
                <a:latin typeface="幼圆" panose="02010509060101010101" pitchFamily="49" charset="-122"/>
                <a:ea typeface="幼圆" panose="02010509060101010101" pitchFamily="49" charset="-122"/>
              </a:rPr>
              <a:t>   （</a:t>
            </a:r>
            <a:r>
              <a:rPr lang="en-US" altLang="zh-CN" dirty="0">
                <a:latin typeface="幼圆" panose="02010509060101010101" pitchFamily="49" charset="-122"/>
                <a:ea typeface="幼圆" panose="02010509060101010101" pitchFamily="49" charset="-122"/>
              </a:rPr>
              <a:t>1</a:t>
            </a:r>
            <a:r>
              <a:rPr lang="zh-CN" altLang="en-US" dirty="0">
                <a:latin typeface="幼圆" panose="02010509060101010101" pitchFamily="49" charset="-122"/>
                <a:ea typeface="幼圆" panose="02010509060101010101" pitchFamily="49" charset="-122"/>
              </a:rPr>
              <a:t>）因人民法院、仲裁委员会的法律文书，人民政府的征收决定等，导致物权设立、变更、转让或者消灭的，自法律文书生效或者人民政府的征收决定等行为生效时发生效力；（</a:t>
            </a:r>
            <a:r>
              <a:rPr lang="en-US" altLang="zh-CN" dirty="0">
                <a:latin typeface="幼圆" panose="02010509060101010101" pitchFamily="49" charset="-122"/>
                <a:ea typeface="幼圆" panose="02010509060101010101" pitchFamily="49" charset="-122"/>
              </a:rPr>
              <a:t>2</a:t>
            </a:r>
            <a:r>
              <a:rPr lang="zh-CN" altLang="en-US" dirty="0">
                <a:latin typeface="幼圆" panose="02010509060101010101" pitchFamily="49" charset="-122"/>
                <a:ea typeface="幼圆" panose="02010509060101010101" pitchFamily="49" charset="-122"/>
              </a:rPr>
              <a:t>）因继承取得物权的，自继承时发生效力；（</a:t>
            </a:r>
            <a:r>
              <a:rPr lang="en-US" altLang="zh-CN" dirty="0">
                <a:latin typeface="幼圆" panose="02010509060101010101" pitchFamily="49" charset="-122"/>
                <a:ea typeface="幼圆" panose="02010509060101010101" pitchFamily="49" charset="-122"/>
              </a:rPr>
              <a:t>3</a:t>
            </a:r>
            <a:r>
              <a:rPr lang="zh-CN" altLang="en-US" dirty="0">
                <a:latin typeface="幼圆" panose="02010509060101010101" pitchFamily="49" charset="-122"/>
                <a:ea typeface="幼圆" panose="02010509060101010101" pitchFamily="49" charset="-122"/>
              </a:rPr>
              <a:t>）因合法建造、拆除房屋等事实行为设立和消灭物权的，自事实行为成就时发生效力。</a:t>
            </a:r>
            <a:endParaRPr lang="zh-CN" altLang="en-US" dirty="0">
              <a:latin typeface="幼圆" panose="02010509060101010101" pitchFamily="49" charset="-122"/>
              <a:ea typeface="幼圆" panose="02010509060101010101" pitchFamily="49" charset="-122"/>
            </a:endParaRPr>
          </a:p>
        </p:txBody>
      </p:sp>
      <p:sp>
        <p:nvSpPr>
          <p:cNvPr id="42" name="TextBox 41"/>
          <p:cNvSpPr txBox="1"/>
          <p:nvPr/>
        </p:nvSpPr>
        <p:spPr>
          <a:xfrm>
            <a:off x="802456" y="1064414"/>
            <a:ext cx="5296719" cy="460375"/>
          </a:xfrm>
          <a:prstGeom prst="rect">
            <a:avLst/>
          </a:prstGeom>
          <a:solidFill>
            <a:schemeClr val="tx1">
              <a:lumMod val="75000"/>
              <a:lumOff val="25000"/>
            </a:schemeClr>
          </a:solidFill>
          <a:effectLst>
            <a:outerShdw blurRad="76200" dist="12700" dir="2700000" sy="-23000" kx="-800400" algn="bl" rotWithShape="0">
              <a:prstClr val="black">
                <a:alpha val="20000"/>
              </a:prstClr>
            </a:outerShdw>
          </a:effectLst>
        </p:spPr>
        <p:txBody>
          <a:bodyPr wrap="square" rtlCol="0">
            <a:spAutoFit/>
          </a:bodyPr>
          <a:lstStyle/>
          <a:p>
            <a:pPr algn="ctr"/>
            <a:r>
              <a:rPr lang="en-US" altLang="zh-CN" sz="2400" b="1" dirty="0">
                <a:solidFill>
                  <a:schemeClr val="bg1">
                    <a:lumMod val="95000"/>
                  </a:schemeClr>
                </a:solidFill>
                <a:latin typeface="微软雅黑" panose="020B0503020204020204" charset="-122"/>
                <a:ea typeface="微软雅黑" panose="020B0503020204020204" charset="-122"/>
              </a:rPr>
              <a:t>3.</a:t>
            </a:r>
            <a:r>
              <a:rPr lang="zh-CN" altLang="zh-CN" sz="2400" b="1" dirty="0">
                <a:solidFill>
                  <a:schemeClr val="bg1">
                    <a:lumMod val="95000"/>
                  </a:schemeClr>
                </a:solidFill>
                <a:latin typeface="微软雅黑" panose="020B0503020204020204" charset="-122"/>
                <a:ea typeface="微软雅黑" panose="020B0503020204020204" charset="-122"/>
              </a:rPr>
              <a:t>“法律另有规定的除外”三种</a:t>
            </a:r>
            <a:r>
              <a:rPr lang="zh-CN" altLang="zh-CN" sz="2400" b="1" dirty="0" smtClean="0">
                <a:solidFill>
                  <a:schemeClr val="bg1">
                    <a:lumMod val="95000"/>
                  </a:schemeClr>
                </a:solidFill>
                <a:latin typeface="微软雅黑" panose="020B0503020204020204" charset="-122"/>
                <a:ea typeface="微软雅黑" panose="020B0503020204020204" charset="-122"/>
              </a:rPr>
              <a:t>情形</a:t>
            </a:r>
            <a:r>
              <a:rPr lang="zh-CN" altLang="en-US" sz="2400" b="1" dirty="0" smtClean="0">
                <a:solidFill>
                  <a:schemeClr val="bg1">
                    <a:lumMod val="95000"/>
                  </a:schemeClr>
                </a:solidFill>
                <a:latin typeface="微软雅黑" panose="020B0503020204020204" charset="-122"/>
                <a:ea typeface="微软雅黑" panose="020B0503020204020204" charset="-122"/>
              </a:rPr>
              <a:t>：</a:t>
            </a:r>
            <a:endParaRPr lang="zh-CN" altLang="en-US" sz="2400" b="1" dirty="0">
              <a:solidFill>
                <a:schemeClr val="bg1">
                  <a:lumMod val="95000"/>
                </a:schemeClr>
              </a:solidFill>
              <a:latin typeface="微软雅黑" panose="020B0503020204020204" charset="-122"/>
              <a:ea typeface="微软雅黑" panose="020B0503020204020204"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2000" advTm="11646"/>
    </mc:Choice>
    <mc:Fallback>
      <p:transition spd="slow" advTm="116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ppt_x"/>
                                          </p:val>
                                        </p:tav>
                                        <p:tav tm="100000">
                                          <p:val>
                                            <p:strVal val="#ppt_x"/>
                                          </p:val>
                                        </p:tav>
                                      </p:tavLst>
                                    </p:anim>
                                    <p:anim calcmode="lin" valueType="num">
                                      <p:cBhvr additive="base">
                                        <p:cTn id="1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barn(inVertical)">
                                      <p:cBhvr>
                                        <p:cTn id="19" dur="500"/>
                                        <p:tgtEl>
                                          <p:spTgt spid="40"/>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grpId="0" nodeType="click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1000" fill="hold"/>
                                        <p:tgtEl>
                                          <p:spTgt spid="38"/>
                                        </p:tgtEl>
                                        <p:attrNameLst>
                                          <p:attrName>ppt_w</p:attrName>
                                        </p:attrNameLst>
                                      </p:cBhvr>
                                      <p:tavLst>
                                        <p:tav tm="0">
                                          <p:val>
                                            <p:fltVal val="0"/>
                                          </p:val>
                                        </p:tav>
                                        <p:tav tm="100000">
                                          <p:val>
                                            <p:strVal val="#ppt_w"/>
                                          </p:val>
                                        </p:tav>
                                      </p:tavLst>
                                    </p:anim>
                                    <p:anim calcmode="lin" valueType="num">
                                      <p:cBhvr>
                                        <p:cTn id="25" dur="1000" fill="hold"/>
                                        <p:tgtEl>
                                          <p:spTgt spid="38"/>
                                        </p:tgtEl>
                                        <p:attrNameLst>
                                          <p:attrName>ppt_h</p:attrName>
                                        </p:attrNameLst>
                                      </p:cBhvr>
                                      <p:tavLst>
                                        <p:tav tm="0">
                                          <p:val>
                                            <p:fltVal val="0"/>
                                          </p:val>
                                        </p:tav>
                                        <p:tav tm="100000">
                                          <p:val>
                                            <p:strVal val="#ppt_h"/>
                                          </p:val>
                                        </p:tav>
                                      </p:tavLst>
                                    </p:anim>
                                    <p:anim calcmode="lin" valueType="num">
                                      <p:cBhvr>
                                        <p:cTn id="26" dur="1000" fill="hold"/>
                                        <p:tgtEl>
                                          <p:spTgt spid="38"/>
                                        </p:tgtEl>
                                        <p:attrNameLst>
                                          <p:attrName>style.rotation</p:attrName>
                                        </p:attrNameLst>
                                      </p:cBhvr>
                                      <p:tavLst>
                                        <p:tav tm="0">
                                          <p:val>
                                            <p:fltVal val="90"/>
                                          </p:val>
                                        </p:tav>
                                        <p:tav tm="100000">
                                          <p:val>
                                            <p:fltVal val="0"/>
                                          </p:val>
                                        </p:tav>
                                      </p:tavLst>
                                    </p:anim>
                                    <p:animEffect transition="in" filter="fade">
                                      <p:cBhvr>
                                        <p:cTn id="27"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40" grpId="0"/>
      <p:bldP spid="38" grpId="0" bldLvl="0" animBg="1"/>
      <p:bldP spid="38"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71"/>
          <p:cNvSpPr>
            <a:spLocks noChangeArrowheads="1"/>
          </p:cNvSpPr>
          <p:nvPr/>
        </p:nvSpPr>
        <p:spPr bwMode="auto">
          <a:xfrm rot="273301">
            <a:off x="7332583" y="1783399"/>
            <a:ext cx="276225" cy="244475"/>
          </a:xfrm>
          <a:prstGeom prst="ellipse">
            <a:avLst/>
          </a:prstGeom>
          <a:solidFill>
            <a:srgbClr val="D8D8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 name="椭圆 34"/>
          <p:cNvSpPr>
            <a:spLocks noChangeArrowheads="1"/>
          </p:cNvSpPr>
          <p:nvPr/>
        </p:nvSpPr>
        <p:spPr bwMode="auto">
          <a:xfrm>
            <a:off x="7157327" y="1496031"/>
            <a:ext cx="971352" cy="381572"/>
          </a:xfrm>
          <a:prstGeom prst="ellipse">
            <a:avLst/>
          </a:prstGeom>
          <a:solidFill>
            <a:schemeClr val="bg1">
              <a:lumMod val="85000"/>
            </a:schemeClr>
          </a:solidFill>
          <a:ln w="6350" cap="flat" cmpd="sng">
            <a:solidFill>
              <a:schemeClr val="bg1"/>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 name="椭圆 34"/>
          <p:cNvSpPr>
            <a:spLocks noChangeArrowheads="1"/>
          </p:cNvSpPr>
          <p:nvPr/>
        </p:nvSpPr>
        <p:spPr bwMode="auto">
          <a:xfrm>
            <a:off x="7004926" y="1412776"/>
            <a:ext cx="1254489" cy="507966"/>
          </a:xfrm>
          <a:prstGeom prst="ellipse">
            <a:avLst/>
          </a:prstGeom>
          <a:solidFill>
            <a:srgbClr val="92D050"/>
          </a:solidFill>
          <a:ln w="6350" cap="flat" cmpd="sng">
            <a:solidFill>
              <a:schemeClr val="bg1"/>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任意多边形 58"/>
          <p:cNvSpPr>
            <a:spLocks noChangeArrowheads="1"/>
          </p:cNvSpPr>
          <p:nvPr/>
        </p:nvSpPr>
        <p:spPr bwMode="auto">
          <a:xfrm>
            <a:off x="8814801" y="2331261"/>
            <a:ext cx="2682667" cy="4153088"/>
          </a:xfrm>
          <a:custGeom>
            <a:avLst/>
            <a:gdLst>
              <a:gd name="T0" fmla="*/ 1756590 w 1847347"/>
              <a:gd name="T1" fmla="*/ 7860 h 3228679"/>
              <a:gd name="T2" fmla="*/ 1821228 w 1847347"/>
              <a:gd name="T3" fmla="*/ 103561 h 3228679"/>
              <a:gd name="T4" fmla="*/ 1847343 w 1847347"/>
              <a:gd name="T5" fmla="*/ 3109294 h 3228679"/>
              <a:gd name="T6" fmla="*/ 1743786 w 1847347"/>
              <a:gd name="T7" fmla="*/ 3214666 h 3228679"/>
              <a:gd name="T8" fmla="*/ 131493 w 1847347"/>
              <a:gd name="T9" fmla="*/ 3228675 h 3228679"/>
              <a:gd name="T10" fmla="*/ 26120 w 1847347"/>
              <a:gd name="T11" fmla="*/ 3125117 h 3228679"/>
              <a:gd name="T12" fmla="*/ 5 w 1847347"/>
              <a:gd name="T13" fmla="*/ 119385 h 3228679"/>
              <a:gd name="T14" fmla="*/ 103562 w 1847347"/>
              <a:gd name="T15" fmla="*/ 14012 h 3228679"/>
              <a:gd name="T16" fmla="*/ 1715856 w 1847347"/>
              <a:gd name="T17" fmla="*/ 4 h 3228679"/>
              <a:gd name="T18" fmla="*/ 1756590 w 1847347"/>
              <a:gd name="T19" fmla="*/ 7860 h 32286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47347"/>
              <a:gd name="T31" fmla="*/ 0 h 3228679"/>
              <a:gd name="T32" fmla="*/ 1847347 w 1847347"/>
              <a:gd name="T33" fmla="*/ 3228679 h 322867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47347" h="3228679">
                <a:moveTo>
                  <a:pt x="1756590" y="7860"/>
                </a:moveTo>
                <a:cubicBezTo>
                  <a:pt x="1794222" y="23392"/>
                  <a:pt x="1820852" y="60290"/>
                  <a:pt x="1821228" y="103561"/>
                </a:cubicBezTo>
                <a:lnTo>
                  <a:pt x="1847343" y="3109294"/>
                </a:lnTo>
                <a:cubicBezTo>
                  <a:pt x="1847845" y="3166988"/>
                  <a:pt x="1801481" y="3214165"/>
                  <a:pt x="1743786" y="3214666"/>
                </a:cubicBezTo>
                <a:lnTo>
                  <a:pt x="131493" y="3228675"/>
                </a:lnTo>
                <a:cubicBezTo>
                  <a:pt x="73798" y="3229176"/>
                  <a:pt x="26621" y="3182812"/>
                  <a:pt x="26120" y="3125117"/>
                </a:cubicBezTo>
                <a:lnTo>
                  <a:pt x="5" y="119385"/>
                </a:lnTo>
                <a:cubicBezTo>
                  <a:pt x="-496" y="61690"/>
                  <a:pt x="45868" y="14513"/>
                  <a:pt x="103562" y="14012"/>
                </a:cubicBezTo>
                <a:lnTo>
                  <a:pt x="1715856" y="4"/>
                </a:lnTo>
                <a:cubicBezTo>
                  <a:pt x="1730279" y="-122"/>
                  <a:pt x="1744046" y="2682"/>
                  <a:pt x="1756590" y="7860"/>
                </a:cubicBezTo>
                <a:close/>
              </a:path>
            </a:pathLst>
          </a:cu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0" tIns="360000" rIns="180000" bIns="46800"/>
          <a:lstStyle/>
          <a:p>
            <a:pPr algn="ctr">
              <a:lnSpc>
                <a:spcPct val="130000"/>
              </a:lnSpc>
              <a:spcAft>
                <a:spcPts val="600"/>
              </a:spcAft>
            </a:pPr>
            <a:endParaRPr lang="zh-CN" altLang="en-US" dirty="0"/>
          </a:p>
        </p:txBody>
      </p:sp>
      <p:sp>
        <p:nvSpPr>
          <p:cNvPr id="16" name="圆角矩形 59"/>
          <p:cNvSpPr>
            <a:spLocks noChangeArrowheads="1"/>
          </p:cNvSpPr>
          <p:nvPr/>
        </p:nvSpPr>
        <p:spPr bwMode="auto">
          <a:xfrm rot="5400000">
            <a:off x="7795303" y="3366621"/>
            <a:ext cx="4658280" cy="2324482"/>
          </a:xfrm>
          <a:prstGeom prst="roundRect">
            <a:avLst>
              <a:gd name="adj" fmla="val 5731"/>
            </a:avLst>
          </a:prstGeom>
          <a:noFill/>
          <a:ln w="3175" cap="flat" cmpd="sng">
            <a:solidFill>
              <a:schemeClr val="bg1"/>
            </a:solidFill>
            <a:prstDash val="dash"/>
            <a:rou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a:solidFill>
                <a:srgbClr val="FFFFFF"/>
              </a:solidFill>
              <a:latin typeface="微软雅黑" panose="020B0503020204020204" charset="-122"/>
              <a:sym typeface="微软雅黑" panose="020B0503020204020204" charset="-122"/>
            </a:endParaRPr>
          </a:p>
        </p:txBody>
      </p:sp>
      <p:sp>
        <p:nvSpPr>
          <p:cNvPr id="17" name="椭圆 68"/>
          <p:cNvSpPr>
            <a:spLocks noChangeArrowheads="1"/>
          </p:cNvSpPr>
          <p:nvPr/>
        </p:nvSpPr>
        <p:spPr bwMode="auto">
          <a:xfrm rot="19989998">
            <a:off x="9206266" y="2446962"/>
            <a:ext cx="152400" cy="133350"/>
          </a:xfrm>
          <a:prstGeom prst="ellipse">
            <a:avLst/>
          </a:prstGeom>
          <a:solidFill>
            <a:schemeClr val="bg1"/>
          </a:solidFill>
          <a:ln w="25400" cap="flat" cmpd="sng">
            <a:solidFill>
              <a:srgbClr val="7F7F7F"/>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 name="椭圆 69"/>
          <p:cNvSpPr>
            <a:spLocks noChangeArrowheads="1"/>
          </p:cNvSpPr>
          <p:nvPr/>
        </p:nvSpPr>
        <p:spPr bwMode="auto">
          <a:xfrm rot="3831147">
            <a:off x="9226110" y="2457281"/>
            <a:ext cx="111125" cy="84137"/>
          </a:xfrm>
          <a:prstGeom prst="ellipse">
            <a:avLst/>
          </a:prstGeom>
          <a:solidFill>
            <a:srgbClr val="7F7F7F"/>
          </a:solidFill>
          <a:ln w="12700" cap="flat" cmpd="sng">
            <a:solidFill>
              <a:srgbClr val="A5A5A5"/>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 name="矩形 70"/>
          <p:cNvSpPr>
            <a:spLocks noChangeArrowheads="1"/>
          </p:cNvSpPr>
          <p:nvPr/>
        </p:nvSpPr>
        <p:spPr bwMode="auto">
          <a:xfrm rot="4337700">
            <a:off x="8865804" y="2186496"/>
            <a:ext cx="603250" cy="50800"/>
          </a:xfrm>
          <a:prstGeom prst="rect">
            <a:avLst/>
          </a:prstGeom>
          <a:gradFill rotWithShape="1">
            <a:gsLst>
              <a:gs pos="0">
                <a:srgbClr val="000000"/>
              </a:gs>
              <a:gs pos="1999">
                <a:srgbClr val="000000"/>
              </a:gs>
              <a:gs pos="50999">
                <a:srgbClr val="BFBFBF"/>
              </a:gs>
              <a:gs pos="98000">
                <a:srgbClr val="000000"/>
              </a:gs>
              <a:gs pos="100000">
                <a:srgbClr val="000000"/>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 name="椭圆 71"/>
          <p:cNvSpPr>
            <a:spLocks noChangeArrowheads="1"/>
          </p:cNvSpPr>
          <p:nvPr/>
        </p:nvSpPr>
        <p:spPr bwMode="auto">
          <a:xfrm rot="273301">
            <a:off x="8916759" y="1739443"/>
            <a:ext cx="276225" cy="244475"/>
          </a:xfrm>
          <a:prstGeom prst="ellipse">
            <a:avLst/>
          </a:prstGeom>
          <a:solidFill>
            <a:srgbClr val="D8D8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 name="椭圆 72"/>
          <p:cNvSpPr>
            <a:spLocks noChangeArrowheads="1"/>
          </p:cNvSpPr>
          <p:nvPr/>
        </p:nvSpPr>
        <p:spPr bwMode="auto">
          <a:xfrm>
            <a:off x="8577702" y="1484784"/>
            <a:ext cx="1121873" cy="374945"/>
          </a:xfrm>
          <a:prstGeom prst="ellipse">
            <a:avLst/>
          </a:prstGeom>
          <a:solidFill>
            <a:srgbClr val="00B0F0"/>
          </a:solidFill>
          <a:ln w="6350" cap="flat" cmpd="sng">
            <a:solidFill>
              <a:schemeClr val="bg1"/>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 name="Rectangle 3" descr="单个小人1"/>
          <p:cNvSpPr>
            <a:spLocks noGrp="1" noChangeAspect="1" noChangeArrowheads="1"/>
          </p:cNvSpPr>
          <p:nvPr isPhoto="1"/>
        </p:nvSpPr>
        <p:spPr bwMode="auto">
          <a:xfrm>
            <a:off x="497430" y="980728"/>
            <a:ext cx="2714799" cy="5694993"/>
          </a:xfrm>
          <a:prstGeom prst="rect">
            <a:avLst/>
          </a:prstGeom>
          <a:blipFill dpi="0" rotWithShape="1">
            <a:blip r:embed="rId1"/>
            <a:srcRect/>
            <a:stretch>
              <a:fillRect t="-4923" b="-8741"/>
            </a:stretch>
          </a:blipFill>
          <a:ln w="9525">
            <a:noFill/>
            <a:miter lim="800000"/>
          </a:ln>
        </p:spPr>
        <p:txBody>
          <a:bodyPr/>
          <a:lstStyle/>
          <a:p>
            <a:endParaRPr lang="zh-CN" altLang="en-US">
              <a:latin typeface="Calibri" panose="020F0502020204030204" pitchFamily="34" charset="0"/>
            </a:endParaRPr>
          </a:p>
        </p:txBody>
      </p:sp>
      <p:sp>
        <p:nvSpPr>
          <p:cNvPr id="24" name="TextBox 23"/>
          <p:cNvSpPr txBox="1"/>
          <p:nvPr/>
        </p:nvSpPr>
        <p:spPr>
          <a:xfrm>
            <a:off x="880916" y="1196752"/>
            <a:ext cx="10585176" cy="1291590"/>
          </a:xfrm>
          <a:prstGeom prst="rect">
            <a:avLst/>
          </a:prstGeom>
          <a:noFill/>
        </p:spPr>
        <p:txBody>
          <a:bodyPr wrap="square" rtlCol="0">
            <a:spAutoFit/>
          </a:bodyPr>
          <a:lstStyle/>
          <a:p>
            <a:r>
              <a:rPr lang="en-US" altLang="zh-CN" sz="2000" dirty="0" smtClean="0">
                <a:latin typeface="华文隶书" panose="02010800040101010101" charset="-122"/>
                <a:ea typeface="华文隶书" panose="02010800040101010101" charset="-122"/>
              </a:rPr>
              <a:t>   </a:t>
            </a:r>
            <a:r>
              <a:rPr lang="en-US" altLang="zh-CN" sz="2000" dirty="0" smtClean="0">
                <a:solidFill>
                  <a:srgbClr val="FF0000"/>
                </a:solidFill>
                <a:latin typeface="华文隶书" panose="02010800040101010101" charset="-122"/>
                <a:ea typeface="华文隶书" panose="02010800040101010101" charset="-122"/>
              </a:rPr>
              <a:t>     1.</a:t>
            </a:r>
            <a:r>
              <a:rPr lang="zh-CN" altLang="en-US" sz="2000" dirty="0" smtClean="0">
                <a:solidFill>
                  <a:srgbClr val="FF0000"/>
                </a:solidFill>
                <a:latin typeface="华文隶书" panose="02010800040101010101" charset="-122"/>
                <a:ea typeface="华文隶书" panose="02010800040101010101" charset="-122"/>
              </a:rPr>
              <a:t>实质审查与形式审查：</a:t>
            </a:r>
            <a:r>
              <a:rPr lang="zh-CN" altLang="zh-CN" sz="2000" dirty="0" smtClean="0">
                <a:latin typeface="华文隶书" panose="02010800040101010101" charset="-122"/>
                <a:ea typeface="华文隶书" panose="02010800040101010101" charset="-122"/>
              </a:rPr>
              <a:t>结合</a:t>
            </a:r>
            <a:r>
              <a:rPr lang="zh-CN" altLang="zh-CN" sz="2000" dirty="0">
                <a:latin typeface="华文隶书" panose="02010800040101010101" charset="-122"/>
                <a:ea typeface="华文隶书" panose="02010800040101010101" charset="-122"/>
              </a:rPr>
              <a:t>国外的不动产登记制度，探讨我国登记制度，加深对不动产登记的认识，作为我们登记机关来说，最为关注的还有一个更为重要的方面——</a:t>
            </a:r>
            <a:r>
              <a:rPr lang="zh-CN" altLang="zh-CN" sz="2000" dirty="0">
                <a:solidFill>
                  <a:srgbClr val="FF0000"/>
                </a:solidFill>
                <a:latin typeface="华文隶书" panose="02010800040101010101" charset="-122"/>
                <a:ea typeface="华文隶书" panose="02010800040101010101" charset="-122"/>
              </a:rPr>
              <a:t>实质审查</a:t>
            </a:r>
            <a:r>
              <a:rPr lang="zh-CN" altLang="zh-CN" sz="2000" dirty="0">
                <a:latin typeface="华文隶书" panose="02010800040101010101" charset="-122"/>
                <a:ea typeface="华文隶书" panose="02010800040101010101" charset="-122"/>
              </a:rPr>
              <a:t>还是</a:t>
            </a:r>
            <a:r>
              <a:rPr lang="zh-CN" altLang="zh-CN" sz="2000" dirty="0">
                <a:solidFill>
                  <a:srgbClr val="FF0000"/>
                </a:solidFill>
                <a:latin typeface="华文隶书" panose="02010800040101010101" charset="-122"/>
                <a:ea typeface="华文隶书" panose="02010800040101010101" charset="-122"/>
              </a:rPr>
              <a:t>形式审查</a:t>
            </a:r>
            <a:r>
              <a:rPr lang="zh-CN" altLang="zh-CN" sz="2000" dirty="0">
                <a:latin typeface="华文隶书" panose="02010800040101010101" charset="-122"/>
                <a:ea typeface="华文隶书" panose="02010800040101010101" charset="-122"/>
              </a:rPr>
              <a:t>，以及由此带来的登记机构的责任。</a:t>
            </a:r>
            <a:endParaRPr lang="zh-CN" altLang="zh-CN" sz="2000" dirty="0">
              <a:latin typeface="华文隶书" panose="02010800040101010101" charset="-122"/>
              <a:ea typeface="华文隶书" panose="02010800040101010101" charset="-122"/>
            </a:endParaRPr>
          </a:p>
          <a:p>
            <a:endParaRPr lang="zh-CN" altLang="en-US" dirty="0"/>
          </a:p>
        </p:txBody>
      </p:sp>
      <p:sp>
        <p:nvSpPr>
          <p:cNvPr id="25" name="任意多边形 55"/>
          <p:cNvSpPr>
            <a:spLocks noChangeArrowheads="1"/>
          </p:cNvSpPr>
          <p:nvPr/>
        </p:nvSpPr>
        <p:spPr bwMode="auto">
          <a:xfrm rot="305245">
            <a:off x="4665311" y="2169977"/>
            <a:ext cx="2639879" cy="4131216"/>
          </a:xfrm>
          <a:custGeom>
            <a:avLst/>
            <a:gdLst>
              <a:gd name="T0" fmla="*/ 1756590 w 1847347"/>
              <a:gd name="T1" fmla="*/ 7860 h 3228679"/>
              <a:gd name="T2" fmla="*/ 1821228 w 1847347"/>
              <a:gd name="T3" fmla="*/ 103561 h 3228679"/>
              <a:gd name="T4" fmla="*/ 1847343 w 1847347"/>
              <a:gd name="T5" fmla="*/ 3109294 h 3228679"/>
              <a:gd name="T6" fmla="*/ 1743786 w 1847347"/>
              <a:gd name="T7" fmla="*/ 3214666 h 3228679"/>
              <a:gd name="T8" fmla="*/ 131493 w 1847347"/>
              <a:gd name="T9" fmla="*/ 3228675 h 3228679"/>
              <a:gd name="T10" fmla="*/ 26120 w 1847347"/>
              <a:gd name="T11" fmla="*/ 3125117 h 3228679"/>
              <a:gd name="T12" fmla="*/ 5 w 1847347"/>
              <a:gd name="T13" fmla="*/ 119385 h 3228679"/>
              <a:gd name="T14" fmla="*/ 103562 w 1847347"/>
              <a:gd name="T15" fmla="*/ 14012 h 3228679"/>
              <a:gd name="T16" fmla="*/ 1715856 w 1847347"/>
              <a:gd name="T17" fmla="*/ 4 h 3228679"/>
              <a:gd name="T18" fmla="*/ 1756590 w 1847347"/>
              <a:gd name="T19" fmla="*/ 7860 h 32286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47347"/>
              <a:gd name="T31" fmla="*/ 0 h 3228679"/>
              <a:gd name="T32" fmla="*/ 1847347 w 1847347"/>
              <a:gd name="T33" fmla="*/ 3228679 h 322867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47347" h="3228679">
                <a:moveTo>
                  <a:pt x="1756590" y="7860"/>
                </a:moveTo>
                <a:cubicBezTo>
                  <a:pt x="1794222" y="23392"/>
                  <a:pt x="1820852" y="60290"/>
                  <a:pt x="1821228" y="103561"/>
                </a:cubicBezTo>
                <a:lnTo>
                  <a:pt x="1847343" y="3109294"/>
                </a:lnTo>
                <a:cubicBezTo>
                  <a:pt x="1847845" y="3166988"/>
                  <a:pt x="1801481" y="3214165"/>
                  <a:pt x="1743786" y="3214666"/>
                </a:cubicBezTo>
                <a:lnTo>
                  <a:pt x="131493" y="3228675"/>
                </a:lnTo>
                <a:cubicBezTo>
                  <a:pt x="73798" y="3229176"/>
                  <a:pt x="26621" y="3182812"/>
                  <a:pt x="26120" y="3125117"/>
                </a:cubicBezTo>
                <a:lnTo>
                  <a:pt x="5" y="119385"/>
                </a:lnTo>
                <a:cubicBezTo>
                  <a:pt x="-496" y="61690"/>
                  <a:pt x="45868" y="14513"/>
                  <a:pt x="103562" y="14012"/>
                </a:cubicBezTo>
                <a:lnTo>
                  <a:pt x="1715856" y="4"/>
                </a:lnTo>
                <a:cubicBezTo>
                  <a:pt x="1730279" y="-122"/>
                  <a:pt x="1744046" y="2682"/>
                  <a:pt x="1756590" y="7860"/>
                </a:cubicBez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0" tIns="360000" rIns="180000" bIns="46800"/>
          <a:lstStyle/>
          <a:p>
            <a:pPr algn="ctr">
              <a:lnSpc>
                <a:spcPct val="130000"/>
              </a:lnSpc>
              <a:spcAft>
                <a:spcPts val="600"/>
              </a:spcAft>
            </a:pPr>
            <a:endParaRPr lang="zh-CN" altLang="en-US" dirty="0"/>
          </a:p>
        </p:txBody>
      </p:sp>
      <p:sp>
        <p:nvSpPr>
          <p:cNvPr id="26" name="圆角矩形 8"/>
          <p:cNvSpPr>
            <a:spLocks noChangeArrowheads="1"/>
          </p:cNvSpPr>
          <p:nvPr/>
        </p:nvSpPr>
        <p:spPr bwMode="auto">
          <a:xfrm rot="5675376">
            <a:off x="3811902" y="3228161"/>
            <a:ext cx="4325598" cy="2212181"/>
          </a:xfrm>
          <a:prstGeom prst="roundRect">
            <a:avLst>
              <a:gd name="adj" fmla="val 5731"/>
            </a:avLst>
          </a:prstGeom>
          <a:noFill/>
          <a:ln w="3175" cap="flat" cmpd="sng">
            <a:solidFill>
              <a:schemeClr val="bg1"/>
            </a:solidFill>
            <a:prstDash val="dash"/>
            <a:rou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zh-CN" altLang="zh-CN">
              <a:solidFill>
                <a:srgbClr val="FFFFFF"/>
              </a:solidFill>
              <a:latin typeface="微软雅黑" panose="020B0503020204020204" charset="-122"/>
              <a:sym typeface="微软雅黑" panose="020B0503020204020204" charset="-122"/>
            </a:endParaRPr>
          </a:p>
        </p:txBody>
      </p:sp>
      <p:sp>
        <p:nvSpPr>
          <p:cNvPr id="27" name="椭圆 30"/>
          <p:cNvSpPr>
            <a:spLocks noChangeArrowheads="1"/>
          </p:cNvSpPr>
          <p:nvPr/>
        </p:nvSpPr>
        <p:spPr bwMode="auto">
          <a:xfrm rot="1102191">
            <a:off x="7161535" y="2578063"/>
            <a:ext cx="152400" cy="136525"/>
          </a:xfrm>
          <a:prstGeom prst="ellipse">
            <a:avLst/>
          </a:prstGeom>
          <a:solidFill>
            <a:schemeClr val="bg1"/>
          </a:solidFill>
          <a:ln w="25400" cap="flat" cmpd="sng">
            <a:solidFill>
              <a:srgbClr val="7F7F7F"/>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 name="椭圆 31"/>
          <p:cNvSpPr>
            <a:spLocks noChangeArrowheads="1"/>
          </p:cNvSpPr>
          <p:nvPr/>
        </p:nvSpPr>
        <p:spPr bwMode="auto">
          <a:xfrm rot="6543340">
            <a:off x="7182172" y="2589176"/>
            <a:ext cx="111125" cy="85725"/>
          </a:xfrm>
          <a:prstGeom prst="ellipse">
            <a:avLst/>
          </a:prstGeom>
          <a:solidFill>
            <a:srgbClr val="7F7F7F"/>
          </a:solidFill>
          <a:ln w="12700" cap="flat" cmpd="sng">
            <a:solidFill>
              <a:srgbClr val="A5A5A5"/>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 name="TextBox 29"/>
          <p:cNvSpPr txBox="1"/>
          <p:nvPr/>
        </p:nvSpPr>
        <p:spPr>
          <a:xfrm rot="268983">
            <a:off x="4801508" y="2581073"/>
            <a:ext cx="1986831" cy="3691254"/>
          </a:xfrm>
          <a:prstGeom prst="rect">
            <a:avLst/>
          </a:prstGeom>
          <a:noFill/>
        </p:spPr>
        <p:txBody>
          <a:bodyPr vert="eaVert" wrap="square" rtlCol="0">
            <a:noAutofit/>
          </a:bodyPr>
          <a:lstStyle/>
          <a:p>
            <a:r>
              <a:rPr lang="zh-CN" altLang="zh-CN" spc="300" dirty="0">
                <a:solidFill>
                  <a:srgbClr val="FF0000"/>
                </a:solidFill>
                <a:latin typeface="华文隶书" panose="02010800040101010101" charset="-122"/>
                <a:ea typeface="华文隶书" panose="02010800040101010101" charset="-122"/>
              </a:rPr>
              <a:t>形式审查</a:t>
            </a:r>
            <a:r>
              <a:rPr lang="zh-CN" altLang="zh-CN" spc="300" dirty="0" smtClean="0">
                <a:solidFill>
                  <a:schemeClr val="bg1"/>
                </a:solidFill>
                <a:latin typeface="华文隶书" panose="02010800040101010101" charset="-122"/>
                <a:ea typeface="华文隶书" panose="02010800040101010101" charset="-122"/>
              </a:rPr>
              <a:t>：就是</a:t>
            </a:r>
            <a:r>
              <a:rPr lang="zh-CN" altLang="zh-CN" spc="300" dirty="0">
                <a:solidFill>
                  <a:schemeClr val="bg1"/>
                </a:solidFill>
                <a:latin typeface="华文隶书" panose="02010800040101010101" charset="-122"/>
                <a:ea typeface="华文隶书" panose="02010800040101010101" charset="-122"/>
              </a:rPr>
              <a:t>登记机构不审查登记申请是否与实体法上的权利关系一致，而仅审查登记申请在登记手续、提供材料等方面是否合法、齐备。</a:t>
            </a:r>
            <a:endParaRPr lang="zh-CN" altLang="zh-CN" spc="300" dirty="0">
              <a:solidFill>
                <a:schemeClr val="bg1"/>
              </a:solidFill>
              <a:latin typeface="华文隶书" panose="02010800040101010101" charset="-122"/>
              <a:ea typeface="华文隶书" panose="02010800040101010101" charset="-122"/>
            </a:endParaRPr>
          </a:p>
          <a:p>
            <a:endParaRPr lang="zh-CN" altLang="en-US" b="1" dirty="0"/>
          </a:p>
        </p:txBody>
      </p:sp>
      <p:sp>
        <p:nvSpPr>
          <p:cNvPr id="31" name="TextBox 30"/>
          <p:cNvSpPr txBox="1"/>
          <p:nvPr/>
        </p:nvSpPr>
        <p:spPr>
          <a:xfrm rot="21555161">
            <a:off x="9175219" y="2734337"/>
            <a:ext cx="1844675" cy="3608054"/>
          </a:xfrm>
          <a:prstGeom prst="rect">
            <a:avLst/>
          </a:prstGeom>
          <a:noFill/>
        </p:spPr>
        <p:txBody>
          <a:bodyPr vert="eaVert" wrap="square" rtlCol="0">
            <a:spAutoFit/>
          </a:bodyPr>
          <a:lstStyle/>
          <a:p>
            <a:r>
              <a:rPr lang="zh-CN" altLang="zh-CN" b="1" spc="300" dirty="0">
                <a:solidFill>
                  <a:srgbClr val="FF0000"/>
                </a:solidFill>
                <a:latin typeface="华文隶书" panose="02010800040101010101" charset="-122"/>
                <a:ea typeface="华文隶书" panose="02010800040101010101" charset="-122"/>
              </a:rPr>
              <a:t>实质审查</a:t>
            </a:r>
            <a:r>
              <a:rPr lang="zh-CN" altLang="zh-CN" b="1" spc="300" dirty="0">
                <a:solidFill>
                  <a:schemeClr val="bg1"/>
                </a:solidFill>
                <a:latin typeface="华文隶书" panose="02010800040101010101" charset="-122"/>
                <a:ea typeface="华文隶书" panose="02010800040101010101" charset="-122"/>
              </a:rPr>
              <a:t>：不仅审查登记申请在登记手续上是否合法，还要审查其是否与实体法上的权利关系一致，实体法上的权利关系是否有效。</a:t>
            </a:r>
            <a:endParaRPr lang="zh-CN" altLang="zh-CN" b="1" spc="300" dirty="0">
              <a:solidFill>
                <a:schemeClr val="bg1"/>
              </a:solidFill>
              <a:latin typeface="华文隶书" panose="02010800040101010101" charset="-122"/>
              <a:ea typeface="华文隶书" panose="02010800040101010101" charset="-122"/>
            </a:endParaRPr>
          </a:p>
          <a:p>
            <a:endParaRPr lang="zh-CN" altLang="en-US" dirty="0"/>
          </a:p>
        </p:txBody>
      </p:sp>
      <p:sp>
        <p:nvSpPr>
          <p:cNvPr id="32" name="矩形 32"/>
          <p:cNvSpPr>
            <a:spLocks noChangeArrowheads="1"/>
          </p:cNvSpPr>
          <p:nvPr/>
        </p:nvSpPr>
        <p:spPr bwMode="auto">
          <a:xfrm rot="6543340" flipV="1">
            <a:off x="6944297" y="2239615"/>
            <a:ext cx="813748" cy="45719"/>
          </a:xfrm>
          <a:prstGeom prst="rect">
            <a:avLst/>
          </a:prstGeom>
          <a:gradFill rotWithShape="1">
            <a:gsLst>
              <a:gs pos="0">
                <a:srgbClr val="000000"/>
              </a:gs>
              <a:gs pos="1999">
                <a:srgbClr val="000000"/>
              </a:gs>
              <a:gs pos="50999">
                <a:srgbClr val="BFBFBF"/>
              </a:gs>
              <a:gs pos="98000">
                <a:srgbClr val="000000"/>
              </a:gs>
              <a:gs pos="100000">
                <a:srgbClr val="000000"/>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TextBox 7"/>
          <p:cNvSpPr txBox="1"/>
          <p:nvPr/>
        </p:nvSpPr>
        <p:spPr>
          <a:xfrm>
            <a:off x="38100" y="980440"/>
            <a:ext cx="637540" cy="1814830"/>
          </a:xfrm>
          <a:prstGeom prst="rect">
            <a:avLst/>
          </a:prstGeom>
          <a:solidFill>
            <a:srgbClr val="FFFF00"/>
          </a:solidFill>
        </p:spPr>
        <p:txBody>
          <a:bodyPr wrap="square" rtlCol="0">
            <a:spAutoFit/>
          </a:bodyPr>
          <a:p>
            <a:pPr algn="ctr"/>
            <a:r>
              <a:rPr lang="zh-CN" altLang="en-US" sz="1600" dirty="0">
                <a:solidFill>
                  <a:srgbClr val="C00000"/>
                </a:solidFill>
                <a:latin typeface="汉仪方隶简" panose="02010600000101010101" charset="-122"/>
                <a:ea typeface="汉仪方隶简" panose="02010600000101010101" charset="-122"/>
                <a:cs typeface="汉仪方隶简" panose="02010600000101010101" charset="-122"/>
              </a:rPr>
              <a:t>（三）</a:t>
            </a:r>
            <a:r>
              <a:rPr lang="zh-CN" altLang="en-US" sz="2400" dirty="0">
                <a:solidFill>
                  <a:srgbClr val="C00000"/>
                </a:solidFill>
                <a:latin typeface="汉仪方隶简" panose="02010600000101010101" charset="-122"/>
                <a:ea typeface="汉仪方隶简" panose="02010600000101010101" charset="-122"/>
                <a:cs typeface="汉仪方隶简" panose="02010600000101010101" charset="-122"/>
              </a:rPr>
              <a:t>登记责任</a:t>
            </a:r>
            <a:endParaRPr lang="zh-CN" altLang="en-US" sz="2400" dirty="0">
              <a:solidFill>
                <a:srgbClr val="C00000"/>
              </a:solidFill>
              <a:latin typeface="汉仪方隶简" panose="02010600000101010101" charset="-122"/>
              <a:ea typeface="汉仪方隶简" panose="02010600000101010101" charset="-122"/>
              <a:cs typeface="汉仪方隶简" panose="02010600000101010101" charset="-122"/>
            </a:endParaRPr>
          </a:p>
        </p:txBody>
      </p:sp>
    </p:spTree>
    <p:custDataLst>
      <p:tags r:id="rId2"/>
    </p:custDataLst>
  </p:cSld>
  <p:clrMapOvr>
    <a:masterClrMapping/>
  </p:clrMapOvr>
  <p:transition spd="slow" advTm="7728">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grpId="1" nodeType="clickEffect">
                                  <p:stCondLst>
                                    <p:cond delay="0"/>
                                  </p:stCondLst>
                                  <p:childTnLst>
                                    <p:anim to="1.5" calcmode="lin" valueType="num">
                                      <p:cBhvr override="childStyle">
                                        <p:cTn id="6" dur="2000" fill="hold"/>
                                        <p:tgtEl>
                                          <p:spTgt spid="8"/>
                                        </p:tgtEl>
                                        <p:attrNameLst>
                                          <p:attrName>style.fontSize</p:attrName>
                                        </p:attrNameLst>
                                      </p:cBhvr>
                                    </p:anim>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1000"/>
                                        <p:tgtEl>
                                          <p:spTgt spid="27"/>
                                        </p:tgtEl>
                                      </p:cBhvr>
                                    </p:animEffect>
                                    <p:anim calcmode="lin" valueType="num">
                                      <p:cBhvr>
                                        <p:cTn id="17" dur="1000" fill="hold"/>
                                        <p:tgtEl>
                                          <p:spTgt spid="27"/>
                                        </p:tgtEl>
                                        <p:attrNameLst>
                                          <p:attrName>ppt_x</p:attrName>
                                        </p:attrNameLst>
                                      </p:cBhvr>
                                      <p:tavLst>
                                        <p:tav tm="0">
                                          <p:val>
                                            <p:strVal val="#ppt_x"/>
                                          </p:val>
                                        </p:tav>
                                        <p:tav tm="100000">
                                          <p:val>
                                            <p:strVal val="#ppt_x"/>
                                          </p:val>
                                        </p:tav>
                                      </p:tavLst>
                                    </p:anim>
                                    <p:anim calcmode="lin" valueType="num">
                                      <p:cBhvr>
                                        <p:cTn id="18" dur="1000" fill="hold"/>
                                        <p:tgtEl>
                                          <p:spTgt spid="2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par>
                                <p:cTn id="29" presetID="8" presetClass="emph" presetSubtype="0" fill="hold" grpId="0" nodeType="withEffect">
                                  <p:stCondLst>
                                    <p:cond delay="0"/>
                                  </p:stCondLst>
                                  <p:childTnLst>
                                    <p:animRot by="21600000">
                                      <p:cBhvr>
                                        <p:cTn id="30" dur="2000" fill="hold"/>
                                        <p:tgtEl>
                                          <p:spTgt spid="32"/>
                                        </p:tgtEl>
                                        <p:attrNameLst>
                                          <p:attrName>r</p:attrName>
                                        </p:attrNameLst>
                                      </p:cBhvr>
                                    </p:animRot>
                                  </p:childTnLst>
                                </p:cTn>
                              </p:par>
                              <p:par>
                                <p:cTn id="31" presetID="42"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anim calcmode="lin" valueType="num">
                                      <p:cBhvr>
                                        <p:cTn id="34" dur="1000" fill="hold"/>
                                        <p:tgtEl>
                                          <p:spTgt spid="26"/>
                                        </p:tgtEl>
                                        <p:attrNameLst>
                                          <p:attrName>ppt_x</p:attrName>
                                        </p:attrNameLst>
                                      </p:cBhvr>
                                      <p:tavLst>
                                        <p:tav tm="0">
                                          <p:val>
                                            <p:strVal val="#ppt_x"/>
                                          </p:val>
                                        </p:tav>
                                        <p:tav tm="100000">
                                          <p:val>
                                            <p:strVal val="#ppt_x"/>
                                          </p:val>
                                        </p:tav>
                                      </p:tavLst>
                                    </p:anim>
                                    <p:anim calcmode="lin" valueType="num">
                                      <p:cBhvr>
                                        <p:cTn id="3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1000"/>
                                        <p:tgtEl>
                                          <p:spTgt spid="31"/>
                                        </p:tgtEl>
                                      </p:cBhvr>
                                    </p:animEffect>
                                    <p:anim calcmode="lin" valueType="num">
                                      <p:cBhvr>
                                        <p:cTn id="51" dur="1000" fill="hold"/>
                                        <p:tgtEl>
                                          <p:spTgt spid="31"/>
                                        </p:tgtEl>
                                        <p:attrNameLst>
                                          <p:attrName>ppt_x</p:attrName>
                                        </p:attrNameLst>
                                      </p:cBhvr>
                                      <p:tavLst>
                                        <p:tav tm="0">
                                          <p:val>
                                            <p:strVal val="#ppt_x"/>
                                          </p:val>
                                        </p:tav>
                                        <p:tav tm="100000">
                                          <p:val>
                                            <p:strVal val="#ppt_x"/>
                                          </p:val>
                                        </p:tav>
                                      </p:tavLst>
                                    </p:anim>
                                    <p:anim calcmode="lin" valueType="num">
                                      <p:cBhvr>
                                        <p:cTn id="52" dur="1000" fill="hold"/>
                                        <p:tgtEl>
                                          <p:spTgt spid="3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8" presetClass="emph" presetSubtype="0" fill="hold" grpId="0" nodeType="clickEffect">
                                  <p:stCondLst>
                                    <p:cond delay="0"/>
                                  </p:stCondLst>
                                  <p:childTnLst>
                                    <p:animRot by="21600000">
                                      <p:cBhvr>
                                        <p:cTn id="6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7" grpId="0" bldLvl="0" animBg="1"/>
      <p:bldP spid="18" grpId="0" bldLvl="0" animBg="1"/>
      <p:bldP spid="25" grpId="0" bldLvl="0" animBg="1"/>
      <p:bldP spid="26" grpId="0" bldLvl="0" animBg="1"/>
      <p:bldP spid="27" grpId="0" bldLvl="0" animBg="1"/>
      <p:bldP spid="28" grpId="0" bldLvl="0" animBg="1"/>
      <p:bldP spid="30" grpId="0"/>
      <p:bldP spid="31" grpId="0"/>
      <p:bldP spid="32" grpId="0" bldLvl="0" animBg="1"/>
      <p:bldP spid="8" grpId="0" bldLvl="0" animBg="1"/>
      <p:bldP spid="8" grpId="1"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141788" y="1916832"/>
            <a:ext cx="3908425" cy="2775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698575" y="1988840"/>
            <a:ext cx="3443211" cy="4092575"/>
          </a:xfrm>
          <a:prstGeom prst="rect">
            <a:avLst/>
          </a:prstGeom>
          <a:solidFill>
            <a:schemeClr val="bg2"/>
          </a:solidFill>
          <a:ln w="38100">
            <a:solidFill>
              <a:schemeClr val="bg2">
                <a:lumMod val="75000"/>
              </a:schemeClr>
            </a:solidFill>
            <a:prstDash val="solid"/>
          </a:ln>
        </p:spPr>
        <p:txBody>
          <a:bodyPr wrap="square" rtlCol="0">
            <a:spAutoFit/>
          </a:bodyPr>
          <a:lstStyle/>
          <a:p>
            <a:r>
              <a:rPr lang="zh-CN" altLang="en-US" b="1" dirty="0" smtClean="0">
                <a:solidFill>
                  <a:schemeClr val="bg2">
                    <a:lumMod val="50000"/>
                  </a:schemeClr>
                </a:solidFill>
                <a:latin typeface="微软雅黑" panose="020B0503020204020204" charset="-122"/>
                <a:ea typeface="微软雅黑" panose="020B0503020204020204" charset="-122"/>
              </a:rPr>
              <a:t>权利登记制度：</a:t>
            </a:r>
            <a:endParaRPr lang="en-US" altLang="zh-CN" b="1" dirty="0" smtClean="0">
              <a:solidFill>
                <a:schemeClr val="bg2">
                  <a:lumMod val="50000"/>
                </a:schemeClr>
              </a:solidFill>
              <a:latin typeface="微软雅黑" panose="020B0503020204020204" charset="-122"/>
              <a:ea typeface="微软雅黑" panose="020B0503020204020204"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是</a:t>
            </a:r>
            <a:r>
              <a:rPr lang="zh-CN" altLang="zh-CN" sz="1600" dirty="0">
                <a:latin typeface="幼圆" panose="02010509060101010101" pitchFamily="49" charset="-122"/>
                <a:ea typeface="幼圆" panose="02010509060101010101" pitchFamily="49" charset="-122"/>
              </a:rPr>
              <a:t>指不动产物权依法律行为的设立、转 移、变更和废止等事项非经登记不得生效的立法体制</a:t>
            </a:r>
            <a:r>
              <a:rPr lang="zh-CN" altLang="zh-CN" sz="1600" dirty="0" smtClean="0">
                <a:latin typeface="幼圆" panose="02010509060101010101" pitchFamily="49" charset="-122"/>
                <a:ea typeface="幼圆" panose="02010509060101010101" pitchFamily="49" charset="-122"/>
              </a:rPr>
              <a:t>。</a:t>
            </a:r>
            <a:r>
              <a:rPr lang="zh-CN" altLang="en-US" sz="1600" dirty="0" smtClean="0">
                <a:latin typeface="幼圆" panose="02010509060101010101" pitchFamily="49" charset="-122"/>
                <a:ea typeface="幼圆" panose="02010509060101010101" pitchFamily="49" charset="-122"/>
              </a:rPr>
              <a:t>特点是：</a:t>
            </a:r>
            <a:endParaRPr lang="en-US" altLang="zh-CN" sz="1600" dirty="0" smtClean="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一</a:t>
            </a:r>
            <a:r>
              <a:rPr lang="zh-CN" altLang="zh-CN" sz="1600" dirty="0">
                <a:latin typeface="幼圆" panose="02010509060101010101" pitchFamily="49" charset="-122"/>
                <a:ea typeface="幼圆" panose="02010509060101010101" pitchFamily="49" charset="-122"/>
              </a:rPr>
              <a:t>是采用这一模式的国家大多实行强制登记制度</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二</a:t>
            </a:r>
            <a:r>
              <a:rPr lang="zh-CN" altLang="zh-CN" sz="1600" dirty="0">
                <a:latin typeface="幼圆" panose="02010509060101010101" pitchFamily="49" charset="-122"/>
                <a:ea typeface="幼圆" panose="02010509060101010101" pitchFamily="49" charset="-122"/>
              </a:rPr>
              <a:t>是规定登记为生效要件。</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三</a:t>
            </a:r>
            <a:r>
              <a:rPr lang="zh-CN" altLang="zh-CN" sz="1600" dirty="0">
                <a:latin typeface="幼圆" panose="02010509060101010101" pitchFamily="49" charset="-122"/>
                <a:ea typeface="幼圆" panose="02010509060101010101" pitchFamily="49" charset="-122"/>
              </a:rPr>
              <a:t>是登记机关应对登记的内容进行实质审查。</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四</a:t>
            </a:r>
            <a:r>
              <a:rPr lang="zh-CN" altLang="zh-CN" sz="1600" dirty="0">
                <a:latin typeface="幼圆" panose="02010509060101010101" pitchFamily="49" charset="-122"/>
                <a:ea typeface="幼圆" panose="02010509060101010101" pitchFamily="49" charset="-122"/>
              </a:rPr>
              <a:t>是登记具有公信力。</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五</a:t>
            </a:r>
            <a:r>
              <a:rPr lang="zh-CN" altLang="zh-CN" sz="1600" dirty="0">
                <a:latin typeface="幼圆" panose="02010509060101010101" pitchFamily="49" charset="-122"/>
                <a:ea typeface="幼圆" panose="02010509060101010101" pitchFamily="49" charset="-122"/>
              </a:rPr>
              <a:t>是登记簿的编成采“物的编成主义”。</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六</a:t>
            </a:r>
            <a:r>
              <a:rPr lang="zh-CN" altLang="zh-CN" sz="1600" dirty="0">
                <a:latin typeface="幼圆" panose="02010509060101010101" pitchFamily="49" charset="-122"/>
                <a:ea typeface="幼圆" panose="02010509060101010101" pitchFamily="49" charset="-122"/>
              </a:rPr>
              <a:t>是登记以不动产权利的静态为主，只记入不动产的权利状态，而不记入不动产权利变动的事实。</a:t>
            </a:r>
            <a:endParaRPr lang="zh-CN" altLang="zh-CN" sz="1600" dirty="0">
              <a:latin typeface="幼圆" panose="02010509060101010101" pitchFamily="49" charset="-122"/>
              <a:ea typeface="幼圆" panose="02010509060101010101" pitchFamily="49" charset="-122"/>
            </a:endParaRPr>
          </a:p>
          <a:p>
            <a:endParaRPr lang="zh-CN" altLang="en-US" dirty="0"/>
          </a:p>
        </p:txBody>
      </p:sp>
      <p:sp>
        <p:nvSpPr>
          <p:cNvPr id="30" name="TextBox 29"/>
          <p:cNvSpPr txBox="1"/>
          <p:nvPr/>
        </p:nvSpPr>
        <p:spPr>
          <a:xfrm>
            <a:off x="8050213" y="1129382"/>
            <a:ext cx="3521570" cy="5539105"/>
          </a:xfrm>
          <a:prstGeom prst="rect">
            <a:avLst/>
          </a:prstGeom>
          <a:solidFill>
            <a:schemeClr val="accent3">
              <a:lumMod val="20000"/>
              <a:lumOff val="80000"/>
            </a:schemeClr>
          </a:solidFill>
          <a:ln w="38100">
            <a:solidFill>
              <a:srgbClr val="FFC000"/>
            </a:solidFill>
          </a:ln>
        </p:spPr>
        <p:txBody>
          <a:bodyPr wrap="square" rtlCol="0">
            <a:spAutoFit/>
          </a:bodyPr>
          <a:lstStyle/>
          <a:p>
            <a:r>
              <a:rPr lang="zh-CN" altLang="en-US" b="1" dirty="0">
                <a:solidFill>
                  <a:schemeClr val="accent3">
                    <a:lumMod val="75000"/>
                  </a:schemeClr>
                </a:solidFill>
                <a:latin typeface="微软雅黑" panose="020B0503020204020204" charset="-122"/>
                <a:ea typeface="微软雅黑" panose="020B0503020204020204" charset="-122"/>
              </a:rPr>
              <a:t>契约</a:t>
            </a:r>
            <a:r>
              <a:rPr lang="zh-CN" altLang="en-US" b="1" dirty="0" smtClean="0">
                <a:solidFill>
                  <a:schemeClr val="accent3">
                    <a:lumMod val="75000"/>
                  </a:schemeClr>
                </a:solidFill>
                <a:latin typeface="微软雅黑" panose="020B0503020204020204" charset="-122"/>
                <a:ea typeface="微软雅黑" panose="020B0503020204020204" charset="-122"/>
              </a:rPr>
              <a:t>登记制度：</a:t>
            </a:r>
            <a:endParaRPr lang="en-US" altLang="zh-CN" b="1" dirty="0" smtClean="0">
              <a:solidFill>
                <a:schemeClr val="accent3">
                  <a:lumMod val="75000"/>
                </a:schemeClr>
              </a:solidFill>
              <a:latin typeface="微软雅黑" panose="020B0503020204020204" charset="-122"/>
              <a:ea typeface="微软雅黑" panose="020B0503020204020204"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也</a:t>
            </a:r>
            <a:r>
              <a:rPr lang="zh-CN" altLang="zh-CN" sz="1600" dirty="0">
                <a:latin typeface="幼圆" panose="02010509060101010101" pitchFamily="49" charset="-122"/>
                <a:ea typeface="幼圆" panose="02010509060101010101" pitchFamily="49" charset="-122"/>
              </a:rPr>
              <a:t>称形式主义登记，是指不动产物权的变动，经当事人订立契约即发生效力，但非经登记，不得对抗第三人</a:t>
            </a:r>
            <a:r>
              <a:rPr lang="zh-CN" altLang="zh-CN" sz="1600" dirty="0" smtClean="0">
                <a:latin typeface="幼圆" panose="02010509060101010101" pitchFamily="49" charset="-122"/>
                <a:ea typeface="幼圆" panose="02010509060101010101" pitchFamily="49" charset="-122"/>
              </a:rPr>
              <a:t>。</a:t>
            </a:r>
            <a:r>
              <a:rPr lang="zh-CN" altLang="en-US" sz="1600" dirty="0" smtClean="0">
                <a:latin typeface="幼圆" panose="02010509060101010101" pitchFamily="49" charset="-122"/>
                <a:ea typeface="幼圆" panose="02010509060101010101" pitchFamily="49" charset="-122"/>
              </a:rPr>
              <a:t>特点是：</a:t>
            </a:r>
            <a:endParaRPr lang="en-US" altLang="zh-CN" sz="1600" dirty="0" smtClean="0">
              <a:latin typeface="幼圆" panose="02010509060101010101" pitchFamily="49" charset="-122"/>
              <a:ea typeface="幼圆" panose="02010509060101010101" pitchFamily="49" charset="-122"/>
            </a:endParaRPr>
          </a:p>
          <a:p>
            <a:r>
              <a:rPr lang="en-US" altLang="zh-CN" sz="1600" dirty="0">
                <a:latin typeface="幼圆" panose="02010509060101010101" pitchFamily="49" charset="-122"/>
                <a:ea typeface="幼圆" panose="02010509060101010101" pitchFamily="49" charset="-122"/>
              </a:rPr>
              <a:t> </a:t>
            </a:r>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一</a:t>
            </a:r>
            <a:r>
              <a:rPr lang="zh-CN" altLang="zh-CN" sz="1600" dirty="0">
                <a:latin typeface="幼圆" panose="02010509060101010101" pitchFamily="49" charset="-122"/>
                <a:ea typeface="幼圆" panose="02010509060101010101" pitchFamily="49" charset="-122"/>
              </a:rPr>
              <a:t>是采用这一模式的国家除法律有特别规定外，均为任意登记，亦即不动产权利的变动，当事人可申请登记，也可不申请登记。</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二</a:t>
            </a:r>
            <a:r>
              <a:rPr lang="zh-CN" altLang="zh-CN" sz="1600" dirty="0">
                <a:latin typeface="幼圆" panose="02010509060101010101" pitchFamily="49" charset="-122"/>
                <a:ea typeface="幼圆" panose="02010509060101010101" pitchFamily="49" charset="-122"/>
              </a:rPr>
              <a:t>是登记一般只是对抗要件，而非生效要件。</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三</a:t>
            </a:r>
            <a:r>
              <a:rPr lang="zh-CN" altLang="zh-CN" sz="1600" dirty="0">
                <a:latin typeface="幼圆" panose="02010509060101010101" pitchFamily="49" charset="-122"/>
                <a:ea typeface="幼圆" panose="02010509060101010101" pitchFamily="49" charset="-122"/>
              </a:rPr>
              <a:t>是登记实行形式审查主义，登记机关对不动产物权变动无实质审查的权利。</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四</a:t>
            </a:r>
            <a:r>
              <a:rPr lang="zh-CN" altLang="zh-CN" sz="1600" dirty="0">
                <a:latin typeface="幼圆" panose="02010509060101010101" pitchFamily="49" charset="-122"/>
                <a:ea typeface="幼圆" panose="02010509060101010101" pitchFamily="49" charset="-122"/>
              </a:rPr>
              <a:t>是登记无公信力，当登记事项实质上不成立或无效时，不得以其对抗善意第三人。</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五</a:t>
            </a:r>
            <a:r>
              <a:rPr lang="zh-CN" altLang="zh-CN" sz="1600" dirty="0">
                <a:latin typeface="幼圆" panose="02010509060101010101" pitchFamily="49" charset="-122"/>
                <a:ea typeface="幼圆" panose="02010509060101010101" pitchFamily="49" charset="-122"/>
              </a:rPr>
              <a:t>是登记簿采“人的编成主义”，即登记簿主要以权利人为标准编成。</a:t>
            </a:r>
            <a:endParaRPr lang="zh-CN" altLang="zh-CN" sz="1600" dirty="0">
              <a:latin typeface="幼圆" panose="02010509060101010101" pitchFamily="49" charset="-122"/>
              <a:ea typeface="幼圆" panose="02010509060101010101" pitchFamily="49"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六</a:t>
            </a:r>
            <a:r>
              <a:rPr lang="zh-CN" altLang="zh-CN" sz="1600" dirty="0">
                <a:latin typeface="幼圆" panose="02010509060101010101" pitchFamily="49" charset="-122"/>
                <a:ea typeface="幼圆" panose="02010509060101010101" pitchFamily="49" charset="-122"/>
              </a:rPr>
              <a:t>是登记以不动产权利的动态为主，不仅记入不动产的权利状态，而且记入不动产权利变动的事实</a:t>
            </a:r>
            <a:r>
              <a:rPr lang="zh-CN" altLang="zh-CN" sz="1600" dirty="0" smtClean="0">
                <a:latin typeface="幼圆" panose="02010509060101010101" pitchFamily="49" charset="-122"/>
                <a:ea typeface="幼圆" panose="02010509060101010101" pitchFamily="49" charset="-122"/>
              </a:rPr>
              <a:t>。</a:t>
            </a:r>
            <a:endParaRPr lang="zh-CN" altLang="zh-CN" sz="1600" dirty="0">
              <a:latin typeface="幼圆" panose="02010509060101010101" pitchFamily="49" charset="-122"/>
              <a:ea typeface="幼圆" panose="02010509060101010101" pitchFamily="49" charset="-122"/>
            </a:endParaRPr>
          </a:p>
        </p:txBody>
      </p:sp>
      <p:sp>
        <p:nvSpPr>
          <p:cNvPr id="31" name="TextBox 30"/>
          <p:cNvSpPr txBox="1"/>
          <p:nvPr/>
        </p:nvSpPr>
        <p:spPr>
          <a:xfrm>
            <a:off x="4442991" y="4503891"/>
            <a:ext cx="3312368" cy="1353185"/>
          </a:xfrm>
          <a:prstGeom prst="rect">
            <a:avLst/>
          </a:prstGeom>
          <a:solidFill>
            <a:schemeClr val="accent1">
              <a:lumMod val="20000"/>
              <a:lumOff val="80000"/>
            </a:schemeClr>
          </a:solidFill>
          <a:ln w="38100">
            <a:solidFill>
              <a:srgbClr val="92D050"/>
            </a:solidFill>
          </a:ln>
        </p:spPr>
        <p:txBody>
          <a:bodyPr wrap="square" rtlCol="0">
            <a:spAutoFit/>
          </a:bodyPr>
          <a:lstStyle/>
          <a:p>
            <a:r>
              <a:rPr lang="zh-CN" altLang="en-US" b="1" dirty="0" smtClean="0">
                <a:solidFill>
                  <a:srgbClr val="00B050"/>
                </a:solidFill>
                <a:latin typeface="微软雅黑" panose="020B0503020204020204" charset="-122"/>
                <a:ea typeface="微软雅黑" panose="020B0503020204020204" charset="-122"/>
              </a:rPr>
              <a:t>托伦斯登记制度：</a:t>
            </a:r>
            <a:endParaRPr lang="en-US" altLang="zh-CN" b="1" dirty="0" smtClean="0">
              <a:solidFill>
                <a:srgbClr val="00B050"/>
              </a:solidFill>
              <a:latin typeface="微软雅黑" panose="020B0503020204020204" charset="-122"/>
              <a:ea typeface="微软雅黑" panose="020B0503020204020204" charset="-122"/>
            </a:endParaRPr>
          </a:p>
          <a:p>
            <a:r>
              <a:rPr lang="en-US" altLang="zh-CN" sz="1600" dirty="0" smtClean="0">
                <a:latin typeface="幼圆" panose="02010509060101010101" pitchFamily="49" charset="-122"/>
                <a:ea typeface="幼圆" panose="02010509060101010101" pitchFamily="49" charset="-122"/>
              </a:rPr>
              <a:t>    </a:t>
            </a:r>
            <a:r>
              <a:rPr lang="zh-CN" altLang="zh-CN" sz="1600" dirty="0" smtClean="0">
                <a:latin typeface="幼圆" panose="02010509060101010101" pitchFamily="49" charset="-122"/>
                <a:ea typeface="幼圆" panose="02010509060101010101" pitchFamily="49" charset="-122"/>
              </a:rPr>
              <a:t>是</a:t>
            </a:r>
            <a:r>
              <a:rPr lang="zh-CN" altLang="zh-CN" sz="1600" dirty="0">
                <a:latin typeface="幼圆" panose="02010509060101010101" pitchFamily="49" charset="-122"/>
                <a:ea typeface="幼圆" panose="02010509060101010101" pitchFamily="49" charset="-122"/>
              </a:rPr>
              <a:t>指经实质审查后用登记机关发放的权利证书确认产权以便利不动产物权转移的登记制度</a:t>
            </a:r>
            <a:r>
              <a:rPr lang="zh-CN" altLang="zh-CN" sz="1600" dirty="0" smtClean="0">
                <a:latin typeface="幼圆" panose="02010509060101010101" pitchFamily="49" charset="-122"/>
                <a:ea typeface="幼圆" panose="02010509060101010101" pitchFamily="49" charset="-122"/>
              </a:rPr>
              <a:t>。</a:t>
            </a:r>
            <a:endParaRPr lang="en-US" altLang="zh-CN" sz="1600" dirty="0" smtClean="0">
              <a:latin typeface="幼圆" panose="02010509060101010101" pitchFamily="49" charset="-122"/>
              <a:ea typeface="幼圆" panose="02010509060101010101" pitchFamily="49" charset="-122"/>
            </a:endParaRPr>
          </a:p>
          <a:p>
            <a:endParaRPr lang="zh-CN" altLang="en-US" sz="1600" dirty="0"/>
          </a:p>
        </p:txBody>
      </p:sp>
      <p:sp>
        <p:nvSpPr>
          <p:cNvPr id="7" name="TextBox 8"/>
          <p:cNvSpPr txBox="1"/>
          <p:nvPr/>
        </p:nvSpPr>
        <p:spPr>
          <a:xfrm>
            <a:off x="482551" y="1052736"/>
            <a:ext cx="4104456" cy="429895"/>
          </a:xfrm>
          <a:prstGeom prst="rect">
            <a:avLst/>
          </a:prstGeom>
          <a:solidFill>
            <a:srgbClr val="0070C0"/>
          </a:solidFill>
          <a:scene3d>
            <a:camera prst="orthographicFront"/>
            <a:lightRig rig="threePt" dir="t"/>
          </a:scene3d>
          <a:sp3d>
            <a:bevelT prst="angle"/>
          </a:sp3d>
        </p:spPr>
        <p:txBody>
          <a:bodyPr wrap="square" rtlCol="0">
            <a:spAutoFit/>
          </a:bodyPr>
          <a:lstStyle/>
          <a:p>
            <a:pPr algn="ctr"/>
            <a:r>
              <a:rPr lang="en-US" altLang="zh-CN" sz="2200" dirty="0" smtClean="0">
                <a:solidFill>
                  <a:schemeClr val="bg1"/>
                </a:solidFill>
                <a:latin typeface="华康俪金黑W8(P)" pitchFamily="34" charset="-122"/>
                <a:ea typeface="华康俪金黑W8(P)" pitchFamily="34" charset="-122"/>
              </a:rPr>
              <a:t>2.</a:t>
            </a:r>
            <a:r>
              <a:rPr lang="zh-CN" altLang="en-US" sz="2200" dirty="0" smtClean="0">
                <a:solidFill>
                  <a:schemeClr val="bg1"/>
                </a:solidFill>
                <a:latin typeface="华康俪金黑W8(P)" pitchFamily="34" charset="-122"/>
                <a:ea typeface="华康俪金黑W8(P)" pitchFamily="34" charset="-122"/>
              </a:rPr>
              <a:t>国外</a:t>
            </a:r>
            <a:r>
              <a:rPr lang="zh-CN" altLang="en-US" sz="2200" dirty="0">
                <a:solidFill>
                  <a:schemeClr val="bg1"/>
                </a:solidFill>
                <a:latin typeface="华康俪金黑W8(P)" pitchFamily="34" charset="-122"/>
                <a:ea typeface="华康俪金黑W8(P)" pitchFamily="34" charset="-122"/>
              </a:rPr>
              <a:t>不动产登记制度简介</a:t>
            </a:r>
            <a:endParaRPr lang="zh-CN" altLang="en-US" sz="2200" dirty="0">
              <a:solidFill>
                <a:schemeClr val="bg1"/>
              </a:solidFill>
              <a:latin typeface="华康俪金黑W8(P)" pitchFamily="34" charset="-122"/>
              <a:ea typeface="华康俪金黑W8(P)" pitchFamily="34" charset="-122"/>
            </a:endParaRPr>
          </a:p>
        </p:txBody>
      </p:sp>
    </p:spTree>
    <p:custDataLst>
      <p:tags r:id="rId2"/>
    </p:custDataLst>
  </p:cSld>
  <p:clrMapOvr>
    <a:masterClrMapping/>
  </p:clrMapOvr>
  <p:transition spd="slow" advTm="9566">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500" fill="hold"/>
                                        <p:tgtEl>
                                          <p:spTgt spid="30"/>
                                        </p:tgtEl>
                                        <p:attrNameLst>
                                          <p:attrName>ppt_w</p:attrName>
                                        </p:attrNameLst>
                                      </p:cBhvr>
                                      <p:tavLst>
                                        <p:tav tm="0">
                                          <p:val>
                                            <p:fltVal val="0"/>
                                          </p:val>
                                        </p:tav>
                                        <p:tav tm="100000">
                                          <p:val>
                                            <p:strVal val="#ppt_w"/>
                                          </p:val>
                                        </p:tav>
                                      </p:tavLst>
                                    </p:anim>
                                    <p:anim calcmode="lin" valueType="num">
                                      <p:cBhvr>
                                        <p:cTn id="15" dur="500" fill="hold"/>
                                        <p:tgtEl>
                                          <p:spTgt spid="30"/>
                                        </p:tgtEl>
                                        <p:attrNameLst>
                                          <p:attrName>ppt_h</p:attrName>
                                        </p:attrNameLst>
                                      </p:cBhvr>
                                      <p:tavLst>
                                        <p:tav tm="0">
                                          <p:val>
                                            <p:fltVal val="0"/>
                                          </p:val>
                                        </p:tav>
                                        <p:tav tm="100000">
                                          <p:val>
                                            <p:strVal val="#ppt_h"/>
                                          </p:val>
                                        </p:tav>
                                      </p:tavLst>
                                    </p:anim>
                                    <p:animEffect transition="in" filter="fade">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Effect transition="in" filter="fade">
                                      <p:cBhvr>
                                        <p:cTn id="2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31"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52977" name="表格 252976"/>
          <p:cNvGraphicFramePr/>
          <p:nvPr/>
        </p:nvGraphicFramePr>
        <p:xfrm>
          <a:off x="1416050" y="1771650"/>
          <a:ext cx="9655175" cy="3529013"/>
        </p:xfrm>
        <a:graphic>
          <a:graphicData uri="http://schemas.openxmlformats.org/drawingml/2006/table">
            <a:tbl>
              <a:tblPr/>
              <a:tblGrid>
                <a:gridCol w="785813"/>
                <a:gridCol w="1976437"/>
                <a:gridCol w="1327150"/>
                <a:gridCol w="1438275"/>
                <a:gridCol w="1281113"/>
                <a:gridCol w="1670050"/>
                <a:gridCol w="1176337"/>
              </a:tblGrid>
              <a:tr h="727075">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b="1" dirty="0">
                          <a:solidFill>
                            <a:srgbClr val="7F7F7F"/>
                          </a:solidFill>
                        </a:rPr>
                        <a:t>序号</a:t>
                      </a:r>
                      <a:endParaRPr lang="zh-CN" altLang="en-US" sz="1200" b="1" dirty="0">
                        <a:solidFill>
                          <a:srgbClr val="7F7F7F"/>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FFCD2F"/>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b="1" dirty="0">
                          <a:solidFill>
                            <a:srgbClr val="7F7F7F"/>
                          </a:solidFill>
                        </a:rPr>
                        <a:t>登记制度及别名</a:t>
                      </a:r>
                      <a:endParaRPr lang="zh-CN" altLang="en-US" sz="1200" b="1" dirty="0">
                        <a:solidFill>
                          <a:srgbClr val="7F7F7F"/>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FFCD2F"/>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b="1" dirty="0">
                          <a:solidFill>
                            <a:srgbClr val="7F7F7F"/>
                          </a:solidFill>
                        </a:rPr>
                        <a:t>审查方式</a:t>
                      </a:r>
                      <a:endParaRPr lang="zh-CN" altLang="en-US" sz="1200" b="1" dirty="0">
                        <a:solidFill>
                          <a:srgbClr val="7F7F7F"/>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FFCD2F"/>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b="1" dirty="0">
                          <a:solidFill>
                            <a:srgbClr val="7F7F7F"/>
                          </a:solidFill>
                        </a:rPr>
                        <a:t>有无公信力</a:t>
                      </a:r>
                      <a:endParaRPr lang="zh-CN" altLang="en-US" sz="1200" b="1" dirty="0">
                        <a:solidFill>
                          <a:srgbClr val="7F7F7F"/>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FFCD2F"/>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b="1" dirty="0">
                          <a:solidFill>
                            <a:srgbClr val="7F7F7F"/>
                          </a:solidFill>
                        </a:rPr>
                        <a:t>是否</a:t>
                      </a:r>
                      <a:endParaRPr lang="en-US" altLang="zh-CN" sz="1200" b="1">
                        <a:solidFill>
                          <a:srgbClr val="7F7F7F"/>
                        </a:solidFill>
                      </a:endParaRPr>
                    </a:p>
                    <a:p>
                      <a:pPr marL="0" lvl="0" indent="0" algn="ctr">
                        <a:spcBef>
                          <a:spcPct val="0"/>
                        </a:spcBef>
                        <a:buFontTx/>
                        <a:buNone/>
                      </a:pPr>
                      <a:r>
                        <a:rPr lang="zh-CN" altLang="en-US" sz="1200" b="1" dirty="0">
                          <a:solidFill>
                            <a:srgbClr val="7F7F7F"/>
                          </a:solidFill>
                        </a:rPr>
                        <a:t>强制登记</a:t>
                      </a:r>
                      <a:endParaRPr lang="zh-CN" altLang="en-US" sz="1200" b="1" dirty="0">
                        <a:solidFill>
                          <a:srgbClr val="7F7F7F"/>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FFCD2F"/>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b="1" dirty="0">
                          <a:solidFill>
                            <a:srgbClr val="7F7F7F"/>
                          </a:solidFill>
                        </a:rPr>
                        <a:t>登记簿、证的</a:t>
                      </a:r>
                      <a:endParaRPr lang="en-US" altLang="zh-CN" sz="1200" b="1">
                        <a:solidFill>
                          <a:srgbClr val="7F7F7F"/>
                        </a:solidFill>
                      </a:endParaRPr>
                    </a:p>
                    <a:p>
                      <a:pPr marL="0" lvl="0" indent="0" algn="ctr">
                        <a:spcBef>
                          <a:spcPct val="0"/>
                        </a:spcBef>
                        <a:buFontTx/>
                        <a:buNone/>
                      </a:pPr>
                      <a:r>
                        <a:rPr lang="zh-CN" altLang="en-US" sz="1200" b="1" dirty="0">
                          <a:solidFill>
                            <a:srgbClr val="7F7F7F"/>
                          </a:solidFill>
                        </a:rPr>
                        <a:t>编成主义</a:t>
                      </a:r>
                      <a:endParaRPr lang="zh-CN" altLang="en-US" sz="1200" b="1" dirty="0">
                        <a:solidFill>
                          <a:srgbClr val="7F7F7F"/>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FFCD2F"/>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b="1" dirty="0">
                          <a:solidFill>
                            <a:srgbClr val="7F7F7F"/>
                          </a:solidFill>
                        </a:rPr>
                        <a:t>主要</a:t>
                      </a:r>
                      <a:endParaRPr lang="en-US" altLang="zh-CN" sz="1200" b="1">
                        <a:solidFill>
                          <a:srgbClr val="7F7F7F"/>
                        </a:solidFill>
                      </a:endParaRPr>
                    </a:p>
                    <a:p>
                      <a:pPr marL="0" lvl="0" indent="0" algn="ctr">
                        <a:spcBef>
                          <a:spcPct val="0"/>
                        </a:spcBef>
                        <a:buFontTx/>
                        <a:buNone/>
                      </a:pPr>
                      <a:r>
                        <a:rPr lang="zh-CN" altLang="en-US" sz="1200" b="1" dirty="0">
                          <a:solidFill>
                            <a:srgbClr val="7F7F7F"/>
                          </a:solidFill>
                        </a:rPr>
                        <a:t>应用国家</a:t>
                      </a:r>
                      <a:endParaRPr lang="zh-CN" altLang="en-US" sz="1200" b="1" dirty="0">
                        <a:solidFill>
                          <a:srgbClr val="7F7F7F"/>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FFCD2F"/>
                    </a:solidFill>
                  </a:tcPr>
                </a:tc>
              </a:tr>
              <a:tr h="820738">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en-US" altLang="zh-CN" sz="1200">
                          <a:solidFill>
                            <a:srgbClr val="000000"/>
                          </a:solidFill>
                        </a:rPr>
                        <a:t>1</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契约登记制</a:t>
                      </a:r>
                      <a:endParaRPr lang="en-US" altLang="zh-CN" sz="1200">
                        <a:solidFill>
                          <a:srgbClr val="000000"/>
                        </a:solidFill>
                      </a:endParaRPr>
                    </a:p>
                    <a:p>
                      <a:pPr marL="0" lvl="0" indent="0" algn="ctr">
                        <a:spcBef>
                          <a:spcPct val="0"/>
                        </a:spcBef>
                        <a:buFontTx/>
                        <a:buNone/>
                      </a:pPr>
                      <a:r>
                        <a:rPr lang="zh-CN" altLang="en-US" sz="1200" dirty="0">
                          <a:solidFill>
                            <a:srgbClr val="000000"/>
                          </a:solidFill>
                        </a:rPr>
                        <a:t>（登记对抗主义）</a:t>
                      </a:r>
                      <a:endParaRPr lang="en-US" altLang="zh-CN" sz="120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形式审查</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无公信力</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自愿登记</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人的编成主义、不发证</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法国</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r>
              <a:tr h="776287">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en-US" altLang="zh-CN" sz="1200">
                          <a:solidFill>
                            <a:srgbClr val="000000"/>
                          </a:solidFill>
                        </a:rPr>
                        <a:t>2</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权利登记制</a:t>
                      </a:r>
                      <a:endParaRPr lang="en-US" altLang="zh-CN" sz="1200">
                        <a:solidFill>
                          <a:srgbClr val="000000"/>
                        </a:solidFill>
                      </a:endParaRPr>
                    </a:p>
                    <a:p>
                      <a:pPr marL="0" lvl="0" indent="0" algn="ctr">
                        <a:spcBef>
                          <a:spcPct val="0"/>
                        </a:spcBef>
                        <a:buFontTx/>
                        <a:buNone/>
                      </a:pPr>
                      <a:r>
                        <a:rPr lang="zh-CN" altLang="en-US" sz="1200" dirty="0">
                          <a:solidFill>
                            <a:srgbClr val="000000"/>
                          </a:solidFill>
                        </a:rPr>
                        <a:t>（登记要件主义）</a:t>
                      </a:r>
                      <a:endParaRPr lang="en-US" altLang="zh-CN" sz="120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实质审查</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具有公信力</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强制登记</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物的编成主义、不发证</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德国</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746125">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en-US" altLang="zh-CN" sz="1200">
                          <a:solidFill>
                            <a:srgbClr val="000000"/>
                          </a:solidFill>
                        </a:rPr>
                        <a:t>3</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托伦斯登记制</a:t>
                      </a:r>
                      <a:endParaRPr lang="en-US" altLang="zh-CN" sz="1200">
                        <a:solidFill>
                          <a:srgbClr val="000000"/>
                        </a:solidFill>
                      </a:endParaRPr>
                    </a:p>
                    <a:p>
                      <a:pPr marL="0" lvl="0" indent="0" algn="ctr">
                        <a:spcBef>
                          <a:spcPct val="0"/>
                        </a:spcBef>
                        <a:buFontTx/>
                        <a:buNone/>
                      </a:pPr>
                      <a:r>
                        <a:rPr lang="zh-CN" altLang="en-US" sz="1200" dirty="0">
                          <a:solidFill>
                            <a:srgbClr val="000000"/>
                          </a:solidFill>
                        </a:rPr>
                        <a:t>（任意登记主义）</a:t>
                      </a:r>
                      <a:endParaRPr lang="en-US" altLang="zh-CN" sz="120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实质审查</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具有公信力</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任意登记</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交付权力证书</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lgn="ctr">
                        <a:spcBef>
                          <a:spcPct val="0"/>
                        </a:spcBef>
                        <a:buFontTx/>
                        <a:buNone/>
                      </a:pPr>
                      <a:r>
                        <a:rPr lang="zh-CN" altLang="en-US" sz="1200" dirty="0">
                          <a:solidFill>
                            <a:srgbClr val="000000"/>
                          </a:solidFill>
                        </a:rPr>
                        <a:t>澳大利亚</a:t>
                      </a:r>
                      <a:endParaRPr lang="zh-CN" altLang="en-US" sz="1200" dirty="0">
                        <a:solidFill>
                          <a:srgbClr val="000000"/>
                        </a:solidFill>
                        <a:latin typeface="微软雅黑" panose="020B0503020204020204" charset="-122"/>
                        <a:ea typeface="微软雅黑" panose="020B0503020204020204" charset="-122"/>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7E7E7"/>
                    </a:solidFill>
                  </a:tcPr>
                </a:tc>
              </a:tr>
              <a:tr h="458788">
                <a:tc gridSpan="6">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spcBef>
                          <a:spcPct val="0"/>
                        </a:spcBef>
                        <a:buFontTx/>
                        <a:buNone/>
                      </a:pPr>
                      <a:endParaRPr lang="zh-CN" altLang="en-US" sz="1400" dirty="0">
                        <a:solidFill>
                          <a:srgbClr val="000000"/>
                        </a:solidFill>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274320" lvl="0"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1pPr>
                      <a:lvl2pPr marL="576580" lvl="1" indent="-27432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2pPr>
                      <a:lvl3pPr marL="855980" lvl="2"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3pPr>
                      <a:lvl4pPr marL="1143000" lvl="3"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4pPr>
                      <a:lvl5pPr marL="1463040" lvl="4" indent="-228600" algn="l" defTabSz="914400" rtl="0" eaLnBrk="1" latinLnBrk="0" hangingPunct="1">
                        <a:spcBef>
                          <a:spcPct val="20000"/>
                        </a:spcBef>
                        <a:buClr>
                          <a:schemeClr val="accent1"/>
                        </a:buClr>
                        <a:buSzPct val="100000"/>
                        <a:buFont typeface="Symbol" panose="05050102010706020507" pitchFamily="18" charset="2"/>
                        <a:buChar char=""/>
                        <a:defRPr sz="1400" kern="1200">
                          <a:solidFill>
                            <a:schemeClr val="tx2"/>
                          </a:solidFill>
                          <a:latin typeface="+mn-lt"/>
                          <a:ea typeface="+mn-ea"/>
                          <a:cs typeface="+mn-cs"/>
                        </a:defRPr>
                      </a:lvl5pPr>
                    </a:lstStyle>
                    <a:p>
                      <a:pPr marL="0" lvl="0" indent="0">
                        <a:spcBef>
                          <a:spcPct val="0"/>
                        </a:spcBef>
                        <a:buFontTx/>
                        <a:buNone/>
                      </a:pPr>
                      <a:endParaRPr lang="zh-CN" altLang="en-US" sz="1400" dirty="0">
                        <a:solidFill>
                          <a:srgbClr val="000000"/>
                        </a:solidFill>
                      </a:endParaRPr>
                    </a:p>
                  </a:txBody>
                  <a:tcPr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
        <p:nvSpPr>
          <p:cNvPr id="7" name="TextBox 8"/>
          <p:cNvSpPr txBox="1"/>
          <p:nvPr/>
        </p:nvSpPr>
        <p:spPr>
          <a:xfrm>
            <a:off x="482551" y="1052736"/>
            <a:ext cx="4104456" cy="429895"/>
          </a:xfrm>
          <a:prstGeom prst="rect">
            <a:avLst/>
          </a:prstGeom>
          <a:solidFill>
            <a:srgbClr val="0070C0"/>
          </a:solidFill>
          <a:scene3d>
            <a:camera prst="orthographicFront"/>
            <a:lightRig rig="threePt" dir="t"/>
          </a:scene3d>
          <a:sp3d>
            <a:bevelT prst="angle"/>
          </a:sp3d>
        </p:spPr>
        <p:txBody>
          <a:bodyPr wrap="square" rtlCol="0">
            <a:spAutoFit/>
          </a:bodyPr>
          <a:p>
            <a:pPr algn="ctr"/>
            <a:r>
              <a:rPr lang="en-US" altLang="zh-CN" sz="2200" dirty="0" smtClean="0">
                <a:solidFill>
                  <a:schemeClr val="bg1"/>
                </a:solidFill>
                <a:latin typeface="华康俪金黑W8(P)" pitchFamily="34" charset="-122"/>
                <a:ea typeface="华康俪金黑W8(P)" pitchFamily="34" charset="-122"/>
              </a:rPr>
              <a:t>2.</a:t>
            </a:r>
            <a:r>
              <a:rPr lang="zh-CN" altLang="en-US" sz="2200" dirty="0" smtClean="0">
                <a:solidFill>
                  <a:schemeClr val="bg1"/>
                </a:solidFill>
                <a:latin typeface="华康俪金黑W8(P)" pitchFamily="34" charset="-122"/>
                <a:ea typeface="华康俪金黑W8(P)" pitchFamily="34" charset="-122"/>
              </a:rPr>
              <a:t>国外</a:t>
            </a:r>
            <a:r>
              <a:rPr lang="zh-CN" altLang="en-US" sz="2200" dirty="0">
                <a:solidFill>
                  <a:schemeClr val="bg1"/>
                </a:solidFill>
                <a:latin typeface="华康俪金黑W8(P)" pitchFamily="34" charset="-122"/>
                <a:ea typeface="华康俪金黑W8(P)" pitchFamily="34" charset="-122"/>
              </a:rPr>
              <a:t>不动产登记制度简介</a:t>
            </a:r>
            <a:endParaRPr lang="zh-CN" altLang="en-US" sz="2200" dirty="0">
              <a:solidFill>
                <a:schemeClr val="bg1"/>
              </a:solidFill>
              <a:latin typeface="华康俪金黑W8(P)" pitchFamily="34" charset="-122"/>
              <a:ea typeface="华康俪金黑W8(P)" pitchFamily="34" charset="-122"/>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331113" y="1124744"/>
            <a:ext cx="975974" cy="871340"/>
            <a:chOff x="8185151" y="600075"/>
            <a:chExt cx="1212850" cy="1201738"/>
          </a:xfrm>
          <a:solidFill>
            <a:srgbClr val="8BAB00"/>
          </a:solidFill>
        </p:grpSpPr>
        <p:sp>
          <p:nvSpPr>
            <p:cNvPr id="8" name="Freeform 13"/>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 name="组合 20"/>
          <p:cNvGrpSpPr/>
          <p:nvPr/>
        </p:nvGrpSpPr>
        <p:grpSpPr>
          <a:xfrm>
            <a:off x="410543" y="1916832"/>
            <a:ext cx="11017224" cy="4464497"/>
            <a:chOff x="380525" y="1841859"/>
            <a:chExt cx="11335164" cy="4418571"/>
          </a:xfrm>
        </p:grpSpPr>
        <p:pic>
          <p:nvPicPr>
            <p:cNvPr id="22" name="Picture 2" descr="D:\Teliss_Tong\Copy\定期备份\工作备份\！PPT图片及版面资源\06-PPT精选插图\12-标签\方形阴影.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88205" y="6008301"/>
              <a:ext cx="3918880" cy="252129"/>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p:cNvSpPr/>
            <p:nvPr/>
          </p:nvSpPr>
          <p:spPr>
            <a:xfrm>
              <a:off x="624979" y="1988840"/>
              <a:ext cx="3577168" cy="403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 Box 44"/>
            <p:cNvSpPr txBox="1">
              <a:spLocks noChangeArrowheads="1"/>
            </p:cNvSpPr>
            <p:nvPr/>
          </p:nvSpPr>
          <p:spPr bwMode="auto">
            <a:xfrm>
              <a:off x="899127" y="2858429"/>
              <a:ext cx="2963442" cy="337990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a:lnSpc>
                  <a:spcPct val="150000"/>
                </a:lnSpc>
              </a:pPr>
              <a:r>
                <a:rPr lang="zh-CN" altLang="en-US" dirty="0">
                  <a:solidFill>
                    <a:schemeClr val="tx1"/>
                  </a:solidFill>
                  <a:latin typeface="幼圆" panose="02010509060101010101" pitchFamily="49" charset="-122"/>
                  <a:ea typeface="幼圆" panose="02010509060101010101" pitchFamily="49" charset="-122"/>
                </a:rPr>
                <a:t>我国现行不动产登记</a:t>
              </a:r>
              <a:r>
                <a:rPr lang="zh-CN" altLang="en-US" dirty="0" smtClean="0">
                  <a:solidFill>
                    <a:schemeClr val="tx1"/>
                  </a:solidFill>
                  <a:latin typeface="幼圆" panose="02010509060101010101" pitchFamily="49" charset="-122"/>
                  <a:ea typeface="幼圆" panose="02010509060101010101" pitchFamily="49" charset="-122"/>
                </a:rPr>
                <a:t>制度是介于权利登记制与托伦斯登记制之间，但又存在契约登记制的一种登记制度。</a:t>
              </a:r>
              <a:endParaRPr lang="zh-CN" altLang="en-US" dirty="0" smtClean="0">
                <a:solidFill>
                  <a:schemeClr val="tx1"/>
                </a:solidFill>
                <a:latin typeface="幼圆" panose="02010509060101010101" pitchFamily="49" charset="-122"/>
                <a:ea typeface="幼圆" panose="02010509060101010101" pitchFamily="49" charset="-122"/>
              </a:endParaRPr>
            </a:p>
            <a:p>
              <a:pPr>
                <a:lnSpc>
                  <a:spcPct val="150000"/>
                </a:lnSpc>
              </a:pPr>
              <a:r>
                <a:rPr lang="zh-CN" altLang="en-US" dirty="0" smtClean="0">
                  <a:solidFill>
                    <a:schemeClr val="tx1"/>
                  </a:solidFill>
                  <a:latin typeface="幼圆" panose="02010509060101010101" pitchFamily="49" charset="-122"/>
                  <a:ea typeface="幼圆" panose="02010509060101010101" pitchFamily="49" charset="-122"/>
                </a:rPr>
                <a:t>这主要表现为登记是不动产权属变动的生效要件、较明显的实质审查主义倾向、强制登记及实行登记发证等方面。</a:t>
              </a:r>
              <a:endParaRPr lang="zh-CN" altLang="en-US" dirty="0" smtClean="0">
                <a:solidFill>
                  <a:schemeClr val="tx1"/>
                </a:solidFill>
                <a:latin typeface="幼圆" panose="02010509060101010101" pitchFamily="49" charset="-122"/>
                <a:ea typeface="幼圆" panose="02010509060101010101" pitchFamily="49" charset="-122"/>
              </a:endParaRPr>
            </a:p>
            <a:p>
              <a:pPr>
                <a:lnSpc>
                  <a:spcPct val="150000"/>
                </a:lnSpc>
              </a:pPr>
              <a:r>
                <a:rPr lang="zh-CN" altLang="en-US" dirty="0" smtClean="0">
                  <a:solidFill>
                    <a:schemeClr val="tx1"/>
                  </a:solidFill>
                  <a:latin typeface="幼圆" panose="02010509060101010101" pitchFamily="49" charset="-122"/>
                  <a:ea typeface="幼圆" panose="02010509060101010101" pitchFamily="49" charset="-122"/>
                </a:rPr>
                <a:t>但是又不完全是登记生效。</a:t>
              </a:r>
              <a:endParaRPr lang="zh-CN" altLang="en-US" dirty="0" smtClean="0">
                <a:solidFill>
                  <a:schemeClr val="tx1"/>
                </a:solidFill>
                <a:latin typeface="幼圆" panose="02010509060101010101" pitchFamily="49" charset="-122"/>
                <a:ea typeface="幼圆" panose="02010509060101010101" pitchFamily="49" charset="-122"/>
              </a:endParaRPr>
            </a:p>
          </p:txBody>
        </p:sp>
        <p:sp>
          <p:nvSpPr>
            <p:cNvPr id="27" name="TextBox 26"/>
            <p:cNvSpPr txBox="1"/>
            <p:nvPr/>
          </p:nvSpPr>
          <p:spPr>
            <a:xfrm rot="18836568">
              <a:off x="420678" y="2323139"/>
              <a:ext cx="1299401" cy="437553"/>
            </a:xfrm>
            <a:prstGeom prst="rect">
              <a:avLst/>
            </a:prstGeom>
            <a:noFill/>
          </p:spPr>
          <p:txBody>
            <a:bodyPr wrap="none" rtlCol="0">
              <a:spAutoFit/>
            </a:bodyPr>
            <a:lstStyle/>
            <a:p>
              <a:r>
                <a:rPr lang="zh-CN" altLang="en-US" sz="1600" dirty="0" smtClean="0">
                  <a:solidFill>
                    <a:schemeClr val="bg1"/>
                  </a:solidFill>
                  <a:latin typeface="微软雅黑" panose="020B0503020204020204" charset="-122"/>
                  <a:ea typeface="微软雅黑" panose="020B0503020204020204" charset="-122"/>
                </a:rPr>
                <a:t>企业愿景</a:t>
              </a:r>
              <a:endParaRPr lang="en-US" sz="1600" dirty="0">
                <a:solidFill>
                  <a:schemeClr val="bg1"/>
                </a:solidFill>
                <a:latin typeface="微软雅黑" panose="020B0503020204020204" charset="-122"/>
                <a:ea typeface="微软雅黑" panose="020B0503020204020204" charset="-122"/>
              </a:endParaRPr>
            </a:p>
          </p:txBody>
        </p:sp>
        <p:cxnSp>
          <p:nvCxnSpPr>
            <p:cNvPr id="28" name="直接连接符 27"/>
            <p:cNvCxnSpPr/>
            <p:nvPr/>
          </p:nvCxnSpPr>
          <p:spPr>
            <a:xfrm>
              <a:off x="5426657" y="2420888"/>
              <a:ext cx="540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9" name="Text Box 44"/>
            <p:cNvSpPr txBox="1">
              <a:spLocks noChangeArrowheads="1"/>
            </p:cNvSpPr>
            <p:nvPr/>
          </p:nvSpPr>
          <p:spPr bwMode="auto">
            <a:xfrm>
              <a:off x="5492462" y="1876123"/>
              <a:ext cx="5482367" cy="46148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sz="1800" b="1" dirty="0">
                  <a:solidFill>
                    <a:srgbClr val="76B531"/>
                  </a:solidFill>
                </a:rPr>
                <a:t>我国：不动产登记机构应做到“合理审慎审查”</a:t>
              </a:r>
              <a:endParaRPr lang="en-US" altLang="zh-CN" sz="1800" b="1" dirty="0" smtClean="0">
                <a:solidFill>
                  <a:srgbClr val="76B531"/>
                </a:solidFill>
              </a:endParaRPr>
            </a:p>
          </p:txBody>
        </p:sp>
        <p:sp>
          <p:nvSpPr>
            <p:cNvPr id="30" name="矩形 29"/>
            <p:cNvSpPr/>
            <p:nvPr/>
          </p:nvSpPr>
          <p:spPr>
            <a:xfrm>
              <a:off x="5418376" y="2625799"/>
              <a:ext cx="6297313" cy="3343449"/>
            </a:xfrm>
            <a:prstGeom prst="rect">
              <a:avLst/>
            </a:prstGeom>
            <a:ln w="28575">
              <a:solidFill>
                <a:schemeClr val="bg1">
                  <a:lumMod val="85000"/>
                </a:schemeClr>
              </a:solidFill>
              <a:prstDash val="lgDashDot"/>
            </a:ln>
          </p:spPr>
          <p:txBody>
            <a:bodyPr wrap="square">
              <a:spAutoFit/>
            </a:bodyPr>
            <a:lstStyle/>
            <a:p>
              <a:pPr lvl="0">
                <a:spcBef>
                  <a:spcPts val="600"/>
                </a:spcBef>
                <a:spcAft>
                  <a:spcPts val="600"/>
                </a:spcAft>
              </a:pPr>
              <a:r>
                <a:rPr lang="en-US" altLang="zh-CN" sz="1600" dirty="0" smtClean="0">
                  <a:solidFill>
                    <a:schemeClr val="bg1">
                      <a:lumMod val="50000"/>
                    </a:schemeClr>
                  </a:solidFill>
                  <a:latin typeface="幼圆" panose="02010509060101010101" pitchFamily="49" charset="-122"/>
                  <a:ea typeface="幼圆" panose="02010509060101010101" pitchFamily="49" charset="-122"/>
                </a:rPr>
                <a:t>   </a:t>
              </a:r>
              <a:r>
                <a:rPr lang="zh-CN" altLang="en-US" sz="1600" b="1" dirty="0" smtClean="0">
                  <a:latin typeface="幼圆" panose="02010509060101010101" pitchFamily="49" charset="-122"/>
                  <a:ea typeface="幼圆" panose="02010509060101010101" pitchFamily="49" charset="-122"/>
                  <a:sym typeface="+mn-ea"/>
                </a:rPr>
                <a:t> 早在</a:t>
              </a:r>
              <a:r>
                <a:rPr lang="en-US" altLang="zh-CN" sz="1600" b="1" dirty="0" smtClean="0">
                  <a:latin typeface="幼圆" panose="02010509060101010101" pitchFamily="49" charset="-122"/>
                  <a:ea typeface="幼圆" panose="02010509060101010101" pitchFamily="49" charset="-122"/>
                  <a:sym typeface="+mn-ea"/>
                </a:rPr>
                <a:t>《</a:t>
              </a:r>
              <a:r>
                <a:rPr lang="zh-CN" altLang="en-US" sz="1600" b="1" dirty="0" smtClean="0">
                  <a:latin typeface="幼圆" panose="02010509060101010101" pitchFamily="49" charset="-122"/>
                  <a:ea typeface="幼圆" panose="02010509060101010101" pitchFamily="49" charset="-122"/>
                  <a:sym typeface="+mn-ea"/>
                </a:rPr>
                <a:t>物权法</a:t>
              </a:r>
              <a:r>
                <a:rPr lang="en-US" altLang="zh-CN" sz="1600" b="1" dirty="0" smtClean="0">
                  <a:latin typeface="幼圆" panose="02010509060101010101" pitchFamily="49" charset="-122"/>
                  <a:ea typeface="幼圆" panose="02010509060101010101" pitchFamily="49" charset="-122"/>
                  <a:sym typeface="+mn-ea"/>
                </a:rPr>
                <a:t>》</a:t>
              </a:r>
              <a:r>
                <a:rPr lang="zh-CN" altLang="en-US" sz="1600" b="1" dirty="0" smtClean="0">
                  <a:latin typeface="幼圆" panose="02010509060101010101" pitchFamily="49" charset="-122"/>
                  <a:ea typeface="幼圆" panose="02010509060101010101" pitchFamily="49" charset="-122"/>
                  <a:sym typeface="+mn-ea"/>
                </a:rPr>
                <a:t>就对登记机构的职责作了规定，《民法典》作了同样的规定：</a:t>
              </a:r>
              <a:endParaRPr lang="en-US" altLang="zh-CN" sz="1600" b="1" dirty="0" smtClean="0">
                <a:solidFill>
                  <a:schemeClr val="tx1"/>
                </a:solidFill>
                <a:latin typeface="幼圆" panose="02010509060101010101" pitchFamily="49" charset="-122"/>
                <a:ea typeface="幼圆" panose="02010509060101010101" pitchFamily="49" charset="-122"/>
              </a:endParaRPr>
            </a:p>
            <a:p>
              <a:pPr lvl="0">
                <a:spcBef>
                  <a:spcPts val="600"/>
                </a:spcBef>
                <a:spcAft>
                  <a:spcPts val="600"/>
                </a:spcAft>
              </a:pPr>
              <a:r>
                <a:rPr lang="zh-CN" altLang="en-US" sz="1600" dirty="0">
                  <a:solidFill>
                    <a:schemeClr val="tx1"/>
                  </a:solidFill>
                  <a:latin typeface="幼圆" panose="02010509060101010101" pitchFamily="49" charset="-122"/>
                  <a:ea typeface="幼圆" panose="02010509060101010101" pitchFamily="49" charset="-122"/>
                </a:rPr>
                <a:t>第十二条 登记机构应当履行下列职责：</a:t>
              </a:r>
              <a:endParaRPr lang="zh-CN" altLang="en-US" sz="1600" dirty="0">
                <a:solidFill>
                  <a:schemeClr val="tx1"/>
                </a:solidFill>
                <a:latin typeface="幼圆" panose="02010509060101010101" pitchFamily="49" charset="-122"/>
                <a:ea typeface="幼圆" panose="02010509060101010101" pitchFamily="49" charset="-122"/>
              </a:endParaRPr>
            </a:p>
            <a:p>
              <a:pPr lvl="0">
                <a:spcBef>
                  <a:spcPts val="600"/>
                </a:spcBef>
                <a:spcAft>
                  <a:spcPts val="600"/>
                </a:spcAft>
              </a:pPr>
              <a:r>
                <a:rPr lang="zh-CN" altLang="en-US" sz="1600" dirty="0">
                  <a:solidFill>
                    <a:schemeClr val="tx1"/>
                  </a:solidFill>
                  <a:latin typeface="幼圆" panose="02010509060101010101" pitchFamily="49" charset="-122"/>
                  <a:ea typeface="幼圆" panose="02010509060101010101" pitchFamily="49" charset="-122"/>
                </a:rPr>
                <a:t>（一）查验申请人提供的权属证明和其他必要材料；</a:t>
              </a:r>
              <a:endParaRPr lang="zh-CN" altLang="en-US" sz="1600" dirty="0">
                <a:solidFill>
                  <a:schemeClr val="tx1"/>
                </a:solidFill>
                <a:latin typeface="幼圆" panose="02010509060101010101" pitchFamily="49" charset="-122"/>
                <a:ea typeface="幼圆" panose="02010509060101010101" pitchFamily="49" charset="-122"/>
              </a:endParaRPr>
            </a:p>
            <a:p>
              <a:pPr lvl="0">
                <a:spcBef>
                  <a:spcPts val="600"/>
                </a:spcBef>
                <a:spcAft>
                  <a:spcPts val="600"/>
                </a:spcAft>
              </a:pPr>
              <a:r>
                <a:rPr lang="zh-CN" altLang="en-US" sz="1600" dirty="0">
                  <a:solidFill>
                    <a:schemeClr val="tx1"/>
                  </a:solidFill>
                  <a:latin typeface="幼圆" panose="02010509060101010101" pitchFamily="49" charset="-122"/>
                  <a:ea typeface="幼圆" panose="02010509060101010101" pitchFamily="49" charset="-122"/>
                </a:rPr>
                <a:t>（二）就有关登记事项询问申请人；</a:t>
              </a:r>
              <a:endParaRPr lang="zh-CN" altLang="en-US" sz="1600" dirty="0">
                <a:solidFill>
                  <a:schemeClr val="tx1"/>
                </a:solidFill>
                <a:latin typeface="幼圆" panose="02010509060101010101" pitchFamily="49" charset="-122"/>
                <a:ea typeface="幼圆" panose="02010509060101010101" pitchFamily="49" charset="-122"/>
              </a:endParaRPr>
            </a:p>
            <a:p>
              <a:pPr lvl="0">
                <a:spcBef>
                  <a:spcPts val="600"/>
                </a:spcBef>
                <a:spcAft>
                  <a:spcPts val="600"/>
                </a:spcAft>
              </a:pPr>
              <a:r>
                <a:rPr lang="zh-CN" altLang="en-US" sz="1600" dirty="0">
                  <a:solidFill>
                    <a:schemeClr val="tx1"/>
                  </a:solidFill>
                  <a:latin typeface="幼圆" panose="02010509060101010101" pitchFamily="49" charset="-122"/>
                  <a:ea typeface="幼圆" panose="02010509060101010101" pitchFamily="49" charset="-122"/>
                </a:rPr>
                <a:t>（三）如实、及时登记有关事项；</a:t>
              </a:r>
              <a:endParaRPr lang="zh-CN" altLang="en-US" sz="1600" dirty="0">
                <a:solidFill>
                  <a:schemeClr val="tx1"/>
                </a:solidFill>
                <a:latin typeface="幼圆" panose="02010509060101010101" pitchFamily="49" charset="-122"/>
                <a:ea typeface="幼圆" panose="02010509060101010101" pitchFamily="49" charset="-122"/>
              </a:endParaRPr>
            </a:p>
            <a:p>
              <a:pPr lvl="0">
                <a:spcBef>
                  <a:spcPts val="600"/>
                </a:spcBef>
                <a:spcAft>
                  <a:spcPts val="600"/>
                </a:spcAft>
              </a:pPr>
              <a:r>
                <a:rPr lang="zh-CN" altLang="en-US" sz="1600" dirty="0">
                  <a:solidFill>
                    <a:schemeClr val="tx1"/>
                  </a:solidFill>
                  <a:latin typeface="幼圆" panose="02010509060101010101" pitchFamily="49" charset="-122"/>
                  <a:ea typeface="幼圆" panose="02010509060101010101" pitchFamily="49" charset="-122"/>
                </a:rPr>
                <a:t>（四）法律、行政法规规定的其他职责。</a:t>
              </a:r>
              <a:endParaRPr lang="zh-CN" altLang="en-US" sz="1600" dirty="0">
                <a:solidFill>
                  <a:schemeClr val="tx1"/>
                </a:solidFill>
                <a:latin typeface="幼圆" panose="02010509060101010101" pitchFamily="49" charset="-122"/>
                <a:ea typeface="幼圆" panose="02010509060101010101" pitchFamily="49" charset="-122"/>
              </a:endParaRPr>
            </a:p>
            <a:p>
              <a:pPr marL="285750" lvl="0" indent="-285750">
                <a:lnSpc>
                  <a:spcPct val="130000"/>
                </a:lnSpc>
                <a:spcBef>
                  <a:spcPts val="600"/>
                </a:spcBef>
                <a:spcAft>
                  <a:spcPts val="600"/>
                </a:spcAft>
                <a:buFont typeface="Wingdings" panose="05000000000000000000" pitchFamily="2" charset="2"/>
                <a:buChar char="q"/>
              </a:pPr>
              <a:r>
                <a:rPr lang="zh-CN" altLang="en-US" sz="1600" dirty="0" smtClean="0">
                  <a:solidFill>
                    <a:schemeClr val="tx1"/>
                  </a:solidFill>
                  <a:latin typeface="幼圆" panose="02010509060101010101" pitchFamily="49" charset="-122"/>
                  <a:ea typeface="幼圆" panose="02010509060101010101" pitchFamily="49" charset="-122"/>
                </a:rPr>
                <a:t>    申请</a:t>
              </a:r>
              <a:r>
                <a:rPr lang="zh-CN" altLang="en-US" sz="1600" dirty="0">
                  <a:solidFill>
                    <a:schemeClr val="tx1"/>
                  </a:solidFill>
                  <a:latin typeface="幼圆" panose="02010509060101010101" pitchFamily="49" charset="-122"/>
                  <a:ea typeface="幼圆" panose="02010509060101010101" pitchFamily="49" charset="-122"/>
                </a:rPr>
                <a:t>登记的不动产的有关情况需要进一步证明的，登记机构可以要求申请人补充材料，必要时可以实地查看。</a:t>
              </a:r>
              <a:endParaRPr lang="zh-CN" altLang="en-US" sz="1600" dirty="0">
                <a:solidFill>
                  <a:schemeClr val="tx1"/>
                </a:solidFill>
                <a:latin typeface="幼圆" panose="02010509060101010101" pitchFamily="49" charset="-122"/>
                <a:ea typeface="幼圆" panose="02010509060101010101" pitchFamily="49" charset="-122"/>
              </a:endParaRPr>
            </a:p>
          </p:txBody>
        </p:sp>
        <p:sp>
          <p:nvSpPr>
            <p:cNvPr id="31" name="TextBox 30"/>
            <p:cNvSpPr txBox="1"/>
            <p:nvPr/>
          </p:nvSpPr>
          <p:spPr>
            <a:xfrm>
              <a:off x="380525" y="1841859"/>
              <a:ext cx="697627" cy="1015663"/>
            </a:xfrm>
            <a:prstGeom prst="rect">
              <a:avLst/>
            </a:prstGeom>
            <a:noFill/>
          </p:spPr>
          <p:txBody>
            <a:bodyPr wrap="none" rtlCol="0">
              <a:spAutoFit/>
            </a:bodyPr>
            <a:lstStyle/>
            <a:p>
              <a:r>
                <a:rPr lang="en-US" sz="6000" dirty="0" smtClean="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rPr>
                <a:t>1</a:t>
              </a:r>
              <a:endParaRPr lang="en-US" sz="6000" dirty="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endParaRPr>
            </a:p>
          </p:txBody>
        </p:sp>
      </p:grpSp>
      <p:grpSp>
        <p:nvGrpSpPr>
          <p:cNvPr id="4" name="组合 3"/>
          <p:cNvGrpSpPr/>
          <p:nvPr/>
        </p:nvGrpSpPr>
        <p:grpSpPr>
          <a:xfrm>
            <a:off x="289476" y="1196752"/>
            <a:ext cx="975974" cy="871340"/>
            <a:chOff x="8185151" y="600075"/>
            <a:chExt cx="1212850" cy="1201738"/>
          </a:xfrm>
          <a:solidFill>
            <a:srgbClr val="8BAB00"/>
          </a:solidFill>
        </p:grpSpPr>
        <p:sp>
          <p:nvSpPr>
            <p:cNvPr id="5" name="Freeform 13"/>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14"/>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3" name="Text Box 44"/>
          <p:cNvSpPr txBox="1">
            <a:spLocks noChangeArrowheads="1"/>
          </p:cNvSpPr>
          <p:nvPr/>
        </p:nvSpPr>
        <p:spPr bwMode="auto">
          <a:xfrm>
            <a:off x="1274639" y="1988696"/>
            <a:ext cx="2327395" cy="83883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sz="1800" b="1" dirty="0">
                <a:solidFill>
                  <a:srgbClr val="76B531"/>
                </a:solidFill>
              </a:rPr>
              <a:t>我国现行不动产登记制度总体认识</a:t>
            </a:r>
            <a:endParaRPr lang="en-US" altLang="zh-CN" sz="1800" b="1" dirty="0" smtClean="0">
              <a:solidFill>
                <a:srgbClr val="76B531"/>
              </a:solidFill>
            </a:endParaRPr>
          </a:p>
        </p:txBody>
      </p:sp>
      <p:sp>
        <p:nvSpPr>
          <p:cNvPr id="39" name="TextBox 38"/>
          <p:cNvSpPr txBox="1"/>
          <p:nvPr/>
        </p:nvSpPr>
        <p:spPr>
          <a:xfrm>
            <a:off x="4393436" y="1844824"/>
            <a:ext cx="563880" cy="1014730"/>
          </a:xfrm>
          <a:prstGeom prst="rect">
            <a:avLst/>
          </a:prstGeom>
          <a:noFill/>
        </p:spPr>
        <p:txBody>
          <a:bodyPr wrap="none" rtlCol="0">
            <a:spAutoFit/>
          </a:bodyPr>
          <a:lstStyle/>
          <a:p>
            <a:r>
              <a:rPr lang="en-US" sz="6000" dirty="0" smtClean="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rPr>
              <a:t>2</a:t>
            </a:r>
            <a:endParaRPr lang="en-US" sz="6000" dirty="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endParaRPr>
          </a:p>
        </p:txBody>
      </p:sp>
      <p:sp>
        <p:nvSpPr>
          <p:cNvPr id="2" name="Text Box 44"/>
          <p:cNvSpPr txBox="1">
            <a:spLocks noChangeArrowheads="1"/>
          </p:cNvSpPr>
          <p:nvPr/>
        </p:nvSpPr>
        <p:spPr bwMode="auto">
          <a:xfrm>
            <a:off x="1265555" y="1005840"/>
            <a:ext cx="2529205" cy="46482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en-US" altLang="zh-CN" sz="1800" b="1" dirty="0">
                <a:solidFill>
                  <a:srgbClr val="FF0000"/>
                </a:solidFill>
              </a:rPr>
              <a:t>3.</a:t>
            </a:r>
            <a:r>
              <a:rPr lang="zh-CN" altLang="en-US" sz="1800" b="1" dirty="0">
                <a:solidFill>
                  <a:srgbClr val="FF0000"/>
                </a:solidFill>
              </a:rPr>
              <a:t>“合理审慎审查”</a:t>
            </a:r>
            <a:endParaRPr lang="zh-CN" altLang="en-US" sz="1800" b="1" dirty="0" smtClean="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1488"/>
    </mc:Choice>
    <mc:Fallback>
      <p:transition spd="slow" advTm="1488"/>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advTm="10554">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66527" y="1321192"/>
            <a:ext cx="13465496" cy="6284272"/>
            <a:chOff x="1119386" y="1340768"/>
            <a:chExt cx="11775842" cy="5336199"/>
          </a:xfrm>
        </p:grpSpPr>
        <p:pic>
          <p:nvPicPr>
            <p:cNvPr id="7" name="Picture 2" descr="D:\Teliss_Tong\Copy\定期备份\工作备份\！PPT图片及版面资源\06-PPT精选插图\12-标签\绿叶边框.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19386" y="1340768"/>
              <a:ext cx="11775842" cy="53361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rot="19208141">
              <a:off x="1130861" y="2301541"/>
              <a:ext cx="2726321" cy="392016"/>
            </a:xfrm>
            <a:prstGeom prst="rect">
              <a:avLst/>
            </a:prstGeom>
            <a:noFill/>
          </p:spPr>
          <p:txBody>
            <a:bodyPr wrap="square" rtlCol="0">
              <a:spAutoFit/>
            </a:bodyPr>
            <a:lstStyle/>
            <a:p>
              <a:pPr algn="ctr"/>
              <a:r>
                <a:rPr lang="zh-CN" altLang="en-US" sz="2400" dirty="0">
                  <a:solidFill>
                    <a:schemeClr val="bg1"/>
                  </a:solidFill>
                  <a:latin typeface="微软雅黑" panose="020B0503020204020204" charset="-122"/>
                  <a:ea typeface="微软雅黑" panose="020B0503020204020204" charset="-122"/>
                </a:rPr>
                <a:t>登记机构责任探析</a:t>
              </a:r>
              <a:endParaRPr lang="en-US" sz="2400" dirty="0">
                <a:solidFill>
                  <a:schemeClr val="bg1"/>
                </a:solidFill>
                <a:latin typeface="微软雅黑" panose="020B0503020204020204" charset="-122"/>
                <a:ea typeface="微软雅黑" panose="020B0503020204020204" charset="-122"/>
              </a:endParaRPr>
            </a:p>
          </p:txBody>
        </p:sp>
        <p:sp>
          <p:nvSpPr>
            <p:cNvPr id="9" name="Text Box 44"/>
            <p:cNvSpPr txBox="1">
              <a:spLocks noChangeArrowheads="1"/>
            </p:cNvSpPr>
            <p:nvPr/>
          </p:nvSpPr>
          <p:spPr bwMode="auto">
            <a:xfrm>
              <a:off x="3669386" y="1467496"/>
              <a:ext cx="7493718" cy="180524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r>
                <a:rPr lang="zh-CN" altLang="en-US" sz="1800" b="1" dirty="0"/>
                <a:t>（</a:t>
              </a:r>
              <a:r>
                <a:rPr lang="en-US" altLang="zh-CN" sz="1800" b="1" dirty="0"/>
                <a:t>1</a:t>
              </a:r>
              <a:r>
                <a:rPr lang="zh-CN" altLang="en-US" sz="1800" b="1" dirty="0"/>
                <a:t>）</a:t>
              </a:r>
              <a:r>
                <a:rPr lang="en-US" altLang="zh-CN" sz="1800" b="1" dirty="0"/>
                <a:t>《</a:t>
              </a:r>
              <a:r>
                <a:rPr lang="zh-CN" altLang="en-US" sz="1800" b="1" dirty="0"/>
                <a:t>物权法</a:t>
              </a:r>
              <a:r>
                <a:rPr lang="en-US" altLang="zh-CN" sz="1800" b="1" dirty="0"/>
                <a:t>》</a:t>
              </a:r>
              <a:r>
                <a:rPr lang="zh-CN" altLang="en-US" sz="1800" b="1" dirty="0"/>
                <a:t>和《民法典》的规定及对登记机构责任的演变。</a:t>
              </a:r>
              <a:endParaRPr lang="zh-CN" altLang="en-US" sz="1800" b="1" dirty="0"/>
            </a:p>
            <a:p>
              <a:r>
                <a:rPr lang="en-US" altLang="zh-CN" dirty="0">
                  <a:latin typeface="幼圆" panose="02010509060101010101" pitchFamily="49" charset="-122"/>
                  <a:ea typeface="幼圆" panose="02010509060101010101" pitchFamily="49" charset="-122"/>
                </a:rPr>
                <a:t>《</a:t>
              </a:r>
              <a:r>
                <a:rPr lang="zh-CN" altLang="en-US" dirty="0">
                  <a:latin typeface="幼圆" panose="02010509060101010101" pitchFamily="49" charset="-122"/>
                  <a:ea typeface="幼圆" panose="02010509060101010101" pitchFamily="49" charset="-122"/>
                </a:rPr>
                <a:t>物权法</a:t>
              </a:r>
              <a:r>
                <a:rPr lang="en-US" altLang="zh-CN" dirty="0">
                  <a:latin typeface="幼圆" panose="02010509060101010101" pitchFamily="49" charset="-122"/>
                  <a:ea typeface="幼圆" panose="02010509060101010101" pitchFamily="49" charset="-122"/>
                </a:rPr>
                <a:t>》</a:t>
              </a:r>
              <a:r>
                <a:rPr lang="zh-CN" altLang="en-US" dirty="0">
                  <a:latin typeface="幼圆" panose="02010509060101010101" pitchFamily="49" charset="-122"/>
                  <a:ea typeface="幼圆" panose="02010509060101010101" pitchFamily="49" charset="-122"/>
                </a:rPr>
                <a:t>二十一条规定：“当事人提供虚假材料申请登记，给他人造成损害的，应当承担赔偿责任。</a:t>
              </a:r>
              <a:endParaRPr lang="zh-CN" altLang="en-US" dirty="0">
                <a:latin typeface="幼圆" panose="02010509060101010101" pitchFamily="49" charset="-122"/>
                <a:ea typeface="幼圆" panose="02010509060101010101" pitchFamily="49" charset="-122"/>
              </a:endParaRPr>
            </a:p>
            <a:p>
              <a:r>
                <a:rPr lang="zh-CN" altLang="en-US" dirty="0">
                  <a:latin typeface="幼圆" panose="02010509060101010101" pitchFamily="49" charset="-122"/>
                  <a:ea typeface="幼圆" panose="02010509060101010101" pitchFamily="49" charset="-122"/>
                </a:rPr>
                <a:t>因登记错误，给他人造成损害的，登记机构应当承担赔偿责任。登记机构赔偿后，可以向造成登记错误的人追偿。”</a:t>
              </a:r>
              <a:endParaRPr lang="zh-CN" altLang="en-US" dirty="0">
                <a:latin typeface="幼圆" panose="02010509060101010101" pitchFamily="49" charset="-122"/>
                <a:ea typeface="幼圆" panose="02010509060101010101" pitchFamily="49" charset="-122"/>
              </a:endParaRPr>
            </a:p>
            <a:p>
              <a:r>
                <a:rPr lang="zh-CN" altLang="en-US" dirty="0">
                  <a:latin typeface="幼圆" panose="02010509060101010101" pitchFamily="49" charset="-122"/>
                  <a:ea typeface="幼圆" panose="02010509060101010101" pitchFamily="49" charset="-122"/>
                </a:rPr>
                <a:t>《民法典》第二百二十二条作了同样的规定。</a:t>
              </a:r>
              <a:endParaRPr lang="zh-CN" altLang="en-US" dirty="0">
                <a:latin typeface="幼圆" panose="02010509060101010101" pitchFamily="49" charset="-122"/>
                <a:ea typeface="幼圆" panose="02010509060101010101" pitchFamily="49" charset="-122"/>
              </a:endParaRPr>
            </a:p>
          </p:txBody>
        </p:sp>
        <p:sp>
          <p:nvSpPr>
            <p:cNvPr id="10" name="Text Box 44"/>
            <p:cNvSpPr txBox="1">
              <a:spLocks noChangeArrowheads="1"/>
            </p:cNvSpPr>
            <p:nvPr/>
          </p:nvSpPr>
          <p:spPr bwMode="auto">
            <a:xfrm>
              <a:off x="1625232" y="3199763"/>
              <a:ext cx="8448120" cy="233366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r>
                <a:rPr lang="zh-CN" altLang="en-US" dirty="0">
                  <a:latin typeface="幼圆" panose="02010509060101010101" pitchFamily="49" charset="-122"/>
                  <a:ea typeface="幼圆" panose="02010509060101010101" pitchFamily="49" charset="-122"/>
                </a:rPr>
                <a:t>在</a:t>
              </a:r>
              <a:r>
                <a:rPr lang="en-US" altLang="zh-CN" dirty="0">
                  <a:latin typeface="幼圆" panose="02010509060101010101" pitchFamily="49" charset="-122"/>
                  <a:ea typeface="幼圆" panose="02010509060101010101" pitchFamily="49" charset="-122"/>
                </a:rPr>
                <a:t>《</a:t>
              </a:r>
              <a:r>
                <a:rPr lang="zh-CN" altLang="en-US" dirty="0">
                  <a:latin typeface="幼圆" panose="02010509060101010101" pitchFamily="49" charset="-122"/>
                  <a:ea typeface="幼圆" panose="02010509060101010101" pitchFamily="49" charset="-122"/>
                </a:rPr>
                <a:t>物权法</a:t>
              </a:r>
              <a:r>
                <a:rPr lang="en-US" altLang="zh-CN" dirty="0">
                  <a:latin typeface="幼圆" panose="02010509060101010101" pitchFamily="49" charset="-122"/>
                  <a:ea typeface="幼圆" panose="02010509060101010101" pitchFamily="49" charset="-122"/>
                </a:rPr>
                <a:t>》</a:t>
              </a:r>
              <a:r>
                <a:rPr lang="zh-CN" altLang="en-US" dirty="0">
                  <a:latin typeface="幼圆" panose="02010509060101010101" pitchFamily="49" charset="-122"/>
                  <a:ea typeface="幼圆" panose="02010509060101010101" pitchFamily="49" charset="-122"/>
                </a:rPr>
                <a:t>公布时，较为流行的观点是：登记机构应当承担无过错责任或者结果责任，即只要登记结果错误，房屋登记机构就应全部赔偿，然后再追偿。但随着</a:t>
              </a:r>
              <a:r>
                <a:rPr lang="en-US" altLang="zh-CN" dirty="0">
                  <a:latin typeface="幼圆" panose="02010509060101010101" pitchFamily="49" charset="-122"/>
                  <a:ea typeface="幼圆" panose="02010509060101010101" pitchFamily="49" charset="-122"/>
                </a:rPr>
                <a:t>《</a:t>
              </a:r>
              <a:r>
                <a:rPr lang="zh-CN" altLang="en-US" dirty="0">
                  <a:latin typeface="幼圆" panose="02010509060101010101" pitchFamily="49" charset="-122"/>
                  <a:ea typeface="幼圆" panose="02010509060101010101" pitchFamily="49" charset="-122"/>
                </a:rPr>
                <a:t>物权法</a:t>
              </a:r>
              <a:r>
                <a:rPr lang="en-US" altLang="zh-CN" dirty="0">
                  <a:latin typeface="幼圆" panose="02010509060101010101" pitchFamily="49" charset="-122"/>
                  <a:ea typeface="幼圆" panose="02010509060101010101" pitchFamily="49" charset="-122"/>
                </a:rPr>
                <a:t>》</a:t>
              </a:r>
              <a:r>
                <a:rPr lang="zh-CN" altLang="en-US" dirty="0">
                  <a:latin typeface="幼圆" panose="02010509060101010101" pitchFamily="49" charset="-122"/>
                  <a:ea typeface="幼圆" panose="02010509060101010101" pitchFamily="49" charset="-122"/>
                </a:rPr>
                <a:t>的实施，过错推定责任渐渐成为实务当中起支配作用的标准。从这也可看出，社会大众对登记机构的责任是倾向于我们登记机构承担较完全的责任，即只要登记错误了，就要由登记机构承担责任，造成损失的，登记机构要赔偿。“登记机构赔偿后，可以向造成登记错误的人追偿”这实际就是连带赔偿责任。连带赔偿责任是指各个责任人对外都不分份额，不分先后次序地根据权利人的请求承担责任。在权利人提出请求时，各个责任人不得以超过自己应承担的部分为由而拒绝。这就是说，如果当事人要求登记机构赔偿的，登记机构就要先全额赔偿，然后再去找其他承担赔偿人划分各自承担人赔偿份额，进行追偿。</a:t>
              </a:r>
              <a:endParaRPr lang="zh-CN" altLang="en-US" b="1" dirty="0">
                <a:solidFill>
                  <a:srgbClr val="78B832"/>
                </a:solidFill>
                <a:latin typeface="幼圆" panose="02010509060101010101" pitchFamily="49" charset="-122"/>
                <a:ea typeface="幼圆" panose="02010509060101010101" pitchFamily="49" charset="-122"/>
              </a:endParaRPr>
            </a:p>
          </p:txBody>
        </p:sp>
      </p:grpSp>
      <p:grpSp>
        <p:nvGrpSpPr>
          <p:cNvPr id="2" name="组合 1"/>
          <p:cNvGrpSpPr/>
          <p:nvPr/>
        </p:nvGrpSpPr>
        <p:grpSpPr>
          <a:xfrm>
            <a:off x="410543" y="1045492"/>
            <a:ext cx="975974" cy="871340"/>
            <a:chOff x="8185151" y="600075"/>
            <a:chExt cx="1212850" cy="1201738"/>
          </a:xfrm>
          <a:solidFill>
            <a:srgbClr val="8BAB00"/>
          </a:solidFill>
        </p:grpSpPr>
        <p:sp>
          <p:nvSpPr>
            <p:cNvPr id="3" name="Freeform 13"/>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14"/>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 name="TextBox 4"/>
          <p:cNvSpPr txBox="1"/>
          <p:nvPr/>
        </p:nvSpPr>
        <p:spPr>
          <a:xfrm>
            <a:off x="554559" y="1693257"/>
            <a:ext cx="563880" cy="1014730"/>
          </a:xfrm>
          <a:prstGeom prst="rect">
            <a:avLst/>
          </a:prstGeom>
          <a:noFill/>
        </p:spPr>
        <p:txBody>
          <a:bodyPr wrap="none" rtlCol="0">
            <a:spAutoFit/>
          </a:bodyPr>
          <a:lstStyle/>
          <a:p>
            <a:r>
              <a:rPr lang="en-US" sz="6000" dirty="0" smtClean="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rPr>
              <a:t>3</a:t>
            </a:r>
            <a:endParaRPr lang="en-US" sz="6000" dirty="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endParaRPr>
          </a:p>
        </p:txBody>
      </p:sp>
      <p:sp>
        <p:nvSpPr>
          <p:cNvPr id="11" name="Text Box 44"/>
          <p:cNvSpPr txBox="1">
            <a:spLocks noChangeArrowheads="1"/>
          </p:cNvSpPr>
          <p:nvPr/>
        </p:nvSpPr>
        <p:spPr bwMode="auto">
          <a:xfrm>
            <a:off x="1265555" y="1005840"/>
            <a:ext cx="2529205" cy="46482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sz="1800" b="1" dirty="0">
                <a:solidFill>
                  <a:srgbClr val="FF0000"/>
                </a:solidFill>
              </a:rPr>
              <a:t>“合理审慎审查”</a:t>
            </a:r>
            <a:endParaRPr lang="zh-CN" altLang="en-US" sz="1800" b="1" dirty="0" smtClean="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423"/>
    </mc:Choice>
    <mc:Fallback>
      <p:transition spd="slow" advTm="3423"/>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57002" y="1210702"/>
            <a:ext cx="13465496" cy="6284272"/>
            <a:chOff x="1111056" y="1246947"/>
            <a:chExt cx="11775842" cy="5336199"/>
          </a:xfrm>
        </p:grpSpPr>
        <p:pic>
          <p:nvPicPr>
            <p:cNvPr id="4" name="Picture 2" descr="D:\Teliss_Tong\Copy\定期备份\工作备份\！PPT图片及版面资源\06-PPT精选插图\12-标签\绿叶边框.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11056" y="1246947"/>
              <a:ext cx="11775842" cy="53361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19208141">
              <a:off x="1130861" y="2301541"/>
              <a:ext cx="2726321" cy="392016"/>
            </a:xfrm>
            <a:prstGeom prst="rect">
              <a:avLst/>
            </a:prstGeom>
            <a:noFill/>
          </p:spPr>
          <p:txBody>
            <a:bodyPr wrap="square" rtlCol="0">
              <a:spAutoFit/>
            </a:bodyPr>
            <a:lstStyle/>
            <a:p>
              <a:pPr algn="ctr"/>
              <a:r>
                <a:rPr lang="zh-CN" altLang="en-US" sz="2400" dirty="0">
                  <a:solidFill>
                    <a:schemeClr val="bg1"/>
                  </a:solidFill>
                  <a:latin typeface="微软雅黑" panose="020B0503020204020204" charset="-122"/>
                  <a:ea typeface="微软雅黑" panose="020B0503020204020204" charset="-122"/>
                </a:rPr>
                <a:t>登记机构责任探析</a:t>
              </a:r>
              <a:endParaRPr lang="en-US" sz="2400" dirty="0">
                <a:solidFill>
                  <a:schemeClr val="bg1"/>
                </a:solidFill>
                <a:latin typeface="微软雅黑" panose="020B0503020204020204" charset="-122"/>
                <a:ea typeface="微软雅黑" panose="020B0503020204020204" charset="-122"/>
              </a:endParaRPr>
            </a:p>
          </p:txBody>
        </p:sp>
        <p:sp>
          <p:nvSpPr>
            <p:cNvPr id="6" name="Text Box 44"/>
            <p:cNvSpPr txBox="1">
              <a:spLocks noChangeArrowheads="1"/>
            </p:cNvSpPr>
            <p:nvPr/>
          </p:nvSpPr>
          <p:spPr bwMode="auto">
            <a:xfrm>
              <a:off x="3323421" y="2029981"/>
              <a:ext cx="7493718" cy="68074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r>
                <a:rPr lang="zh-CN" altLang="en-US" sz="1800" b="1" dirty="0"/>
                <a:t>（</a:t>
              </a:r>
              <a:r>
                <a:rPr lang="en-US" altLang="zh-CN" sz="1800" b="1" dirty="0"/>
                <a:t>2</a:t>
              </a:r>
              <a:r>
                <a:rPr lang="zh-CN" altLang="en-US" sz="1800" b="1" dirty="0"/>
                <a:t>）</a:t>
              </a:r>
              <a:r>
                <a:rPr lang="en-US" altLang="zh-CN" sz="1800" b="1" dirty="0"/>
                <a:t>《</a:t>
              </a:r>
              <a:r>
                <a:rPr lang="zh-CN" altLang="en-US" sz="1800" b="1" dirty="0"/>
                <a:t>最高人民法院关于审理房屋登记案件若干问题的规定</a:t>
              </a:r>
              <a:r>
                <a:rPr lang="en-US" altLang="zh-CN" sz="1800" b="1" dirty="0"/>
                <a:t>》</a:t>
              </a:r>
              <a:r>
                <a:rPr lang="zh-CN" altLang="en-US" sz="1800" b="1" dirty="0"/>
                <a:t>（法释</a:t>
              </a:r>
              <a:r>
                <a:rPr lang="en-US" altLang="zh-CN" sz="1800" b="1" dirty="0"/>
                <a:t>〔2010〕15</a:t>
              </a:r>
              <a:r>
                <a:rPr lang="zh-CN" altLang="en-US" sz="1800" b="1" dirty="0"/>
                <a:t>号）进一步明确了过错推定责任。</a:t>
              </a:r>
              <a:endParaRPr lang="zh-CN" altLang="en-US" dirty="0"/>
            </a:p>
          </p:txBody>
        </p:sp>
        <p:sp>
          <p:nvSpPr>
            <p:cNvPr id="7" name="Text Box 44"/>
            <p:cNvSpPr txBox="1">
              <a:spLocks noChangeArrowheads="1"/>
            </p:cNvSpPr>
            <p:nvPr/>
          </p:nvSpPr>
          <p:spPr bwMode="auto">
            <a:xfrm>
              <a:off x="2189917" y="2886005"/>
              <a:ext cx="8137318" cy="164646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a:lnSpc>
                  <a:spcPct val="150000"/>
                </a:lnSpc>
              </a:pPr>
              <a:r>
                <a:rPr lang="zh-CN" altLang="en-US" dirty="0">
                  <a:latin typeface="幼圆" panose="02010509060101010101" pitchFamily="49" charset="-122"/>
                  <a:ea typeface="幼圆" panose="02010509060101010101" pitchFamily="49" charset="-122"/>
                </a:rPr>
                <a:t>法释</a:t>
              </a:r>
              <a:r>
                <a:rPr lang="en-US" altLang="zh-CN" dirty="0">
                  <a:latin typeface="幼圆" panose="02010509060101010101" pitchFamily="49" charset="-122"/>
                  <a:ea typeface="幼圆" panose="02010509060101010101" pitchFamily="49" charset="-122"/>
                </a:rPr>
                <a:t>〔2010〕15</a:t>
              </a:r>
              <a:r>
                <a:rPr lang="zh-CN" altLang="en-US" dirty="0">
                  <a:latin typeface="幼圆" panose="02010509060101010101" pitchFamily="49" charset="-122"/>
                  <a:ea typeface="幼圆" panose="02010509060101010101" pitchFamily="49" charset="-122"/>
                </a:rPr>
                <a:t>号第十二条规定：“申请人提供虚假材料办理房屋登记，给原告造成损害，房屋登记机构未尽合理审慎职责的，应当根据其过错程度及其在损害发生中所起作用承担相应的赔偿责任。”</a:t>
              </a:r>
              <a:endParaRPr lang="zh-CN" altLang="en-US" dirty="0">
                <a:latin typeface="幼圆" panose="02010509060101010101" pitchFamily="49" charset="-122"/>
                <a:ea typeface="幼圆" panose="02010509060101010101" pitchFamily="49" charset="-122"/>
              </a:endParaRPr>
            </a:p>
            <a:p>
              <a:pPr>
                <a:lnSpc>
                  <a:spcPct val="150000"/>
                </a:lnSpc>
              </a:pPr>
              <a:r>
                <a:rPr lang="zh-CN" altLang="en-US" dirty="0">
                  <a:latin typeface="幼圆" panose="02010509060101010101" pitchFamily="49" charset="-122"/>
                  <a:ea typeface="幼圆" panose="02010509060101010101" pitchFamily="49" charset="-122"/>
                </a:rPr>
                <a:t>第十三条规定：“房屋登记机构工作人员与第三人恶意串通违法登记，侵犯原告合法权益的，房屋登记机构与第三人承担连带赔偿责任。”</a:t>
              </a:r>
              <a:endParaRPr lang="zh-CN" altLang="en-US" dirty="0">
                <a:latin typeface="幼圆" panose="02010509060101010101" pitchFamily="49" charset="-122"/>
                <a:ea typeface="幼圆" panose="02010509060101010101" pitchFamily="49" charset="-122"/>
              </a:endParaRPr>
            </a:p>
          </p:txBody>
        </p:sp>
      </p:grpSp>
      <p:grpSp>
        <p:nvGrpSpPr>
          <p:cNvPr id="8" name="组合 7"/>
          <p:cNvGrpSpPr/>
          <p:nvPr/>
        </p:nvGrpSpPr>
        <p:grpSpPr>
          <a:xfrm>
            <a:off x="410543" y="1045492"/>
            <a:ext cx="975974" cy="871340"/>
            <a:chOff x="8185151" y="600075"/>
            <a:chExt cx="1212850" cy="1201738"/>
          </a:xfrm>
          <a:solidFill>
            <a:srgbClr val="8BAB00"/>
          </a:solidFill>
        </p:grpSpPr>
        <p:sp>
          <p:nvSpPr>
            <p:cNvPr id="9" name="Freeform 13"/>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4"/>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 name="TextBox 10"/>
          <p:cNvSpPr txBox="1"/>
          <p:nvPr/>
        </p:nvSpPr>
        <p:spPr>
          <a:xfrm>
            <a:off x="554559" y="1693257"/>
            <a:ext cx="563880" cy="1014730"/>
          </a:xfrm>
          <a:prstGeom prst="rect">
            <a:avLst/>
          </a:prstGeom>
          <a:noFill/>
        </p:spPr>
        <p:txBody>
          <a:bodyPr wrap="none" rtlCol="0">
            <a:spAutoFit/>
          </a:bodyPr>
          <a:lstStyle/>
          <a:p>
            <a:r>
              <a:rPr lang="en-US" sz="6000" dirty="0" smtClean="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rPr>
              <a:t>3</a:t>
            </a:r>
            <a:endParaRPr lang="en-US" sz="6000" dirty="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endParaRPr>
          </a:p>
        </p:txBody>
      </p:sp>
      <p:sp>
        <p:nvSpPr>
          <p:cNvPr id="2" name="Text Box 44"/>
          <p:cNvSpPr txBox="1">
            <a:spLocks noChangeArrowheads="1"/>
          </p:cNvSpPr>
          <p:nvPr/>
        </p:nvSpPr>
        <p:spPr bwMode="auto">
          <a:xfrm>
            <a:off x="1265555" y="1005840"/>
            <a:ext cx="2529205" cy="46482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en-US" altLang="zh-CN" sz="1800" b="1" dirty="0">
                <a:solidFill>
                  <a:srgbClr val="FF0000"/>
                </a:solidFill>
              </a:rPr>
              <a:t>3.</a:t>
            </a:r>
            <a:r>
              <a:rPr lang="zh-CN" altLang="en-US" sz="1800" b="1" dirty="0">
                <a:solidFill>
                  <a:srgbClr val="FF0000"/>
                </a:solidFill>
              </a:rPr>
              <a:t>“合理审慎审查”</a:t>
            </a:r>
            <a:endParaRPr lang="zh-CN" altLang="en-US" sz="1800" b="1" dirty="0" smtClean="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2816"/>
    </mc:Choice>
    <mc:Fallback>
      <p:transition spd="slow" advTm="2816"/>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6527" y="1321192"/>
            <a:ext cx="13465496" cy="6284272"/>
            <a:chOff x="1119386" y="1340768"/>
            <a:chExt cx="11775842" cy="5336199"/>
          </a:xfrm>
        </p:grpSpPr>
        <p:pic>
          <p:nvPicPr>
            <p:cNvPr id="3" name="Picture 2" descr="D:\Teliss_Tong\Copy\定期备份\工作备份\！PPT图片及版面资源\06-PPT精选插图\12-标签\绿叶边框.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19386" y="1340768"/>
              <a:ext cx="11775842" cy="53361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19208141">
              <a:off x="1130861" y="2301541"/>
              <a:ext cx="2726321" cy="392016"/>
            </a:xfrm>
            <a:prstGeom prst="rect">
              <a:avLst/>
            </a:prstGeom>
            <a:noFill/>
          </p:spPr>
          <p:txBody>
            <a:bodyPr wrap="square" rtlCol="0">
              <a:spAutoFit/>
            </a:bodyPr>
            <a:lstStyle/>
            <a:p>
              <a:pPr algn="ctr"/>
              <a:r>
                <a:rPr lang="zh-CN" altLang="en-US" sz="2400" dirty="0">
                  <a:solidFill>
                    <a:schemeClr val="bg1"/>
                  </a:solidFill>
                  <a:latin typeface="微软雅黑" panose="020B0503020204020204" charset="-122"/>
                  <a:ea typeface="微软雅黑" panose="020B0503020204020204" charset="-122"/>
                </a:rPr>
                <a:t>登记机构责任探析</a:t>
              </a:r>
              <a:endParaRPr lang="en-US" sz="2400" dirty="0">
                <a:solidFill>
                  <a:schemeClr val="bg1"/>
                </a:solidFill>
                <a:latin typeface="微软雅黑" panose="020B0503020204020204" charset="-122"/>
                <a:ea typeface="微软雅黑" panose="020B0503020204020204" charset="-122"/>
              </a:endParaRPr>
            </a:p>
          </p:txBody>
        </p:sp>
        <p:sp>
          <p:nvSpPr>
            <p:cNvPr id="5" name="Text Box 44"/>
            <p:cNvSpPr txBox="1">
              <a:spLocks noChangeArrowheads="1"/>
            </p:cNvSpPr>
            <p:nvPr/>
          </p:nvSpPr>
          <p:spPr bwMode="auto">
            <a:xfrm>
              <a:off x="3953146" y="1727930"/>
              <a:ext cx="6612104" cy="71346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r>
                <a:rPr lang="zh-CN" altLang="en-US" sz="1800" b="1" dirty="0"/>
                <a:t>为此，登记机构要对申请人提交的材料作全面审查，即审查登记行为是否满足了法律法规所设定的要件事实。</a:t>
              </a:r>
              <a:endParaRPr lang="zh-CN" altLang="en-US" dirty="0">
                <a:latin typeface="幼圆" panose="02010509060101010101" pitchFamily="49" charset="-122"/>
                <a:ea typeface="幼圆" panose="02010509060101010101" pitchFamily="49" charset="-122"/>
              </a:endParaRPr>
            </a:p>
          </p:txBody>
        </p:sp>
        <p:sp>
          <p:nvSpPr>
            <p:cNvPr id="6" name="Text Box 44"/>
            <p:cNvSpPr txBox="1">
              <a:spLocks noChangeArrowheads="1"/>
            </p:cNvSpPr>
            <p:nvPr/>
          </p:nvSpPr>
          <p:spPr bwMode="auto">
            <a:xfrm>
              <a:off x="2378834" y="2641426"/>
              <a:ext cx="8448120" cy="196008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a:lnSpc>
                  <a:spcPct val="150000"/>
                </a:lnSpc>
              </a:pPr>
              <a:r>
                <a:rPr lang="zh-CN" altLang="en-US" dirty="0">
                  <a:latin typeface="幼圆" panose="02010509060101010101" pitchFamily="49" charset="-122"/>
                  <a:ea typeface="幼圆" panose="02010509060101010101" pitchFamily="49" charset="-122"/>
                </a:rPr>
                <a:t>具体而言</a:t>
              </a:r>
              <a:r>
                <a:rPr lang="zh-CN" altLang="en-US" dirty="0" smtClean="0">
                  <a:latin typeface="幼圆" panose="02010509060101010101" pitchFamily="49" charset="-122"/>
                  <a:ea typeface="幼圆" panose="02010509060101010101" pitchFamily="49" charset="-122"/>
                </a:rPr>
                <a:t>：</a:t>
              </a:r>
              <a:endParaRPr lang="en-US" altLang="zh-CN" dirty="0" smtClean="0">
                <a:latin typeface="幼圆" panose="02010509060101010101" pitchFamily="49" charset="-122"/>
                <a:ea typeface="幼圆" panose="02010509060101010101" pitchFamily="49" charset="-122"/>
              </a:endParaRPr>
            </a:p>
            <a:p>
              <a:pPr>
                <a:lnSpc>
                  <a:spcPct val="150000"/>
                </a:lnSpc>
              </a:pPr>
              <a:r>
                <a:rPr lang="zh-CN" altLang="en-US" dirty="0" smtClean="0">
                  <a:latin typeface="幼圆" panose="02010509060101010101" pitchFamily="49" charset="-122"/>
                  <a:ea typeface="幼圆" panose="02010509060101010101" pitchFamily="49" charset="-122"/>
                </a:rPr>
                <a:t>一</a:t>
              </a:r>
              <a:r>
                <a:rPr lang="zh-CN" altLang="en-US" dirty="0">
                  <a:latin typeface="幼圆" panose="02010509060101010101" pitchFamily="49" charset="-122"/>
                  <a:ea typeface="幼圆" panose="02010509060101010101" pitchFamily="49" charset="-122"/>
                </a:rPr>
                <a:t>是要把申请人提交的材料与法律法规所确定的标准对照，审查申请人提交的材料是否齐全</a:t>
              </a:r>
              <a:r>
                <a:rPr lang="zh-CN" altLang="en-US" dirty="0" smtClean="0">
                  <a:latin typeface="幼圆" panose="02010509060101010101" pitchFamily="49" charset="-122"/>
                  <a:ea typeface="幼圆" panose="02010509060101010101" pitchFamily="49" charset="-122"/>
                </a:rPr>
                <a:t>；</a:t>
              </a:r>
              <a:endParaRPr lang="en-US" altLang="zh-CN" dirty="0" smtClean="0">
                <a:latin typeface="幼圆" panose="02010509060101010101" pitchFamily="49" charset="-122"/>
                <a:ea typeface="幼圆" panose="02010509060101010101" pitchFamily="49" charset="-122"/>
              </a:endParaRPr>
            </a:p>
            <a:p>
              <a:pPr>
                <a:lnSpc>
                  <a:spcPct val="150000"/>
                </a:lnSpc>
              </a:pPr>
              <a:r>
                <a:rPr lang="zh-CN" altLang="en-US" dirty="0" smtClean="0">
                  <a:latin typeface="幼圆" panose="02010509060101010101" pitchFamily="49" charset="-122"/>
                  <a:ea typeface="幼圆" panose="02010509060101010101" pitchFamily="49" charset="-122"/>
                </a:rPr>
                <a:t>二</a:t>
              </a:r>
              <a:r>
                <a:rPr lang="zh-CN" altLang="en-US" dirty="0">
                  <a:latin typeface="幼圆" panose="02010509060101010101" pitchFamily="49" charset="-122"/>
                  <a:ea typeface="幼圆" panose="02010509060101010101" pitchFamily="49" charset="-122"/>
                </a:rPr>
                <a:t>是要把每份材料分别与相关法律法规所要求的标准对照，审查每份申请材料是否符合法定的形式、内容是否满足法律要素的要求</a:t>
              </a:r>
              <a:r>
                <a:rPr lang="zh-CN" altLang="en-US" dirty="0" smtClean="0">
                  <a:latin typeface="幼圆" panose="02010509060101010101" pitchFamily="49" charset="-122"/>
                  <a:ea typeface="幼圆" panose="02010509060101010101" pitchFamily="49" charset="-122"/>
                </a:rPr>
                <a:t>；</a:t>
              </a:r>
              <a:endParaRPr lang="en-US" altLang="zh-CN" dirty="0" smtClean="0">
                <a:latin typeface="幼圆" panose="02010509060101010101" pitchFamily="49" charset="-122"/>
                <a:ea typeface="幼圆" panose="02010509060101010101" pitchFamily="49" charset="-122"/>
              </a:endParaRPr>
            </a:p>
            <a:p>
              <a:pPr>
                <a:lnSpc>
                  <a:spcPct val="150000"/>
                </a:lnSpc>
              </a:pPr>
              <a:r>
                <a:rPr lang="zh-CN" altLang="en-US" dirty="0" smtClean="0">
                  <a:latin typeface="幼圆" panose="02010509060101010101" pitchFamily="49" charset="-122"/>
                  <a:ea typeface="幼圆" panose="02010509060101010101" pitchFamily="49" charset="-122"/>
                </a:rPr>
                <a:t>三</a:t>
              </a:r>
              <a:r>
                <a:rPr lang="zh-CN" altLang="en-US" dirty="0">
                  <a:latin typeface="幼圆" panose="02010509060101010101" pitchFamily="49" charset="-122"/>
                  <a:ea typeface="幼圆" panose="02010509060101010101" pitchFamily="49" charset="-122"/>
                </a:rPr>
                <a:t>是要运用证据规则、逻辑推理仔细分析申请材料之间有无矛盾、能否形成证据链，申请材料形成的证据链是否足以证明申请人为登记房屋的权利人等。</a:t>
              </a:r>
              <a:endParaRPr lang="zh-CN" altLang="en-US" dirty="0">
                <a:latin typeface="幼圆" panose="02010509060101010101" pitchFamily="49" charset="-122"/>
                <a:ea typeface="幼圆" panose="02010509060101010101" pitchFamily="49" charset="-122"/>
              </a:endParaRPr>
            </a:p>
          </p:txBody>
        </p:sp>
      </p:grpSp>
      <p:grpSp>
        <p:nvGrpSpPr>
          <p:cNvPr id="7" name="组合 6"/>
          <p:cNvGrpSpPr/>
          <p:nvPr/>
        </p:nvGrpSpPr>
        <p:grpSpPr>
          <a:xfrm>
            <a:off x="410543" y="1045492"/>
            <a:ext cx="975974" cy="871340"/>
            <a:chOff x="8185151" y="600075"/>
            <a:chExt cx="1212850" cy="1201738"/>
          </a:xfrm>
          <a:solidFill>
            <a:srgbClr val="8BAB00"/>
          </a:solidFill>
        </p:grpSpPr>
        <p:sp>
          <p:nvSpPr>
            <p:cNvPr id="8" name="Freeform 13"/>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 name="TextBox 9"/>
          <p:cNvSpPr txBox="1"/>
          <p:nvPr/>
        </p:nvSpPr>
        <p:spPr>
          <a:xfrm>
            <a:off x="554559" y="1693257"/>
            <a:ext cx="563880" cy="1014730"/>
          </a:xfrm>
          <a:prstGeom prst="rect">
            <a:avLst/>
          </a:prstGeom>
          <a:noFill/>
        </p:spPr>
        <p:txBody>
          <a:bodyPr wrap="none" rtlCol="0">
            <a:spAutoFit/>
          </a:bodyPr>
          <a:lstStyle/>
          <a:p>
            <a:r>
              <a:rPr lang="en-US" sz="6000" dirty="0" smtClean="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rPr>
              <a:t>3</a:t>
            </a:r>
            <a:endParaRPr lang="en-US" sz="6000" dirty="0">
              <a:ln>
                <a:solidFill>
                  <a:srgbClr val="76B531"/>
                </a:solidFill>
              </a:ln>
              <a:solidFill>
                <a:schemeClr val="bg1"/>
              </a:solidFill>
              <a:effectLst>
                <a:reflection blurRad="6350" stA="55000" endA="300" endPos="45500" dir="5400000" sy="-100000" algn="bl" rotWithShape="0"/>
              </a:effectLst>
              <a:latin typeface="Arial Black" panose="020B0A04020102020204" pitchFamily="34" charset="0"/>
            </a:endParaRPr>
          </a:p>
        </p:txBody>
      </p:sp>
      <p:sp>
        <p:nvSpPr>
          <p:cNvPr id="13" name="TextBox 12"/>
          <p:cNvSpPr txBox="1"/>
          <p:nvPr/>
        </p:nvSpPr>
        <p:spPr>
          <a:xfrm>
            <a:off x="1386517" y="5435932"/>
            <a:ext cx="8385066" cy="368300"/>
          </a:xfrm>
          <a:prstGeom prst="rect">
            <a:avLst/>
          </a:prstGeom>
          <a:noFill/>
        </p:spPr>
        <p:txBody>
          <a:bodyPr wrap="square" rtlCol="0">
            <a:spAutoFit/>
          </a:bodyPr>
          <a:lstStyle/>
          <a:p>
            <a:r>
              <a:rPr lang="zh-CN" altLang="en-US" dirty="0" smtClean="0"/>
              <a:t>综上所诉，</a:t>
            </a:r>
            <a:r>
              <a:rPr lang="zh-CN" altLang="zh-CN" dirty="0" smtClean="0"/>
              <a:t>我国</a:t>
            </a:r>
            <a:r>
              <a:rPr lang="zh-CN" altLang="zh-CN" dirty="0"/>
              <a:t>有显著的实质审查主义倾向，明确的是“</a:t>
            </a:r>
            <a:r>
              <a:rPr lang="zh-CN" altLang="zh-CN" b="1" dirty="0">
                <a:solidFill>
                  <a:srgbClr val="00B050"/>
                </a:solidFill>
              </a:rPr>
              <a:t>未尽合理审慎职责的</a:t>
            </a:r>
            <a:r>
              <a:rPr lang="zh-CN" altLang="zh-CN" dirty="0"/>
              <a:t>”。</a:t>
            </a:r>
            <a:endParaRPr lang="zh-CN" altLang="en-US" dirty="0"/>
          </a:p>
        </p:txBody>
      </p:sp>
      <p:sp>
        <p:nvSpPr>
          <p:cNvPr id="11" name="Text Box 44"/>
          <p:cNvSpPr txBox="1">
            <a:spLocks noChangeArrowheads="1"/>
          </p:cNvSpPr>
          <p:nvPr/>
        </p:nvSpPr>
        <p:spPr bwMode="auto">
          <a:xfrm>
            <a:off x="1265555" y="1005840"/>
            <a:ext cx="2529205" cy="46482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en-US" altLang="zh-CN" sz="1800" b="1" dirty="0">
                <a:solidFill>
                  <a:srgbClr val="FF0000"/>
                </a:solidFill>
              </a:rPr>
              <a:t>3.</a:t>
            </a:r>
            <a:r>
              <a:rPr lang="zh-CN" altLang="en-US" sz="1800" b="1" dirty="0">
                <a:solidFill>
                  <a:srgbClr val="FF0000"/>
                </a:solidFill>
              </a:rPr>
              <a:t>“合理审慎审查”</a:t>
            </a:r>
            <a:endParaRPr lang="zh-CN" altLang="en-US" sz="1800" b="1" dirty="0" smtClean="0">
              <a:solidFill>
                <a:srgbClr val="FF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2000" advTm="5408"/>
    </mc:Choice>
    <mc:Fallback>
      <p:transition spd="slow" advTm="54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85505" y="2654935"/>
            <a:ext cx="2473960" cy="1198880"/>
          </a:xfrm>
          <a:prstGeom prst="rect">
            <a:avLst/>
          </a:prstGeom>
          <a:noFill/>
        </p:spPr>
        <p:txBody>
          <a:bodyPr wrap="square" rtlCol="0">
            <a:spAutoFit/>
          </a:bodyPr>
          <a:p>
            <a:r>
              <a:rPr lang="zh-CN" altLang="en-US" sz="2400">
                <a:solidFill>
                  <a:srgbClr val="FF0000"/>
                </a:solidFill>
              </a:rPr>
              <a:t>古建筑收益权</a:t>
            </a:r>
            <a:endParaRPr lang="zh-CN" altLang="en-US" sz="2400">
              <a:solidFill>
                <a:srgbClr val="FF0000"/>
              </a:solidFill>
            </a:endParaRPr>
          </a:p>
          <a:p>
            <a:r>
              <a:rPr lang="zh-CN" altLang="en-US" sz="2400">
                <a:solidFill>
                  <a:srgbClr val="FF0000"/>
                </a:solidFill>
              </a:rPr>
              <a:t>林地收益权</a:t>
            </a:r>
            <a:endParaRPr lang="zh-CN" altLang="en-US" sz="2400">
              <a:solidFill>
                <a:srgbClr val="FF0000"/>
              </a:solidFill>
            </a:endParaRPr>
          </a:p>
          <a:p>
            <a:r>
              <a:rPr lang="en-US" altLang="zh-CN" sz="2400">
                <a:solidFill>
                  <a:srgbClr val="FF0000"/>
                </a:solidFill>
              </a:rPr>
              <a:t>......</a:t>
            </a:r>
            <a:endParaRPr lang="en-US" altLang="zh-CN" sz="2400">
              <a:solidFill>
                <a:srgbClr val="FF0000"/>
              </a:solidFill>
            </a:endParaRPr>
          </a:p>
        </p:txBody>
      </p:sp>
      <p:sp>
        <p:nvSpPr>
          <p:cNvPr id="5126" name="文本框 15"/>
          <p:cNvSpPr txBox="1">
            <a:spLocks noChangeArrowheads="1"/>
          </p:cNvSpPr>
          <p:nvPr/>
        </p:nvSpPr>
        <p:spPr bwMode="auto">
          <a:xfrm>
            <a:off x="179070" y="1028700"/>
            <a:ext cx="1000760" cy="4831080"/>
          </a:xfrm>
          <a:prstGeom prst="rect">
            <a:avLst/>
          </a:prstGeom>
          <a:noFill/>
          <a:ln>
            <a:noFill/>
          </a:ln>
          <a:effectLst>
            <a:reflection stA="52000" endPos="0" dist="508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800" b="1" dirty="0" smtClean="0">
                <a:latin typeface="微软雅黑" panose="020B0503020204020204" charset="-122"/>
                <a:ea typeface="微软雅黑" panose="020B0503020204020204" charset="-122"/>
              </a:rPr>
              <a:t>（四）物</a:t>
            </a:r>
            <a:r>
              <a:rPr lang="en-US" altLang="zh-CN" sz="2800" b="1" dirty="0" smtClean="0">
                <a:latin typeface="微软雅黑" panose="020B0503020204020204" charset="-122"/>
                <a:ea typeface="微软雅黑" panose="020B0503020204020204" charset="-122"/>
              </a:rPr>
              <a:t> </a:t>
            </a:r>
            <a:r>
              <a:rPr lang="zh-CN" altLang="en-US" sz="2800" b="1" dirty="0" smtClean="0">
                <a:latin typeface="微软雅黑" panose="020B0503020204020204" charset="-122"/>
                <a:ea typeface="微软雅黑" panose="020B0503020204020204" charset="-122"/>
              </a:rPr>
              <a:t>权</a:t>
            </a:r>
            <a:r>
              <a:rPr lang="en-US" altLang="zh-CN" sz="2800" b="1" dirty="0" smtClean="0">
                <a:latin typeface="微软雅黑" panose="020B0503020204020204" charset="-122"/>
                <a:ea typeface="微软雅黑" panose="020B0503020204020204" charset="-122"/>
              </a:rPr>
              <a:t> </a:t>
            </a:r>
            <a:r>
              <a:rPr lang="zh-CN" altLang="en-US" sz="2800" b="1" dirty="0" smtClean="0">
                <a:latin typeface="微软雅黑" panose="020B0503020204020204" charset="-122"/>
                <a:ea typeface="微软雅黑" panose="020B0503020204020204" charset="-122"/>
              </a:rPr>
              <a:t>法</a:t>
            </a:r>
            <a:r>
              <a:rPr lang="en-US" altLang="zh-CN" sz="2800" b="1" dirty="0" smtClean="0">
                <a:latin typeface="微软雅黑" panose="020B0503020204020204" charset="-122"/>
                <a:ea typeface="微软雅黑" panose="020B0503020204020204" charset="-122"/>
              </a:rPr>
              <a:t> </a:t>
            </a:r>
            <a:r>
              <a:rPr lang="zh-CN" altLang="en-US" sz="2800" b="1" dirty="0" smtClean="0">
                <a:latin typeface="微软雅黑" panose="020B0503020204020204" charset="-122"/>
                <a:ea typeface="微软雅黑" panose="020B0503020204020204" charset="-122"/>
              </a:rPr>
              <a:t>定</a:t>
            </a:r>
            <a:r>
              <a:rPr lang="en-US" altLang="zh-CN" sz="2800" b="1" dirty="0" smtClean="0">
                <a:latin typeface="微软雅黑" panose="020B0503020204020204" charset="-122"/>
                <a:ea typeface="微软雅黑" panose="020B0503020204020204" charset="-122"/>
              </a:rPr>
              <a:t> </a:t>
            </a:r>
            <a:r>
              <a:rPr lang="zh-CN" altLang="en-US" sz="2800" b="1" dirty="0" smtClean="0">
                <a:latin typeface="微软雅黑" panose="020B0503020204020204" charset="-122"/>
                <a:ea typeface="微软雅黑" panose="020B0503020204020204" charset="-122"/>
              </a:rPr>
              <a:t>与</a:t>
            </a:r>
            <a:r>
              <a:rPr lang="en-US" altLang="zh-CN" sz="2800" b="1" dirty="0" smtClean="0">
                <a:latin typeface="微软雅黑" panose="020B0503020204020204" charset="-122"/>
                <a:ea typeface="微软雅黑" panose="020B0503020204020204" charset="-122"/>
              </a:rPr>
              <a:t> </a:t>
            </a:r>
            <a:r>
              <a:rPr lang="zh-CN" altLang="en-US" sz="2800" b="1" dirty="0" smtClean="0">
                <a:latin typeface="微软雅黑" panose="020B0503020204020204" charset="-122"/>
                <a:ea typeface="微软雅黑" panose="020B0503020204020204" charset="-122"/>
              </a:rPr>
              <a:t>登</a:t>
            </a:r>
            <a:r>
              <a:rPr lang="en-US" altLang="zh-CN" sz="2800" b="1" dirty="0" smtClean="0">
                <a:latin typeface="微软雅黑" panose="020B0503020204020204" charset="-122"/>
                <a:ea typeface="微软雅黑" panose="020B0503020204020204" charset="-122"/>
              </a:rPr>
              <a:t> </a:t>
            </a:r>
            <a:r>
              <a:rPr lang="zh-CN" altLang="en-US" sz="2800" b="1" dirty="0" smtClean="0">
                <a:latin typeface="微软雅黑" panose="020B0503020204020204" charset="-122"/>
                <a:ea typeface="微软雅黑" panose="020B0503020204020204" charset="-122"/>
              </a:rPr>
              <a:t>记</a:t>
            </a:r>
            <a:r>
              <a:rPr lang="en-US" altLang="zh-CN" sz="2800" b="1" dirty="0" smtClean="0">
                <a:latin typeface="微软雅黑" panose="020B0503020204020204" charset="-122"/>
                <a:ea typeface="微软雅黑" panose="020B0503020204020204" charset="-122"/>
              </a:rPr>
              <a:t> </a:t>
            </a:r>
            <a:r>
              <a:rPr lang="zh-CN" altLang="en-US" sz="2800" b="1" dirty="0" smtClean="0">
                <a:latin typeface="微软雅黑" panose="020B0503020204020204" charset="-122"/>
                <a:ea typeface="微软雅黑" panose="020B0503020204020204" charset="-122"/>
              </a:rPr>
              <a:t>公</a:t>
            </a:r>
            <a:r>
              <a:rPr lang="en-US" altLang="zh-CN" sz="2800" b="1" dirty="0" smtClean="0">
                <a:latin typeface="微软雅黑" panose="020B0503020204020204" charset="-122"/>
                <a:ea typeface="微软雅黑" panose="020B0503020204020204" charset="-122"/>
              </a:rPr>
              <a:t> </a:t>
            </a:r>
            <a:r>
              <a:rPr lang="zh-CN" altLang="en-US" sz="2800" b="1" dirty="0" smtClean="0">
                <a:latin typeface="微软雅黑" panose="020B0503020204020204" charset="-122"/>
                <a:ea typeface="微软雅黑" panose="020B0503020204020204" charset="-122"/>
              </a:rPr>
              <a:t>信</a:t>
            </a:r>
            <a:endParaRPr lang="zh-CN" altLang="en-US" sz="2800" b="1" dirty="0" smtClean="0">
              <a:latin typeface="微软雅黑" panose="020B0503020204020204" charset="-122"/>
              <a:ea typeface="微软雅黑" panose="020B0503020204020204" charset="-122"/>
            </a:endParaRPr>
          </a:p>
          <a:p>
            <a:pPr algn="ctr"/>
            <a:r>
              <a:rPr lang="zh-CN" altLang="en-US" sz="2800" b="1" dirty="0" smtClean="0">
                <a:latin typeface="微软雅黑" panose="020B0503020204020204" charset="-122"/>
                <a:ea typeface="微软雅黑" panose="020B0503020204020204" charset="-122"/>
              </a:rPr>
              <a:t>力</a:t>
            </a:r>
            <a:endParaRPr lang="zh-CN" altLang="en-US" sz="2800" b="1" dirty="0">
              <a:latin typeface="微软雅黑" panose="020B0503020204020204" charset="-122"/>
              <a:ea typeface="微软雅黑" panose="020B0503020204020204" charset="-122"/>
            </a:endParaRPr>
          </a:p>
        </p:txBody>
      </p:sp>
      <p:sp>
        <p:nvSpPr>
          <p:cNvPr id="10" name="矩形 9"/>
          <p:cNvSpPr>
            <a:spLocks noChangeArrowheads="1"/>
          </p:cNvSpPr>
          <p:nvPr/>
        </p:nvSpPr>
        <p:spPr bwMode="auto">
          <a:xfrm>
            <a:off x="1289685" y="1198880"/>
            <a:ext cx="921194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lnSpc>
                <a:spcPts val="3600"/>
              </a:lnSpc>
            </a:pPr>
            <a:r>
              <a:rPr lang="en-US" altLang="zh-CN" sz="2000" b="1" dirty="0">
                <a:solidFill>
                  <a:srgbClr val="FF0000"/>
                </a:solidFill>
                <a:latin typeface="仿宋_GB2312" panose="02010609030101010101" charset="-122"/>
                <a:ea typeface="仿宋_GB2312" panose="02010609030101010101" charset="-122"/>
                <a:cs typeface="仿宋_GB2312" panose="02010609030101010101" charset="-122"/>
              </a:rPr>
              <a:t>1.</a:t>
            </a:r>
            <a:r>
              <a:rPr lang="zh-CN" altLang="en-US" sz="2000" b="1" dirty="0">
                <a:solidFill>
                  <a:srgbClr val="FF0000"/>
                </a:solidFill>
                <a:latin typeface="仿宋_GB2312" panose="02010609030101010101" charset="-122"/>
                <a:ea typeface="仿宋_GB2312" panose="02010609030101010101" charset="-122"/>
                <a:cs typeface="仿宋_GB2312" panose="02010609030101010101" charset="-122"/>
              </a:rPr>
              <a:t>物权法定：</a:t>
            </a: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《民法典》第</a:t>
            </a:r>
            <a:r>
              <a:rPr lang="en-US" altLang="zh-CN" sz="2000" b="1" dirty="0">
                <a:solidFill>
                  <a:schemeClr val="tx1"/>
                </a:solidFill>
                <a:latin typeface="仿宋_GB2312" panose="02010609030101010101" charset="-122"/>
                <a:ea typeface="仿宋_GB2312" panose="02010609030101010101" charset="-122"/>
                <a:cs typeface="仿宋_GB2312" panose="02010609030101010101" charset="-122"/>
              </a:rPr>
              <a:t>一百一十六条 物权的种类和内容，由法律规定。</a:t>
            </a:r>
            <a:endParaRPr lang="en-US"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《不动产登记暂行条例</a:t>
            </a:r>
            <a:r>
              <a:rPr lang="zh-CN" altLang="zh-CN" sz="2000" b="1" dirty="0">
                <a:latin typeface="仿宋_GB2312" panose="02010609030101010101" charset="-122"/>
                <a:ea typeface="仿宋_GB2312" panose="02010609030101010101" charset="-122"/>
                <a:cs typeface="仿宋_GB2312" panose="02010609030101010101" charset="-122"/>
                <a:sym typeface="+mn-ea"/>
              </a:rPr>
              <a:t>》</a:t>
            </a: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第</a:t>
            </a:r>
            <a:r>
              <a:rPr lang="en-US" altLang="zh-CN" sz="2000" b="1" dirty="0">
                <a:solidFill>
                  <a:schemeClr val="tx1"/>
                </a:solidFill>
                <a:latin typeface="仿宋_GB2312" panose="02010609030101010101" charset="-122"/>
                <a:ea typeface="仿宋_GB2312" panose="02010609030101010101" charset="-122"/>
                <a:cs typeface="仿宋_GB2312" panose="02010609030101010101" charset="-122"/>
              </a:rPr>
              <a:t>5</a:t>
            </a: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条：下列不动产权利，依照本条例的规定办理登记：</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（一）集体土地所有权；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（二）房屋等建筑物、构筑物所有权；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（三）森林、林木所有权；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（四）耕地、林地、草地等土地承包经营权；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（五）建设用地使用权；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（六）宅基地使用权；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（七）海域使用权；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（八）地役权；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（九）抵押权；</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a:p>
            <a:pPr fontAlgn="auto">
              <a:lnSpc>
                <a:spcPts val="3600"/>
              </a:lnSpc>
            </a:pPr>
            <a:r>
              <a:rPr lang="zh-CN" altLang="zh-CN" sz="2000" b="1" dirty="0">
                <a:solidFill>
                  <a:schemeClr val="tx1"/>
                </a:solidFill>
                <a:latin typeface="仿宋_GB2312" panose="02010609030101010101" charset="-122"/>
                <a:ea typeface="仿宋_GB2312" panose="02010609030101010101" charset="-122"/>
                <a:cs typeface="仿宋_GB2312" panose="02010609030101010101" charset="-122"/>
              </a:rPr>
              <a:t>（十）法律规定需要登记的其他不动产权利。</a:t>
            </a:r>
            <a:endParaRPr lang="zh-CN" altLang="zh-CN" sz="2000" b="1" dirty="0">
              <a:solidFill>
                <a:schemeClr val="tx1"/>
              </a:solidFill>
              <a:latin typeface="仿宋_GB2312" panose="02010609030101010101" charset="-122"/>
              <a:ea typeface="仿宋_GB2312" panose="02010609030101010101" charset="-122"/>
              <a:cs typeface="仿宋_GB2312" panose="0201060903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0" fill="hold"/>
                                        <p:tgtEl>
                                          <p:spTgt spid="2"/>
                                        </p:tgtEl>
                                        <p:attrNameLst>
                                          <p:attrName>ppt_x</p:attrName>
                                        </p:attrNameLst>
                                      </p:cBhvr>
                                      <p:tavLst>
                                        <p:tav tm="0">
                                          <p:val>
                                            <p:strVal val="#ppt_x"/>
                                          </p:val>
                                        </p:tav>
                                        <p:tav tm="100000">
                                          <p:val>
                                            <p:strVal val="#ppt_x"/>
                                          </p:val>
                                        </p:tav>
                                      </p:tavLst>
                                    </p:anim>
                                    <p:anim calcmode="lin" valueType="num">
                                      <p:cBhvr additive="base">
                                        <p:cTn id="13"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文本框 15"/>
          <p:cNvSpPr txBox="1">
            <a:spLocks noChangeArrowheads="1"/>
          </p:cNvSpPr>
          <p:nvPr/>
        </p:nvSpPr>
        <p:spPr bwMode="auto">
          <a:xfrm>
            <a:off x="694690" y="1202055"/>
            <a:ext cx="6405880" cy="521970"/>
          </a:xfrm>
          <a:prstGeom prst="rect">
            <a:avLst/>
          </a:prstGeom>
          <a:noFill/>
          <a:ln>
            <a:noFill/>
          </a:ln>
          <a:effectLst>
            <a:reflection stA="52000" endPos="0" dist="508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800" b="1" dirty="0" smtClean="0">
                <a:latin typeface="微软雅黑" panose="020B0503020204020204" charset="-122"/>
                <a:ea typeface="微软雅黑" panose="020B0503020204020204" charset="-122"/>
              </a:rPr>
              <a:t>（四）物权法定与登记公信力</a:t>
            </a:r>
            <a:endParaRPr lang="zh-CN" altLang="en-US" sz="2800" b="1" dirty="0">
              <a:latin typeface="微软雅黑" panose="020B0503020204020204" charset="-122"/>
              <a:ea typeface="微软雅黑" panose="020B0503020204020204" charset="-122"/>
            </a:endParaRPr>
          </a:p>
        </p:txBody>
      </p:sp>
      <p:sp>
        <p:nvSpPr>
          <p:cNvPr id="10" name="矩形 9"/>
          <p:cNvSpPr>
            <a:spLocks noChangeArrowheads="1"/>
          </p:cNvSpPr>
          <p:nvPr/>
        </p:nvSpPr>
        <p:spPr bwMode="auto">
          <a:xfrm>
            <a:off x="694675" y="1977916"/>
            <a:ext cx="10521950" cy="265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lnSpc>
                <a:spcPts val="4000"/>
              </a:lnSpc>
            </a:pPr>
            <a:r>
              <a:rPr lang="en-US" altLang="zh-CN" sz="2400" b="1" dirty="0">
                <a:solidFill>
                  <a:srgbClr val="FF0000"/>
                </a:solidFill>
                <a:latin typeface="仿宋_GB2312" panose="02010609030101010101" charset="-122"/>
                <a:ea typeface="仿宋_GB2312" panose="02010609030101010101" charset="-122"/>
                <a:cs typeface="仿宋_GB2312" panose="02010609030101010101" charset="-122"/>
              </a:rPr>
              <a:t>2.</a:t>
            </a:r>
            <a:r>
              <a:rPr lang="zh-CN" altLang="en-US" sz="2400" b="1" dirty="0">
                <a:solidFill>
                  <a:srgbClr val="FF0000"/>
                </a:solidFill>
                <a:latin typeface="仿宋_GB2312" panose="02010609030101010101" charset="-122"/>
                <a:ea typeface="仿宋_GB2312" panose="02010609030101010101" charset="-122"/>
                <a:cs typeface="仿宋_GB2312" panose="02010609030101010101" charset="-122"/>
              </a:rPr>
              <a:t>登记公信力：</a:t>
            </a:r>
            <a:r>
              <a:rPr lang="zh-CN" altLang="en-US" sz="2400" b="1" dirty="0">
                <a:solidFill>
                  <a:schemeClr val="tx1"/>
                </a:solidFill>
                <a:latin typeface="仿宋_GB2312" panose="02010609030101010101" charset="-122"/>
                <a:ea typeface="仿宋_GB2312" panose="02010609030101010101" charset="-122"/>
                <a:cs typeface="仿宋_GB2312" panose="02010609030101010101" charset="-122"/>
              </a:rPr>
              <a:t>权属登记的公信力是指已在登记机关登记的权利，具有不可推翻的效力，公众可以对登记公簿充分信赖，即相信登记的该项权利具有确定的效力。如果该项权利(如登记的房屋所有权或房屋他项权利)因为在实体上不能成立或由于其他原因应当撤销登记时，也不能因为其不能成立或其应当撤销而对抗善意第三人。</a:t>
            </a:r>
            <a:endParaRPr lang="zh-CN" altLang="en-US" sz="2400" b="1" dirty="0">
              <a:solidFill>
                <a:schemeClr val="tx1"/>
              </a:solidFill>
              <a:latin typeface="仿宋_GB2312" panose="02010609030101010101" charset="-122"/>
              <a:ea typeface="仿宋_GB2312" panose="02010609030101010101" charset="-122"/>
              <a:cs typeface="仿宋_GB2312" panose="02010609030101010101"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83629" y="1359672"/>
            <a:ext cx="551815" cy="3652596"/>
          </a:xfrm>
          <a:prstGeom prst="rect">
            <a:avLst/>
          </a:prstGeom>
          <a:solidFill>
            <a:srgbClr val="C6E1E4"/>
          </a:solidFill>
        </p:spPr>
        <p:txBody>
          <a:bodyPr vert="eaVert" wrap="square" rtlCol="0">
            <a:spAutoFit/>
          </a:bodyPr>
          <a:lstStyle/>
          <a:p>
            <a:pPr algn="ctr"/>
            <a:r>
              <a:rPr lang="zh-CN" altLang="en-US" sz="2400" dirty="0">
                <a:latin typeface="微软雅黑" panose="020B0503020204020204" charset="-122"/>
                <a:ea typeface="微软雅黑" panose="020B0503020204020204" charset="-122"/>
              </a:rPr>
              <a:t>法定原则</a:t>
            </a:r>
            <a:endParaRPr lang="zh-CN" altLang="en-US" sz="2400" dirty="0">
              <a:latin typeface="微软雅黑" panose="020B0503020204020204" charset="-122"/>
              <a:ea typeface="微软雅黑" panose="020B0503020204020204" charset="-122"/>
            </a:endParaRPr>
          </a:p>
        </p:txBody>
      </p:sp>
      <p:sp>
        <p:nvSpPr>
          <p:cNvPr id="12" name="圆角矩形 14"/>
          <p:cNvSpPr>
            <a:spLocks noChangeArrowheads="1"/>
          </p:cNvSpPr>
          <p:nvPr/>
        </p:nvSpPr>
        <p:spPr bwMode="auto">
          <a:xfrm>
            <a:off x="1693745" y="2043316"/>
            <a:ext cx="10200489" cy="3960440"/>
          </a:xfrm>
          <a:prstGeom prst="roundRect">
            <a:avLst>
              <a:gd name="adj" fmla="val 2181"/>
            </a:avLst>
          </a:prstGeom>
          <a:solidFill>
            <a:srgbClr val="00B0F0"/>
          </a:solidFill>
          <a:ln>
            <a:noFill/>
          </a:ln>
        </p:spPr>
        <p:txBody>
          <a:bodyPr lIns="0" tIns="0" rIns="0" bIns="0" anchor="ctr"/>
          <a:lstStyle/>
          <a:p>
            <a:pPr algn="ctr">
              <a:lnSpc>
                <a:spcPct val="120000"/>
              </a:lnSpc>
            </a:pPr>
            <a:endParaRPr lang="zh-CN" altLang="zh-CN" sz="1100">
              <a:solidFill>
                <a:srgbClr val="FFFFFF"/>
              </a:solidFill>
              <a:latin typeface="微软雅黑" panose="020B0503020204020204" charset="-122"/>
              <a:sym typeface="微软雅黑" panose="020B0503020204020204" charset="-122"/>
            </a:endParaRPr>
          </a:p>
        </p:txBody>
      </p:sp>
      <p:sp>
        <p:nvSpPr>
          <p:cNvPr id="13" name="圆角矩形 15"/>
          <p:cNvSpPr>
            <a:spLocks noChangeArrowheads="1"/>
          </p:cNvSpPr>
          <p:nvPr/>
        </p:nvSpPr>
        <p:spPr bwMode="auto">
          <a:xfrm>
            <a:off x="1693723" y="2559982"/>
            <a:ext cx="9882550" cy="3756745"/>
          </a:xfrm>
          <a:prstGeom prst="roundRect">
            <a:avLst>
              <a:gd name="adj" fmla="val 2569"/>
            </a:avLst>
          </a:prstGeom>
          <a:solidFill>
            <a:srgbClr val="C6E1E4"/>
          </a:solidFill>
          <a:ln>
            <a:noFill/>
          </a:ln>
        </p:spPr>
        <p:txBody>
          <a:bodyPr lIns="0" tIns="0" rIns="0" bIns="0" anchor="ctr"/>
          <a:lstStyle/>
          <a:p>
            <a:pPr algn="ctr">
              <a:lnSpc>
                <a:spcPct val="120000"/>
              </a:lnSpc>
            </a:pPr>
            <a:endParaRPr lang="zh-CN" altLang="zh-CN" sz="1100">
              <a:solidFill>
                <a:srgbClr val="FFFFFF"/>
              </a:solidFill>
              <a:latin typeface="微软雅黑" panose="020B0503020204020204" charset="-122"/>
              <a:sym typeface="微软雅黑" panose="020B0503020204020204" charset="-122"/>
            </a:endParaRPr>
          </a:p>
        </p:txBody>
      </p:sp>
      <p:sp>
        <p:nvSpPr>
          <p:cNvPr id="14" name="圆角矩形 16"/>
          <p:cNvSpPr>
            <a:spLocks noChangeArrowheads="1"/>
          </p:cNvSpPr>
          <p:nvPr/>
        </p:nvSpPr>
        <p:spPr bwMode="auto">
          <a:xfrm>
            <a:off x="1706940" y="1633428"/>
            <a:ext cx="9674281" cy="3592133"/>
          </a:xfrm>
          <a:prstGeom prst="roundRect">
            <a:avLst>
              <a:gd name="adj" fmla="val 2194"/>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80000" tIns="90000" rIns="180000" bIns="90000" anchor="ctr"/>
          <a:lstStyle/>
          <a:p>
            <a:pPr algn="just">
              <a:lnSpc>
                <a:spcPct val="150000"/>
              </a:lnSpc>
              <a:spcBef>
                <a:spcPts val="600"/>
              </a:spcBef>
              <a:spcAft>
                <a:spcPts val="600"/>
              </a:spcAft>
            </a:pPr>
            <a:endParaRPr lang="zh-CN" altLang="en-US" dirty="0">
              <a:latin typeface="幼圆" panose="02010509060101010101" pitchFamily="49" charset="-122"/>
              <a:ea typeface="幼圆" panose="02010509060101010101" pitchFamily="49" charset="-122"/>
            </a:endParaRPr>
          </a:p>
        </p:txBody>
      </p:sp>
      <p:pic>
        <p:nvPicPr>
          <p:cNvPr id="18" name="그림 2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4116989">
            <a:off x="6335983" y="957505"/>
            <a:ext cx="648072" cy="796187"/>
          </a:xfrm>
          <a:prstGeom prst="rect">
            <a:avLst/>
          </a:prstGeom>
        </p:spPr>
      </p:pic>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1517" y="1939745"/>
            <a:ext cx="605170" cy="541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AutoShape 2" descr="蓝色面巾纸"/>
          <p:cNvSpPr>
            <a:spLocks noChangeArrowheads="1"/>
          </p:cNvSpPr>
          <p:nvPr/>
        </p:nvSpPr>
        <p:spPr bwMode="auto">
          <a:xfrm>
            <a:off x="6459215" y="2564904"/>
            <a:ext cx="4608512" cy="3554100"/>
          </a:xfrm>
          <a:prstGeom prst="flowChartAlternateProcess">
            <a:avLst/>
          </a:prstGeom>
          <a:blipFill dpi="0" rotWithShape="1">
            <a:blip r:embed="rId3">
              <a:alphaModFix amt="29000"/>
            </a:blip>
            <a:srcRect/>
            <a:tile tx="0" ty="0" sx="100000" sy="100000" flip="none" algn="tl"/>
          </a:blipFill>
          <a:ln w="9525">
            <a:solidFill>
              <a:schemeClr val="accent1"/>
            </a:solidFill>
            <a:prstDash val="sysDot"/>
            <a:miter lim="800000"/>
          </a:ln>
        </p:spPr>
        <p:txBody>
          <a:bodyPr wrap="none" anchor="ctr"/>
          <a:lstStyle/>
          <a:p>
            <a:pPr algn="ctr"/>
            <a:endParaRPr lang="zh-CN" altLang="en-US" sz="1600" b="0">
              <a:latin typeface="黑体" panose="02010609060101010101" charset="-122"/>
            </a:endParaRPr>
          </a:p>
        </p:txBody>
      </p:sp>
      <p:sp>
        <p:nvSpPr>
          <p:cNvPr id="31" name="AutoShape 3" descr="蓝色面巾纸"/>
          <p:cNvSpPr>
            <a:spLocks noChangeArrowheads="1"/>
          </p:cNvSpPr>
          <p:nvPr/>
        </p:nvSpPr>
        <p:spPr bwMode="auto">
          <a:xfrm>
            <a:off x="2185107" y="2586563"/>
            <a:ext cx="3795688" cy="3554100"/>
          </a:xfrm>
          <a:prstGeom prst="flowChartAlternateProcess">
            <a:avLst/>
          </a:prstGeom>
          <a:blipFill dpi="0" rotWithShape="1">
            <a:blip r:embed="rId3">
              <a:alphaModFix amt="29000"/>
            </a:blip>
            <a:srcRect/>
            <a:tile tx="0" ty="0" sx="100000" sy="100000" flip="none" algn="tl"/>
          </a:blipFill>
          <a:ln w="9525">
            <a:solidFill>
              <a:schemeClr val="accent1"/>
            </a:solidFill>
            <a:prstDash val="sysDot"/>
            <a:miter lim="800000"/>
          </a:ln>
        </p:spPr>
        <p:txBody>
          <a:bodyPr wrap="none" anchor="ctr"/>
          <a:lstStyle/>
          <a:p>
            <a:pPr algn="ctr"/>
            <a:endParaRPr lang="zh-CN" altLang="en-US" sz="1600" b="0">
              <a:latin typeface="黑体" panose="02010609060101010101" charset="-122"/>
            </a:endParaRPr>
          </a:p>
        </p:txBody>
      </p:sp>
      <p:sp>
        <p:nvSpPr>
          <p:cNvPr id="32" name="矩形 27"/>
          <p:cNvSpPr>
            <a:spLocks noChangeArrowheads="1"/>
          </p:cNvSpPr>
          <p:nvPr/>
        </p:nvSpPr>
        <p:spPr bwMode="auto">
          <a:xfrm>
            <a:off x="2376082" y="2773034"/>
            <a:ext cx="3375638" cy="3077654"/>
          </a:xfrm>
          <a:prstGeom prst="rect">
            <a:avLst/>
          </a:prstGeom>
          <a:solidFill>
            <a:schemeClr val="bg1">
              <a:alpha val="65097"/>
            </a:schemeClr>
          </a:solidFill>
          <a:ln w="9525">
            <a:noFill/>
            <a:miter lim="800000"/>
          </a:ln>
          <a:effectLst>
            <a:outerShdw sx="102000" sy="102000" algn="ctr" rotWithShape="0">
              <a:schemeClr val="bg1">
                <a:alpha val="25000"/>
              </a:schemeClr>
            </a:outerShdw>
          </a:effectLst>
        </p:spPr>
        <p:txBody>
          <a:bodyPr/>
          <a:lstStyle/>
          <a:p>
            <a:pPr>
              <a:lnSpc>
                <a:spcPct val="150000"/>
              </a:lnSpc>
              <a:buFontTx/>
              <a:buNone/>
              <a:defRPr/>
            </a:pPr>
            <a:r>
              <a:rPr lang="en-US" altLang="zh-CN" b="1" dirty="0">
                <a:solidFill>
                  <a:srgbClr val="BA0000"/>
                </a:solidFill>
                <a:latin typeface="幼圆" panose="02010509060101010101" pitchFamily="49" charset="-122"/>
                <a:ea typeface="幼圆" panose="02010509060101010101" pitchFamily="49" charset="-122"/>
              </a:rPr>
              <a:t>1</a:t>
            </a:r>
            <a:r>
              <a:rPr lang="zh-CN" altLang="en-US" b="1" dirty="0">
                <a:solidFill>
                  <a:srgbClr val="BA0000"/>
                </a:solidFill>
                <a:latin typeface="幼圆" panose="02010509060101010101" pitchFamily="49" charset="-122"/>
                <a:ea typeface="幼圆" panose="02010509060101010101" pitchFamily="49" charset="-122"/>
              </a:rPr>
              <a:t>、工作原则</a:t>
            </a:r>
            <a:endParaRPr lang="zh-CN" altLang="en-US" b="1" dirty="0">
              <a:solidFill>
                <a:srgbClr val="BA0000"/>
              </a:solidFill>
              <a:latin typeface="幼圆" panose="02010509060101010101" pitchFamily="49" charset="-122"/>
              <a:ea typeface="幼圆" panose="02010509060101010101" pitchFamily="49" charset="-122"/>
            </a:endParaRPr>
          </a:p>
          <a:p>
            <a:pPr>
              <a:lnSpc>
                <a:spcPct val="150000"/>
              </a:lnSpc>
              <a:buFontTx/>
              <a:buNone/>
              <a:defRPr/>
            </a:pPr>
            <a:endParaRPr lang="zh-CN" altLang="en-US" sz="1200" dirty="0">
              <a:solidFill>
                <a:srgbClr val="BA0000"/>
              </a:solidFill>
              <a:latin typeface="黑体" panose="02010609060101010101" charset="-122"/>
            </a:endParaRPr>
          </a:p>
          <a:p>
            <a:pPr>
              <a:lnSpc>
                <a:spcPct val="150000"/>
              </a:lnSpc>
              <a:buClr>
                <a:schemeClr val="accent1"/>
              </a:buClr>
              <a:buFont typeface="Wingdings" panose="05000000000000000000" pitchFamily="2" charset="2"/>
              <a:buChar char="ü"/>
              <a:defRPr/>
            </a:pPr>
            <a:r>
              <a:rPr lang="zh-CN" altLang="en-US" dirty="0">
                <a:latin typeface="幼圆" panose="02010509060101010101" pitchFamily="49" charset="-122"/>
                <a:ea typeface="幼圆" panose="02010509060101010101" pitchFamily="49" charset="-122"/>
              </a:rPr>
              <a:t> 保护权益</a:t>
            </a:r>
            <a:r>
              <a:rPr lang="zh-CN" altLang="en-US" dirty="0">
                <a:solidFill>
                  <a:schemeClr val="bg1">
                    <a:lumMod val="50000"/>
                  </a:schemeClr>
                </a:solidFill>
                <a:latin typeface="幼圆" panose="02010509060101010101" pitchFamily="49" charset="-122"/>
                <a:ea typeface="幼圆" panose="02010509060101010101" pitchFamily="49" charset="-122"/>
              </a:rPr>
              <a:t>（《不动产登记暂行条例》第</a:t>
            </a:r>
            <a:r>
              <a:rPr lang="en-US" altLang="zh-CN" dirty="0">
                <a:solidFill>
                  <a:schemeClr val="bg1">
                    <a:lumMod val="50000"/>
                  </a:schemeClr>
                </a:solidFill>
                <a:latin typeface="幼圆" panose="02010509060101010101" pitchFamily="49" charset="-122"/>
                <a:ea typeface="幼圆" panose="02010509060101010101" pitchFamily="49" charset="-122"/>
              </a:rPr>
              <a:t>1</a:t>
            </a:r>
            <a:r>
              <a:rPr lang="zh-CN" altLang="en-US" dirty="0">
                <a:solidFill>
                  <a:schemeClr val="bg1">
                    <a:lumMod val="50000"/>
                  </a:schemeClr>
                </a:solidFill>
                <a:latin typeface="幼圆" panose="02010509060101010101" pitchFamily="49" charset="-122"/>
                <a:ea typeface="幼圆" panose="02010509060101010101" pitchFamily="49" charset="-122"/>
              </a:rPr>
              <a:t>条）</a:t>
            </a:r>
            <a:endParaRPr lang="en-US" altLang="zh-CN" dirty="0">
              <a:solidFill>
                <a:schemeClr val="bg1">
                  <a:lumMod val="50000"/>
                </a:schemeClr>
              </a:solidFill>
              <a:latin typeface="幼圆" panose="02010509060101010101" pitchFamily="49" charset="-122"/>
              <a:ea typeface="幼圆" panose="02010509060101010101" pitchFamily="49" charset="-122"/>
            </a:endParaRPr>
          </a:p>
          <a:p>
            <a:pPr>
              <a:lnSpc>
                <a:spcPct val="150000"/>
              </a:lnSpc>
              <a:buClr>
                <a:schemeClr val="accent1"/>
              </a:buClr>
              <a:buFont typeface="Wingdings" panose="05000000000000000000" pitchFamily="2" charset="2"/>
              <a:buChar char="ü"/>
              <a:defRPr/>
            </a:pPr>
            <a:r>
              <a:rPr lang="zh-CN" altLang="en-US" dirty="0">
                <a:latin typeface="幼圆" panose="02010509060101010101" pitchFamily="49" charset="-122"/>
                <a:ea typeface="幼圆" panose="02010509060101010101" pitchFamily="49" charset="-122"/>
              </a:rPr>
              <a:t> 严格管理</a:t>
            </a:r>
            <a:r>
              <a:rPr lang="zh-CN" altLang="en-US" dirty="0">
                <a:solidFill>
                  <a:schemeClr val="bg1">
                    <a:lumMod val="50000"/>
                  </a:schemeClr>
                </a:solidFill>
                <a:latin typeface="幼圆" panose="02010509060101010101" pitchFamily="49" charset="-122"/>
                <a:ea typeface="幼圆" panose="02010509060101010101" pitchFamily="49" charset="-122"/>
              </a:rPr>
              <a:t>（第</a:t>
            </a:r>
            <a:r>
              <a:rPr lang="en-US" altLang="zh-CN" dirty="0">
                <a:solidFill>
                  <a:schemeClr val="bg1">
                    <a:lumMod val="50000"/>
                  </a:schemeClr>
                </a:solidFill>
                <a:latin typeface="幼圆" panose="02010509060101010101" pitchFamily="49" charset="-122"/>
                <a:ea typeface="幼圆" panose="02010509060101010101" pitchFamily="49" charset="-122"/>
              </a:rPr>
              <a:t>4</a:t>
            </a:r>
            <a:r>
              <a:rPr lang="zh-CN" altLang="en-US" dirty="0">
                <a:solidFill>
                  <a:schemeClr val="bg1">
                    <a:lumMod val="50000"/>
                  </a:schemeClr>
                </a:solidFill>
                <a:latin typeface="幼圆" panose="02010509060101010101" pitchFamily="49" charset="-122"/>
                <a:ea typeface="幼圆" panose="02010509060101010101" pitchFamily="49" charset="-122"/>
              </a:rPr>
              <a:t>条第</a:t>
            </a:r>
            <a:r>
              <a:rPr lang="en-US" altLang="zh-CN" dirty="0">
                <a:solidFill>
                  <a:schemeClr val="bg1">
                    <a:lumMod val="50000"/>
                  </a:schemeClr>
                </a:solidFill>
                <a:latin typeface="幼圆" panose="02010509060101010101" pitchFamily="49" charset="-122"/>
                <a:ea typeface="幼圆" panose="02010509060101010101" pitchFamily="49" charset="-122"/>
              </a:rPr>
              <a:t>2</a:t>
            </a:r>
            <a:r>
              <a:rPr lang="zh-CN" altLang="en-US" dirty="0">
                <a:solidFill>
                  <a:schemeClr val="bg1">
                    <a:lumMod val="50000"/>
                  </a:schemeClr>
                </a:solidFill>
                <a:latin typeface="幼圆" panose="02010509060101010101" pitchFamily="49" charset="-122"/>
                <a:ea typeface="幼圆" panose="02010509060101010101" pitchFamily="49" charset="-122"/>
              </a:rPr>
              <a:t>款）</a:t>
            </a:r>
            <a:endParaRPr lang="en-US" altLang="zh-CN" dirty="0">
              <a:solidFill>
                <a:schemeClr val="bg1">
                  <a:lumMod val="50000"/>
                </a:schemeClr>
              </a:solidFill>
              <a:latin typeface="幼圆" panose="02010509060101010101" pitchFamily="49" charset="-122"/>
              <a:ea typeface="幼圆" panose="02010509060101010101" pitchFamily="49" charset="-122"/>
            </a:endParaRPr>
          </a:p>
          <a:p>
            <a:pPr>
              <a:lnSpc>
                <a:spcPct val="150000"/>
              </a:lnSpc>
              <a:buClr>
                <a:schemeClr val="accent1"/>
              </a:buClr>
              <a:buFont typeface="Wingdings" panose="05000000000000000000" pitchFamily="2" charset="2"/>
              <a:buChar char="ü"/>
              <a:defRPr/>
            </a:pPr>
            <a:r>
              <a:rPr lang="zh-CN" altLang="en-US" dirty="0">
                <a:latin typeface="幼圆" panose="02010509060101010101" pitchFamily="49" charset="-122"/>
                <a:ea typeface="幼圆" panose="02010509060101010101" pitchFamily="49" charset="-122"/>
              </a:rPr>
              <a:t> 方便群众</a:t>
            </a:r>
            <a:r>
              <a:rPr lang="zh-CN" altLang="en-US" dirty="0">
                <a:solidFill>
                  <a:schemeClr val="bg1">
                    <a:lumMod val="50000"/>
                  </a:schemeClr>
                </a:solidFill>
                <a:latin typeface="幼圆" panose="02010509060101010101" pitchFamily="49" charset="-122"/>
                <a:ea typeface="幼圆" panose="02010509060101010101" pitchFamily="49" charset="-122"/>
              </a:rPr>
              <a:t>（第</a:t>
            </a:r>
            <a:r>
              <a:rPr lang="en-US" altLang="zh-CN" dirty="0">
                <a:solidFill>
                  <a:schemeClr val="bg1">
                    <a:lumMod val="50000"/>
                  </a:schemeClr>
                </a:solidFill>
                <a:latin typeface="幼圆" panose="02010509060101010101" pitchFamily="49" charset="-122"/>
                <a:ea typeface="幼圆" panose="02010509060101010101" pitchFamily="49" charset="-122"/>
              </a:rPr>
              <a:t>4</a:t>
            </a:r>
            <a:r>
              <a:rPr lang="zh-CN" altLang="en-US" dirty="0">
                <a:solidFill>
                  <a:schemeClr val="bg1">
                    <a:lumMod val="50000"/>
                  </a:schemeClr>
                </a:solidFill>
                <a:latin typeface="幼圆" panose="02010509060101010101" pitchFamily="49" charset="-122"/>
                <a:ea typeface="幼圆" panose="02010509060101010101" pitchFamily="49" charset="-122"/>
              </a:rPr>
              <a:t>条第</a:t>
            </a:r>
            <a:r>
              <a:rPr lang="en-US" altLang="zh-CN" dirty="0">
                <a:solidFill>
                  <a:schemeClr val="bg1">
                    <a:lumMod val="50000"/>
                  </a:schemeClr>
                </a:solidFill>
                <a:latin typeface="幼圆" panose="02010509060101010101" pitchFamily="49" charset="-122"/>
                <a:ea typeface="幼圆" panose="02010509060101010101" pitchFamily="49" charset="-122"/>
              </a:rPr>
              <a:t>2</a:t>
            </a:r>
            <a:r>
              <a:rPr lang="zh-CN" altLang="en-US" dirty="0">
                <a:solidFill>
                  <a:schemeClr val="bg1">
                    <a:lumMod val="50000"/>
                  </a:schemeClr>
                </a:solidFill>
                <a:latin typeface="幼圆" panose="02010509060101010101" pitchFamily="49" charset="-122"/>
                <a:ea typeface="幼圆" panose="02010509060101010101" pitchFamily="49" charset="-122"/>
              </a:rPr>
              <a:t>款）</a:t>
            </a:r>
            <a:endParaRPr lang="zh-CN" altLang="en-US" dirty="0">
              <a:solidFill>
                <a:schemeClr val="bg1">
                  <a:lumMod val="50000"/>
                </a:schemeClr>
              </a:solidFill>
              <a:latin typeface="幼圆" panose="02010509060101010101" pitchFamily="49" charset="-122"/>
              <a:ea typeface="幼圆" panose="02010509060101010101" pitchFamily="49" charset="-122"/>
            </a:endParaRPr>
          </a:p>
        </p:txBody>
      </p:sp>
      <p:sp>
        <p:nvSpPr>
          <p:cNvPr id="33" name="矩形 28"/>
          <p:cNvSpPr>
            <a:spLocks noChangeArrowheads="1"/>
          </p:cNvSpPr>
          <p:nvPr/>
        </p:nvSpPr>
        <p:spPr bwMode="auto">
          <a:xfrm>
            <a:off x="6649765" y="2773034"/>
            <a:ext cx="4201938" cy="3396011"/>
          </a:xfrm>
          <a:prstGeom prst="rect">
            <a:avLst/>
          </a:prstGeom>
          <a:solidFill>
            <a:schemeClr val="bg1">
              <a:alpha val="65097"/>
            </a:schemeClr>
          </a:solidFill>
          <a:ln w="9525">
            <a:noFill/>
            <a:miter lim="800000"/>
          </a:ln>
          <a:effectLst>
            <a:outerShdw sx="102000" sy="102000" algn="ctr" rotWithShape="0">
              <a:schemeClr val="bg1">
                <a:alpha val="25000"/>
              </a:schemeClr>
            </a:outerShdw>
          </a:effectLst>
        </p:spPr>
        <p:txBody>
          <a:bodyPr/>
          <a:lstStyle/>
          <a:p>
            <a:pPr>
              <a:lnSpc>
                <a:spcPct val="150000"/>
              </a:lnSpc>
              <a:buFontTx/>
              <a:buNone/>
              <a:defRPr/>
            </a:pPr>
            <a:r>
              <a:rPr lang="en-US" altLang="zh-CN" b="1" dirty="0">
                <a:solidFill>
                  <a:srgbClr val="BA0000"/>
                </a:solidFill>
                <a:latin typeface="幼圆" panose="02010509060101010101" pitchFamily="49" charset="-122"/>
                <a:ea typeface="幼圆" panose="02010509060101010101" pitchFamily="49" charset="-122"/>
              </a:rPr>
              <a:t>2</a:t>
            </a:r>
            <a:r>
              <a:rPr lang="zh-CN" altLang="en-US" b="1" dirty="0">
                <a:solidFill>
                  <a:srgbClr val="BA0000"/>
                </a:solidFill>
                <a:latin typeface="幼圆" panose="02010509060101010101" pitchFamily="49" charset="-122"/>
                <a:ea typeface="幼圆" panose="02010509060101010101" pitchFamily="49" charset="-122"/>
              </a:rPr>
              <a:t>、法律原则</a:t>
            </a:r>
            <a:endParaRPr lang="zh-CN" altLang="en-US" b="1" dirty="0">
              <a:solidFill>
                <a:srgbClr val="BA0000"/>
              </a:solidFill>
              <a:latin typeface="幼圆" panose="02010509060101010101" pitchFamily="49" charset="-122"/>
              <a:ea typeface="幼圆" panose="02010509060101010101" pitchFamily="49" charset="-122"/>
            </a:endParaRPr>
          </a:p>
          <a:p>
            <a:pPr>
              <a:lnSpc>
                <a:spcPct val="150000"/>
              </a:lnSpc>
              <a:buFontTx/>
              <a:buNone/>
              <a:defRPr/>
            </a:pPr>
            <a:endParaRPr lang="zh-CN" altLang="en-US" sz="900" dirty="0">
              <a:solidFill>
                <a:srgbClr val="BA0000"/>
              </a:solidFill>
              <a:latin typeface="黑体" panose="02010609060101010101" charset="-122"/>
            </a:endParaRPr>
          </a:p>
          <a:p>
            <a:pPr>
              <a:lnSpc>
                <a:spcPct val="150000"/>
              </a:lnSpc>
              <a:buClr>
                <a:schemeClr val="accent1"/>
              </a:buClr>
              <a:buFont typeface="Wingdings" panose="05000000000000000000" pitchFamily="2" charset="2"/>
              <a:buChar char="ü"/>
              <a:defRPr/>
            </a:pPr>
            <a:r>
              <a:rPr lang="zh-CN" altLang="en-US" dirty="0">
                <a:latin typeface="幼圆" panose="02010509060101010101" pitchFamily="49" charset="-122"/>
                <a:ea typeface="幼圆" panose="02010509060101010101" pitchFamily="49" charset="-122"/>
              </a:rPr>
              <a:t> 统一登记原则</a:t>
            </a:r>
            <a:r>
              <a:rPr lang="zh-CN" altLang="en-US" dirty="0">
                <a:solidFill>
                  <a:schemeClr val="bg1">
                    <a:lumMod val="50000"/>
                  </a:schemeClr>
                </a:solidFill>
                <a:latin typeface="幼圆" panose="02010509060101010101" pitchFamily="49" charset="-122"/>
                <a:ea typeface="幼圆" panose="02010509060101010101" pitchFamily="49" charset="-122"/>
              </a:rPr>
              <a:t>（第</a:t>
            </a:r>
            <a:r>
              <a:rPr lang="en-US" altLang="zh-CN" dirty="0">
                <a:solidFill>
                  <a:schemeClr val="bg1">
                    <a:lumMod val="50000"/>
                  </a:schemeClr>
                </a:solidFill>
                <a:latin typeface="幼圆" panose="02010509060101010101" pitchFamily="49" charset="-122"/>
                <a:ea typeface="幼圆" panose="02010509060101010101" pitchFamily="49" charset="-122"/>
              </a:rPr>
              <a:t>4</a:t>
            </a:r>
            <a:r>
              <a:rPr lang="zh-CN" altLang="en-US" dirty="0">
                <a:solidFill>
                  <a:schemeClr val="bg1">
                    <a:lumMod val="50000"/>
                  </a:schemeClr>
                </a:solidFill>
                <a:latin typeface="幼圆" panose="02010509060101010101" pitchFamily="49" charset="-122"/>
                <a:ea typeface="幼圆" panose="02010509060101010101" pitchFamily="49" charset="-122"/>
              </a:rPr>
              <a:t>条第</a:t>
            </a:r>
            <a:r>
              <a:rPr lang="en-US" altLang="zh-CN" dirty="0">
                <a:solidFill>
                  <a:schemeClr val="bg1">
                    <a:lumMod val="50000"/>
                  </a:schemeClr>
                </a:solidFill>
                <a:latin typeface="幼圆" panose="02010509060101010101" pitchFamily="49" charset="-122"/>
                <a:ea typeface="幼圆" panose="02010509060101010101" pitchFamily="49" charset="-122"/>
              </a:rPr>
              <a:t>1</a:t>
            </a:r>
            <a:r>
              <a:rPr lang="zh-CN" altLang="en-US" dirty="0">
                <a:solidFill>
                  <a:schemeClr val="bg1">
                    <a:lumMod val="50000"/>
                  </a:schemeClr>
                </a:solidFill>
                <a:latin typeface="幼圆" panose="02010509060101010101" pitchFamily="49" charset="-122"/>
                <a:ea typeface="幼圆" panose="02010509060101010101" pitchFamily="49" charset="-122"/>
              </a:rPr>
              <a:t>款）</a:t>
            </a:r>
            <a:endParaRPr lang="zh-CN" altLang="en-US" dirty="0">
              <a:solidFill>
                <a:schemeClr val="bg1">
                  <a:lumMod val="50000"/>
                </a:schemeClr>
              </a:solidFill>
              <a:latin typeface="幼圆" panose="02010509060101010101" pitchFamily="49" charset="-122"/>
              <a:ea typeface="幼圆" panose="02010509060101010101" pitchFamily="49" charset="-122"/>
            </a:endParaRPr>
          </a:p>
          <a:p>
            <a:pPr>
              <a:lnSpc>
                <a:spcPct val="150000"/>
              </a:lnSpc>
              <a:buClr>
                <a:schemeClr val="accent1"/>
              </a:buClr>
              <a:buFont typeface="Wingdings" panose="05000000000000000000" pitchFamily="2" charset="2"/>
              <a:buChar char="ü"/>
              <a:defRPr/>
            </a:pPr>
            <a:r>
              <a:rPr lang="zh-CN" altLang="en-US" dirty="0">
                <a:latin typeface="幼圆" panose="02010509060101010101" pitchFamily="49" charset="-122"/>
                <a:ea typeface="幼圆" panose="02010509060101010101" pitchFamily="49" charset="-122"/>
              </a:rPr>
              <a:t> 合法登记原则</a:t>
            </a:r>
            <a:r>
              <a:rPr lang="zh-CN" altLang="en-US" dirty="0">
                <a:solidFill>
                  <a:schemeClr val="bg1">
                    <a:lumMod val="50000"/>
                  </a:schemeClr>
                </a:solidFill>
                <a:latin typeface="幼圆" panose="02010509060101010101" pitchFamily="49" charset="-122"/>
                <a:ea typeface="幼圆" panose="02010509060101010101" pitchFamily="49" charset="-122"/>
              </a:rPr>
              <a:t>（第</a:t>
            </a:r>
            <a:r>
              <a:rPr lang="en-US" altLang="zh-CN" dirty="0">
                <a:solidFill>
                  <a:schemeClr val="bg1">
                    <a:lumMod val="50000"/>
                  </a:schemeClr>
                </a:solidFill>
                <a:latin typeface="幼圆" panose="02010509060101010101" pitchFamily="49" charset="-122"/>
                <a:ea typeface="幼圆" panose="02010509060101010101" pitchFamily="49" charset="-122"/>
              </a:rPr>
              <a:t>2</a:t>
            </a:r>
            <a:r>
              <a:rPr lang="zh-CN" altLang="en-US" dirty="0">
                <a:solidFill>
                  <a:schemeClr val="bg1">
                    <a:lumMod val="50000"/>
                  </a:schemeClr>
                </a:solidFill>
                <a:latin typeface="幼圆" panose="02010509060101010101" pitchFamily="49" charset="-122"/>
                <a:ea typeface="幼圆" panose="02010509060101010101" pitchFamily="49" charset="-122"/>
              </a:rPr>
              <a:t>条第</a:t>
            </a:r>
            <a:r>
              <a:rPr lang="en-US" altLang="zh-CN" dirty="0">
                <a:solidFill>
                  <a:schemeClr val="bg1">
                    <a:lumMod val="50000"/>
                  </a:schemeClr>
                </a:solidFill>
                <a:latin typeface="幼圆" panose="02010509060101010101" pitchFamily="49" charset="-122"/>
                <a:ea typeface="幼圆" panose="02010509060101010101" pitchFamily="49" charset="-122"/>
              </a:rPr>
              <a:t>1</a:t>
            </a:r>
            <a:r>
              <a:rPr lang="zh-CN" altLang="en-US" dirty="0">
                <a:solidFill>
                  <a:schemeClr val="bg1">
                    <a:lumMod val="50000"/>
                  </a:schemeClr>
                </a:solidFill>
                <a:latin typeface="幼圆" panose="02010509060101010101" pitchFamily="49" charset="-122"/>
                <a:ea typeface="幼圆" panose="02010509060101010101" pitchFamily="49" charset="-122"/>
              </a:rPr>
              <a:t>款）</a:t>
            </a:r>
            <a:endParaRPr lang="zh-CN" altLang="en-US" dirty="0">
              <a:solidFill>
                <a:schemeClr val="bg1">
                  <a:lumMod val="50000"/>
                </a:schemeClr>
              </a:solidFill>
              <a:latin typeface="幼圆" panose="02010509060101010101" pitchFamily="49" charset="-122"/>
              <a:ea typeface="幼圆" panose="02010509060101010101" pitchFamily="49" charset="-122"/>
            </a:endParaRPr>
          </a:p>
          <a:p>
            <a:pPr>
              <a:lnSpc>
                <a:spcPct val="150000"/>
              </a:lnSpc>
              <a:buClr>
                <a:schemeClr val="accent1"/>
              </a:buClr>
              <a:buFont typeface="Wingdings" panose="05000000000000000000" pitchFamily="2" charset="2"/>
              <a:buChar char="ü"/>
              <a:defRPr/>
            </a:pPr>
            <a:r>
              <a:rPr lang="zh-CN" altLang="en-US" dirty="0">
                <a:latin typeface="幼圆" panose="02010509060101010101" pitchFamily="49" charset="-122"/>
                <a:ea typeface="幼圆" panose="02010509060101010101" pitchFamily="49" charset="-122"/>
              </a:rPr>
              <a:t> 申请登记原则</a:t>
            </a:r>
            <a:r>
              <a:rPr lang="zh-CN" altLang="en-US" dirty="0">
                <a:solidFill>
                  <a:schemeClr val="bg1">
                    <a:lumMod val="50000"/>
                  </a:schemeClr>
                </a:solidFill>
                <a:latin typeface="幼圆" panose="02010509060101010101" pitchFamily="49" charset="-122"/>
                <a:ea typeface="幼圆" panose="02010509060101010101" pitchFamily="49" charset="-122"/>
              </a:rPr>
              <a:t>（第</a:t>
            </a:r>
            <a:r>
              <a:rPr lang="en-US" altLang="zh-CN" dirty="0">
                <a:solidFill>
                  <a:schemeClr val="bg1">
                    <a:lumMod val="50000"/>
                  </a:schemeClr>
                </a:solidFill>
                <a:latin typeface="幼圆" panose="02010509060101010101" pitchFamily="49" charset="-122"/>
                <a:ea typeface="幼圆" panose="02010509060101010101" pitchFamily="49" charset="-122"/>
              </a:rPr>
              <a:t>14</a:t>
            </a:r>
            <a:r>
              <a:rPr lang="zh-CN" altLang="en-US" dirty="0">
                <a:solidFill>
                  <a:schemeClr val="bg1">
                    <a:lumMod val="50000"/>
                  </a:schemeClr>
                </a:solidFill>
                <a:latin typeface="幼圆" panose="02010509060101010101" pitchFamily="49" charset="-122"/>
                <a:ea typeface="幼圆" panose="02010509060101010101" pitchFamily="49" charset="-122"/>
              </a:rPr>
              <a:t>条）</a:t>
            </a:r>
            <a:endParaRPr lang="zh-CN" altLang="en-US" dirty="0">
              <a:solidFill>
                <a:schemeClr val="bg1">
                  <a:lumMod val="50000"/>
                </a:schemeClr>
              </a:solidFill>
              <a:latin typeface="幼圆" panose="02010509060101010101" pitchFamily="49" charset="-122"/>
              <a:ea typeface="幼圆" panose="02010509060101010101" pitchFamily="49" charset="-122"/>
            </a:endParaRPr>
          </a:p>
          <a:p>
            <a:pPr>
              <a:lnSpc>
                <a:spcPct val="150000"/>
              </a:lnSpc>
              <a:buClr>
                <a:schemeClr val="accent1"/>
              </a:buClr>
              <a:buFont typeface="Wingdings" panose="05000000000000000000" pitchFamily="2" charset="2"/>
              <a:buChar char="ü"/>
              <a:defRPr/>
            </a:pPr>
            <a:r>
              <a:rPr lang="zh-CN" altLang="en-US" dirty="0">
                <a:latin typeface="幼圆" panose="02010509060101010101" pitchFamily="49" charset="-122"/>
                <a:ea typeface="幼圆" panose="02010509060101010101" pitchFamily="49" charset="-122"/>
              </a:rPr>
              <a:t> 属地登记原则</a:t>
            </a:r>
            <a:r>
              <a:rPr lang="zh-CN" altLang="en-US" dirty="0">
                <a:solidFill>
                  <a:schemeClr val="bg1">
                    <a:lumMod val="50000"/>
                  </a:schemeClr>
                </a:solidFill>
                <a:latin typeface="幼圆" panose="02010509060101010101" pitchFamily="49" charset="-122"/>
                <a:ea typeface="幼圆" panose="02010509060101010101" pitchFamily="49" charset="-122"/>
              </a:rPr>
              <a:t>（第</a:t>
            </a:r>
            <a:r>
              <a:rPr lang="en-US" altLang="zh-CN" dirty="0">
                <a:solidFill>
                  <a:schemeClr val="bg1">
                    <a:lumMod val="50000"/>
                  </a:schemeClr>
                </a:solidFill>
                <a:latin typeface="幼圆" panose="02010509060101010101" pitchFamily="49" charset="-122"/>
                <a:ea typeface="幼圆" panose="02010509060101010101" pitchFamily="49" charset="-122"/>
              </a:rPr>
              <a:t>7</a:t>
            </a:r>
            <a:r>
              <a:rPr lang="zh-CN" altLang="en-US" dirty="0">
                <a:solidFill>
                  <a:schemeClr val="bg1">
                    <a:lumMod val="50000"/>
                  </a:schemeClr>
                </a:solidFill>
                <a:latin typeface="幼圆" panose="02010509060101010101" pitchFamily="49" charset="-122"/>
                <a:ea typeface="幼圆" panose="02010509060101010101" pitchFamily="49" charset="-122"/>
              </a:rPr>
              <a:t>条）</a:t>
            </a:r>
            <a:endParaRPr lang="zh-CN" altLang="en-US" dirty="0">
              <a:solidFill>
                <a:schemeClr val="bg1">
                  <a:lumMod val="50000"/>
                </a:schemeClr>
              </a:solidFill>
              <a:latin typeface="幼圆" panose="02010509060101010101" pitchFamily="49" charset="-122"/>
              <a:ea typeface="幼圆" panose="02010509060101010101" pitchFamily="49" charset="-122"/>
            </a:endParaRPr>
          </a:p>
          <a:p>
            <a:pPr>
              <a:lnSpc>
                <a:spcPct val="150000"/>
              </a:lnSpc>
              <a:buClr>
                <a:schemeClr val="accent1"/>
              </a:buClr>
              <a:buFont typeface="Wingdings" panose="05000000000000000000" pitchFamily="2" charset="2"/>
              <a:buChar char="ü"/>
              <a:defRPr/>
            </a:pPr>
            <a:r>
              <a:rPr lang="zh-CN" altLang="en-US" dirty="0">
                <a:latin typeface="幼圆" panose="02010509060101010101" pitchFamily="49" charset="-122"/>
                <a:ea typeface="幼圆" panose="02010509060101010101" pitchFamily="49" charset="-122"/>
              </a:rPr>
              <a:t> 稳定连续原则</a:t>
            </a:r>
            <a:r>
              <a:rPr lang="zh-CN" altLang="en-US" dirty="0">
                <a:solidFill>
                  <a:schemeClr val="bg1">
                    <a:lumMod val="50000"/>
                  </a:schemeClr>
                </a:solidFill>
                <a:latin typeface="幼圆" panose="02010509060101010101" pitchFamily="49" charset="-122"/>
                <a:ea typeface="幼圆" panose="02010509060101010101" pitchFamily="49" charset="-122"/>
              </a:rPr>
              <a:t>（第</a:t>
            </a:r>
            <a:r>
              <a:rPr lang="en-US" altLang="zh-CN" dirty="0">
                <a:solidFill>
                  <a:schemeClr val="bg1">
                    <a:lumMod val="50000"/>
                  </a:schemeClr>
                </a:solidFill>
                <a:latin typeface="幼圆" panose="02010509060101010101" pitchFamily="49" charset="-122"/>
                <a:ea typeface="幼圆" panose="02010509060101010101" pitchFamily="49" charset="-122"/>
              </a:rPr>
              <a:t>4</a:t>
            </a:r>
            <a:r>
              <a:rPr lang="zh-CN" altLang="en-US" dirty="0">
                <a:solidFill>
                  <a:schemeClr val="bg1">
                    <a:lumMod val="50000"/>
                  </a:schemeClr>
                </a:solidFill>
                <a:latin typeface="幼圆" panose="02010509060101010101" pitchFamily="49" charset="-122"/>
                <a:ea typeface="幼圆" panose="02010509060101010101" pitchFamily="49" charset="-122"/>
              </a:rPr>
              <a:t>条第</a:t>
            </a:r>
            <a:r>
              <a:rPr lang="en-US" altLang="zh-CN" dirty="0">
                <a:solidFill>
                  <a:schemeClr val="bg1">
                    <a:lumMod val="50000"/>
                  </a:schemeClr>
                </a:solidFill>
                <a:latin typeface="幼圆" panose="02010509060101010101" pitchFamily="49" charset="-122"/>
                <a:ea typeface="幼圆" panose="02010509060101010101" pitchFamily="49" charset="-122"/>
              </a:rPr>
              <a:t>2</a:t>
            </a:r>
            <a:r>
              <a:rPr lang="zh-CN" altLang="en-US" dirty="0">
                <a:solidFill>
                  <a:schemeClr val="bg1">
                    <a:lumMod val="50000"/>
                  </a:schemeClr>
                </a:solidFill>
                <a:latin typeface="幼圆" panose="02010509060101010101" pitchFamily="49" charset="-122"/>
                <a:ea typeface="幼圆" panose="02010509060101010101" pitchFamily="49" charset="-122"/>
              </a:rPr>
              <a:t>款、第</a:t>
            </a:r>
            <a:r>
              <a:rPr lang="en-US" altLang="zh-CN" dirty="0">
                <a:solidFill>
                  <a:schemeClr val="bg1">
                    <a:lumMod val="50000"/>
                  </a:schemeClr>
                </a:solidFill>
                <a:latin typeface="幼圆" panose="02010509060101010101" pitchFamily="49" charset="-122"/>
                <a:ea typeface="幼圆" panose="02010509060101010101" pitchFamily="49" charset="-122"/>
              </a:rPr>
              <a:t>3</a:t>
            </a:r>
            <a:r>
              <a:rPr lang="zh-CN" altLang="en-US" dirty="0">
                <a:solidFill>
                  <a:schemeClr val="bg1">
                    <a:lumMod val="50000"/>
                  </a:schemeClr>
                </a:solidFill>
                <a:latin typeface="幼圆" panose="02010509060101010101" pitchFamily="49" charset="-122"/>
                <a:ea typeface="幼圆" panose="02010509060101010101" pitchFamily="49" charset="-122"/>
              </a:rPr>
              <a:t>款）</a:t>
            </a:r>
            <a:endParaRPr lang="zh-CN" altLang="en-US" dirty="0">
              <a:solidFill>
                <a:schemeClr val="bg1">
                  <a:lumMod val="50000"/>
                </a:schemeClr>
              </a:solidFill>
              <a:latin typeface="幼圆" panose="02010509060101010101" pitchFamily="49" charset="-122"/>
              <a:ea typeface="幼圆" panose="02010509060101010101" pitchFamily="49" charset="-122"/>
            </a:endParaRPr>
          </a:p>
        </p:txBody>
      </p:sp>
      <p:sp>
        <p:nvSpPr>
          <p:cNvPr id="5126" name="文本框 15"/>
          <p:cNvSpPr txBox="1">
            <a:spLocks noChangeArrowheads="1"/>
          </p:cNvSpPr>
          <p:nvPr/>
        </p:nvSpPr>
        <p:spPr bwMode="auto">
          <a:xfrm>
            <a:off x="1101725" y="1192530"/>
            <a:ext cx="4870450" cy="521970"/>
          </a:xfrm>
          <a:prstGeom prst="rect">
            <a:avLst/>
          </a:prstGeom>
          <a:noFill/>
          <a:ln>
            <a:noFill/>
          </a:ln>
          <a:effectLst>
            <a:reflection stA="52000" endPos="0" dist="508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800" b="1" dirty="0" smtClean="0">
                <a:latin typeface="微软雅黑" panose="020B0503020204020204" charset="-122"/>
                <a:ea typeface="微软雅黑" panose="020B0503020204020204" charset="-122"/>
              </a:rPr>
              <a:t>（五）工作原则和法律原则</a:t>
            </a:r>
            <a:endParaRPr lang="zh-CN" altLang="en-US" sz="2800" b="1" dirty="0">
              <a:latin typeface="微软雅黑" panose="020B0503020204020204" charset="-122"/>
              <a:ea typeface="微软雅黑" panose="020B050302020402020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3"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44259" y="2728732"/>
            <a:ext cx="551815" cy="3652596"/>
          </a:xfrm>
          <a:prstGeom prst="rect">
            <a:avLst/>
          </a:prstGeom>
          <a:solidFill>
            <a:srgbClr val="C6E1E4"/>
          </a:solidFill>
        </p:spPr>
        <p:txBody>
          <a:bodyPr vert="eaVert" wrap="square" rtlCol="0">
            <a:spAutoFit/>
          </a:bodyPr>
          <a:lstStyle/>
          <a:p>
            <a:pPr algn="ctr"/>
            <a:r>
              <a:rPr lang="zh-CN" altLang="en-US" sz="2400" dirty="0">
                <a:latin typeface="微软雅黑" panose="020B0503020204020204" charset="-122"/>
                <a:ea typeface="微软雅黑" panose="020B0503020204020204" charset="-122"/>
              </a:rPr>
              <a:t>法定原则</a:t>
            </a:r>
            <a:endParaRPr lang="zh-CN" altLang="en-US" sz="2400" dirty="0">
              <a:latin typeface="微软雅黑" panose="020B0503020204020204" charset="-122"/>
              <a:ea typeface="微软雅黑" panose="020B0503020204020204" charset="-122"/>
            </a:endParaRPr>
          </a:p>
        </p:txBody>
      </p:sp>
      <p:sp>
        <p:nvSpPr>
          <p:cNvPr id="9" name="MH_Other_1"/>
          <p:cNvSpPr/>
          <p:nvPr/>
        </p:nvSpPr>
        <p:spPr bwMode="auto">
          <a:xfrm>
            <a:off x="165045" y="2101862"/>
            <a:ext cx="1109594" cy="1253740"/>
          </a:xfrm>
          <a:custGeom>
            <a:avLst/>
            <a:gdLst>
              <a:gd name="T0" fmla="*/ 690242 w 193"/>
              <a:gd name="T1" fmla="*/ 49616 h 193"/>
              <a:gd name="T2" fmla="*/ 1156621 w 193"/>
              <a:gd name="T3" fmla="*/ 514761 h 193"/>
              <a:gd name="T4" fmla="*/ 1156621 w 193"/>
              <a:gd name="T5" fmla="*/ 682214 h 193"/>
              <a:gd name="T6" fmla="*/ 690242 w 193"/>
              <a:gd name="T7" fmla="*/ 1147359 h 193"/>
              <a:gd name="T8" fmla="*/ 516127 w 193"/>
              <a:gd name="T9" fmla="*/ 1147359 h 193"/>
              <a:gd name="T10" fmla="*/ 49747 w 193"/>
              <a:gd name="T11" fmla="*/ 682214 h 193"/>
              <a:gd name="T12" fmla="*/ 49747 w 193"/>
              <a:gd name="T13" fmla="*/ 514761 h 193"/>
              <a:gd name="T14" fmla="*/ 516127 w 193"/>
              <a:gd name="T15" fmla="*/ 49616 h 193"/>
              <a:gd name="T16" fmla="*/ 690242 w 193"/>
              <a:gd name="T17" fmla="*/ 49616 h 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solidFill>
            <a:srgbClr val="00B0F0"/>
          </a:solidFill>
          <a:ln w="31750" cmpd="sng">
            <a:solidFill>
              <a:srgbClr val="FFFFFF"/>
            </a:solidFill>
            <a:miter lim="800000"/>
          </a:ln>
        </p:spPr>
        <p:txBody>
          <a:bodyPr/>
          <a:lstStyle/>
          <a:p>
            <a:endParaRPr lang="zh-CN" altLang="en-US"/>
          </a:p>
        </p:txBody>
      </p:sp>
      <p:sp>
        <p:nvSpPr>
          <p:cNvPr id="11" name="圆角矩形 14"/>
          <p:cNvSpPr>
            <a:spLocks noChangeArrowheads="1"/>
          </p:cNvSpPr>
          <p:nvPr/>
        </p:nvSpPr>
        <p:spPr bwMode="auto">
          <a:xfrm>
            <a:off x="1515310" y="2492896"/>
            <a:ext cx="10200489" cy="3960440"/>
          </a:xfrm>
          <a:prstGeom prst="roundRect">
            <a:avLst>
              <a:gd name="adj" fmla="val 2181"/>
            </a:avLst>
          </a:prstGeom>
          <a:solidFill>
            <a:srgbClr val="00B0F0"/>
          </a:solidFill>
          <a:ln>
            <a:noFill/>
          </a:ln>
        </p:spPr>
        <p:txBody>
          <a:bodyPr lIns="0" tIns="0" rIns="0" bIns="0" anchor="ctr"/>
          <a:lstStyle/>
          <a:p>
            <a:pPr algn="ctr">
              <a:lnSpc>
                <a:spcPct val="120000"/>
              </a:lnSpc>
            </a:pPr>
            <a:endParaRPr lang="zh-CN" altLang="zh-CN" sz="1100">
              <a:solidFill>
                <a:srgbClr val="FFFFFF"/>
              </a:solidFill>
              <a:latin typeface="微软雅黑" panose="020B0503020204020204" charset="-122"/>
              <a:sym typeface="微软雅黑" panose="020B0503020204020204" charset="-122"/>
            </a:endParaRPr>
          </a:p>
        </p:txBody>
      </p:sp>
      <p:sp>
        <p:nvSpPr>
          <p:cNvPr id="12" name="圆角矩形 15"/>
          <p:cNvSpPr>
            <a:spLocks noChangeArrowheads="1"/>
          </p:cNvSpPr>
          <p:nvPr/>
        </p:nvSpPr>
        <p:spPr bwMode="auto">
          <a:xfrm>
            <a:off x="1693723" y="2559982"/>
            <a:ext cx="9882550" cy="3756745"/>
          </a:xfrm>
          <a:prstGeom prst="roundRect">
            <a:avLst>
              <a:gd name="adj" fmla="val 2569"/>
            </a:avLst>
          </a:prstGeom>
          <a:solidFill>
            <a:srgbClr val="C6E1E4"/>
          </a:solidFill>
          <a:ln>
            <a:noFill/>
          </a:ln>
        </p:spPr>
        <p:txBody>
          <a:bodyPr lIns="0" tIns="0" rIns="0" bIns="0" anchor="ctr"/>
          <a:lstStyle/>
          <a:p>
            <a:pPr algn="ctr">
              <a:lnSpc>
                <a:spcPct val="120000"/>
              </a:lnSpc>
            </a:pPr>
            <a:endParaRPr lang="zh-CN" altLang="zh-CN" sz="1100">
              <a:solidFill>
                <a:srgbClr val="FFFFFF"/>
              </a:solidFill>
              <a:latin typeface="微软雅黑" panose="020B0503020204020204" charset="-122"/>
              <a:sym typeface="微软雅黑" panose="020B0503020204020204" charset="-122"/>
            </a:endParaRPr>
          </a:p>
        </p:txBody>
      </p:sp>
      <p:sp>
        <p:nvSpPr>
          <p:cNvPr id="13" name="圆角矩形 16"/>
          <p:cNvSpPr>
            <a:spLocks noChangeArrowheads="1"/>
          </p:cNvSpPr>
          <p:nvPr/>
        </p:nvSpPr>
        <p:spPr bwMode="auto">
          <a:xfrm>
            <a:off x="1760915" y="2586563"/>
            <a:ext cx="9674281" cy="3592133"/>
          </a:xfrm>
          <a:prstGeom prst="roundRect">
            <a:avLst>
              <a:gd name="adj" fmla="val 2194"/>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80000" tIns="90000" rIns="180000" bIns="90000" anchor="ctr"/>
          <a:lstStyle/>
          <a:p>
            <a:pPr algn="just">
              <a:lnSpc>
                <a:spcPct val="150000"/>
              </a:lnSpc>
              <a:spcBef>
                <a:spcPts val="600"/>
              </a:spcBef>
              <a:spcAft>
                <a:spcPts val="600"/>
              </a:spcAft>
            </a:pPr>
            <a:endParaRPr lang="zh-CN" altLang="en-US" dirty="0">
              <a:latin typeface="幼圆" panose="02010509060101010101" pitchFamily="49" charset="-122"/>
              <a:ea typeface="幼圆" panose="02010509060101010101" pitchFamily="49" charset="-122"/>
            </a:endParaRPr>
          </a:p>
        </p:txBody>
      </p:sp>
      <p:pic>
        <p:nvPicPr>
          <p:cNvPr id="15" name="그림 2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4116989">
            <a:off x="6335983" y="957505"/>
            <a:ext cx="648072" cy="796187"/>
          </a:xfrm>
          <a:prstGeom prst="rect">
            <a:avLst/>
          </a:prstGeom>
        </p:spPr>
      </p:pic>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1517" y="1939745"/>
            <a:ext cx="605170" cy="541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1211580" y="1212850"/>
            <a:ext cx="3770630" cy="398780"/>
          </a:xfrm>
          <a:prstGeom prst="rect">
            <a:avLst/>
          </a:prstGeom>
          <a:noFill/>
        </p:spPr>
        <p:txBody>
          <a:bodyPr wrap="square" rtlCol="0">
            <a:spAutoFit/>
          </a:bodyPr>
          <a:lstStyle/>
          <a:p>
            <a:pPr algn="ctr"/>
            <a:r>
              <a:rPr lang="zh-CN" altLang="en-US" sz="2000" b="1" dirty="0" smtClean="0">
                <a:latin typeface="微软雅黑" panose="020B0503020204020204" charset="-122"/>
                <a:ea typeface="微软雅黑" panose="020B0503020204020204" charset="-122"/>
                <a:sym typeface="+mn-ea"/>
              </a:rPr>
              <a:t>（五）工作原则和法律原则</a:t>
            </a:r>
            <a:endParaRPr lang="zh-CN" altLang="en-US" sz="2000" dirty="0">
              <a:latin typeface="华文新魏" panose="02010800040101010101" pitchFamily="2" charset="-122"/>
              <a:ea typeface="华文新魏" panose="02010800040101010101" pitchFamily="2" charset="-122"/>
            </a:endParaRPr>
          </a:p>
        </p:txBody>
      </p:sp>
      <p:sp>
        <p:nvSpPr>
          <p:cNvPr id="23" name="TextBox 22"/>
          <p:cNvSpPr txBox="1"/>
          <p:nvPr/>
        </p:nvSpPr>
        <p:spPr>
          <a:xfrm>
            <a:off x="1850703" y="2728732"/>
            <a:ext cx="9433048" cy="3276600"/>
          </a:xfrm>
          <a:prstGeom prst="rect">
            <a:avLst/>
          </a:prstGeom>
          <a:noFill/>
        </p:spPr>
        <p:txBody>
          <a:bodyPr wrap="square" rtlCol="0">
            <a:spAutoFit/>
          </a:bodyPr>
          <a:lstStyle/>
          <a:p>
            <a:pPr>
              <a:lnSpc>
                <a:spcPct val="150000"/>
              </a:lnSpc>
            </a:pPr>
            <a:r>
              <a:rPr lang="zh-CN" altLang="en-US" dirty="0" smtClean="0">
                <a:latin typeface="幼圆" panose="02010509060101010101" pitchFamily="49" charset="-122"/>
                <a:ea typeface="幼圆" panose="02010509060101010101" pitchFamily="49" charset="-122"/>
              </a:rPr>
              <a:t>    </a:t>
            </a:r>
            <a:endParaRPr lang="en-US" altLang="zh-CN" dirty="0" smtClean="0">
              <a:latin typeface="幼圆" panose="02010509060101010101" pitchFamily="49" charset="-122"/>
              <a:ea typeface="幼圆" panose="02010509060101010101" pitchFamily="49" charset="-122"/>
            </a:endParaRPr>
          </a:p>
          <a:p>
            <a:pPr>
              <a:lnSpc>
                <a:spcPct val="150000"/>
              </a:lnSpc>
            </a:pPr>
            <a:r>
              <a:rPr lang="en-US" altLang="zh-CN" b="1" dirty="0">
                <a:solidFill>
                  <a:srgbClr val="C00000"/>
                </a:solidFill>
                <a:latin typeface="幼圆" panose="02010509060101010101" pitchFamily="49" charset="-122"/>
                <a:ea typeface="幼圆" panose="02010509060101010101" pitchFamily="49" charset="-122"/>
              </a:rPr>
              <a:t> </a:t>
            </a:r>
            <a:r>
              <a:rPr lang="en-US" altLang="zh-CN" b="1" dirty="0" smtClean="0">
                <a:solidFill>
                  <a:srgbClr val="C00000"/>
                </a:solidFill>
                <a:latin typeface="幼圆" panose="02010509060101010101" pitchFamily="49" charset="-122"/>
                <a:ea typeface="幼圆" panose="02010509060101010101" pitchFamily="49" charset="-122"/>
              </a:rPr>
              <a:t>   </a:t>
            </a:r>
            <a:r>
              <a:rPr lang="zh-CN" altLang="en-US" b="1" dirty="0" smtClean="0">
                <a:solidFill>
                  <a:srgbClr val="C00000"/>
                </a:solidFill>
                <a:latin typeface="幼圆" panose="02010509060101010101" pitchFamily="49" charset="-122"/>
                <a:ea typeface="幼圆" panose="02010509060101010101" pitchFamily="49" charset="-122"/>
              </a:rPr>
              <a:t>严格</a:t>
            </a:r>
            <a:r>
              <a:rPr lang="zh-CN" altLang="en-US" b="1" dirty="0">
                <a:solidFill>
                  <a:srgbClr val="C00000"/>
                </a:solidFill>
                <a:latin typeface="幼圆" panose="02010509060101010101" pitchFamily="49" charset="-122"/>
                <a:ea typeface="幼圆" panose="02010509060101010101" pitchFamily="49" charset="-122"/>
              </a:rPr>
              <a:t>管理原则</a:t>
            </a:r>
            <a:r>
              <a:rPr lang="zh-CN" altLang="en-US" dirty="0">
                <a:latin typeface="幼圆" panose="02010509060101010101" pitchFamily="49" charset="-122"/>
                <a:ea typeface="幼圆" panose="02010509060101010101" pitchFamily="49" charset="-122"/>
              </a:rPr>
              <a:t>：规范登记行为，强化政府责任，提高登记质量，增强不动产登记的严肃性、权威性和公信力；</a:t>
            </a:r>
            <a:endParaRPr lang="zh-CN" altLang="en-US" dirty="0">
              <a:latin typeface="幼圆" panose="02010509060101010101" pitchFamily="49" charset="-122"/>
              <a:ea typeface="幼圆" panose="02010509060101010101" pitchFamily="49" charset="-122"/>
            </a:endParaRPr>
          </a:p>
          <a:p>
            <a:pPr>
              <a:lnSpc>
                <a:spcPct val="150000"/>
              </a:lnSpc>
            </a:pPr>
            <a:r>
              <a:rPr lang="zh-CN" altLang="en-US" dirty="0" smtClean="0">
                <a:latin typeface="幼圆" panose="02010509060101010101" pitchFamily="49" charset="-122"/>
                <a:ea typeface="幼圆" panose="02010509060101010101" pitchFamily="49" charset="-122"/>
              </a:rPr>
              <a:t>    </a:t>
            </a:r>
            <a:r>
              <a:rPr lang="zh-CN" altLang="en-US" b="1" dirty="0" smtClean="0">
                <a:solidFill>
                  <a:srgbClr val="C00000"/>
                </a:solidFill>
                <a:latin typeface="幼圆" panose="02010509060101010101" pitchFamily="49" charset="-122"/>
                <a:ea typeface="幼圆" panose="02010509060101010101" pitchFamily="49" charset="-122"/>
              </a:rPr>
              <a:t>稳定</a:t>
            </a:r>
            <a:r>
              <a:rPr lang="zh-CN" altLang="en-US" b="1" dirty="0">
                <a:solidFill>
                  <a:srgbClr val="C00000"/>
                </a:solidFill>
                <a:latin typeface="幼圆" panose="02010509060101010101" pitchFamily="49" charset="-122"/>
                <a:ea typeface="幼圆" panose="02010509060101010101" pitchFamily="49" charset="-122"/>
              </a:rPr>
              <a:t>连续原则</a:t>
            </a:r>
            <a:r>
              <a:rPr lang="zh-CN" altLang="en-US" dirty="0">
                <a:latin typeface="幼圆" panose="02010509060101010101" pitchFamily="49" charset="-122"/>
                <a:ea typeface="幼圆" panose="02010509060101010101" pitchFamily="49" charset="-122"/>
              </a:rPr>
              <a:t>：保证物权稳定，条例施行前依法颁发的各类不动产权属证书和制作的不动产登记簿继续有效，已经依法享有的不动产权利不因登记机构和程序的改变而受到影响。不动产登记职责整合和统一登记，不影响各部门继续行使其权属管理、交易管理等法定职责。</a:t>
            </a:r>
            <a:endParaRPr lang="zh-CN" altLang="en-US" dirty="0">
              <a:latin typeface="幼圆" panose="02010509060101010101" pitchFamily="49" charset="-122"/>
              <a:ea typeface="幼圆" panose="02010509060101010101" pitchFamily="49" charset="-122"/>
            </a:endParaRPr>
          </a:p>
          <a:p>
            <a:pPr>
              <a:lnSpc>
                <a:spcPct val="150000"/>
              </a:lnSpc>
            </a:pPr>
            <a:r>
              <a:rPr lang="zh-CN" altLang="en-US" dirty="0" smtClean="0">
                <a:latin typeface="幼圆" panose="02010509060101010101" pitchFamily="49" charset="-122"/>
                <a:ea typeface="幼圆" panose="02010509060101010101" pitchFamily="49" charset="-122"/>
              </a:rPr>
              <a:t>    </a:t>
            </a:r>
            <a:r>
              <a:rPr lang="zh-CN" altLang="en-US" b="1" dirty="0" smtClean="0">
                <a:solidFill>
                  <a:srgbClr val="C00000"/>
                </a:solidFill>
                <a:latin typeface="幼圆" panose="02010509060101010101" pitchFamily="49" charset="-122"/>
                <a:ea typeface="幼圆" panose="02010509060101010101" pitchFamily="49" charset="-122"/>
              </a:rPr>
              <a:t>方便</a:t>
            </a:r>
            <a:r>
              <a:rPr lang="zh-CN" altLang="en-US" b="1" dirty="0">
                <a:solidFill>
                  <a:srgbClr val="C00000"/>
                </a:solidFill>
                <a:latin typeface="幼圆" panose="02010509060101010101" pitchFamily="49" charset="-122"/>
                <a:ea typeface="幼圆" panose="02010509060101010101" pitchFamily="49" charset="-122"/>
              </a:rPr>
              <a:t>群众原则</a:t>
            </a:r>
            <a:r>
              <a:rPr lang="zh-CN" altLang="en-US" dirty="0">
                <a:latin typeface="幼圆" panose="02010509060101010101" pitchFamily="49" charset="-122"/>
                <a:ea typeface="幼圆" panose="02010509060101010101" pitchFamily="49" charset="-122"/>
              </a:rPr>
              <a:t>：切实提高行政效率，减轻群众和企业负担，助力大众创业万众创新，</a:t>
            </a:r>
            <a:endParaRPr lang="zh-CN" altLang="en-US" dirty="0">
              <a:latin typeface="幼圆" panose="02010509060101010101" pitchFamily="49" charset="-122"/>
              <a:ea typeface="幼圆" panose="02010509060101010101" pitchFamily="49" charset="-122"/>
            </a:endParaRPr>
          </a:p>
          <a:p>
            <a:endParaRPr lang="zh-CN" altLang="en-US" dirty="0"/>
          </a:p>
        </p:txBody>
      </p:sp>
      <p:sp>
        <p:nvSpPr>
          <p:cNvPr id="24" name="TextBox 23"/>
          <p:cNvSpPr txBox="1"/>
          <p:nvPr/>
        </p:nvSpPr>
        <p:spPr>
          <a:xfrm>
            <a:off x="8346663" y="1052736"/>
            <a:ext cx="3229610" cy="1477328"/>
          </a:xfrm>
          <a:prstGeom prst="rect">
            <a:avLst/>
          </a:prstGeom>
          <a:noFill/>
          <a:ln>
            <a:solidFill>
              <a:srgbClr val="CD1F06"/>
            </a:solidFill>
            <a:prstDash val="lgDash"/>
          </a:ln>
        </p:spPr>
        <p:txBody>
          <a:bodyPr vert="eaVert" wrap="square" rtlCol="0">
            <a:spAutoFit/>
          </a:bodyPr>
          <a:lstStyle/>
          <a:p>
            <a:r>
              <a:rPr lang="zh-CN" altLang="en-US" dirty="0" smtClean="0">
                <a:latin typeface="华文新魏" panose="02010800040101010101" pitchFamily="2" charset="-122"/>
                <a:ea typeface="华文新魏" panose="02010800040101010101" pitchFamily="2" charset="-122"/>
              </a:rPr>
              <a:t>    不动产</a:t>
            </a:r>
            <a:r>
              <a:rPr lang="zh-CN" altLang="en-US" dirty="0">
                <a:latin typeface="华文新魏" panose="02010800040101010101" pitchFamily="2" charset="-122"/>
                <a:ea typeface="华文新魏" panose="02010800040101010101" pitchFamily="2" charset="-122"/>
              </a:rPr>
              <a:t>登记遵循严格管理、稳定连续、方便群众的原则。</a:t>
            </a:r>
            <a:endParaRPr lang="zh-CN" altLang="en-US" dirty="0">
              <a:latin typeface="华文新魏" panose="02010800040101010101" pitchFamily="2" charset="-122"/>
              <a:ea typeface="华文新魏" panose="02010800040101010101" pitchFamily="2" charset="-122"/>
            </a:endParaRPr>
          </a:p>
          <a:p>
            <a:r>
              <a:rPr lang="zh-CN" altLang="en-US" dirty="0">
                <a:latin typeface="华文新魏" panose="02010800040101010101" pitchFamily="2" charset="-122"/>
                <a:ea typeface="华文新魏" panose="02010800040101010101" pitchFamily="2" charset="-122"/>
              </a:rPr>
              <a:t>    不动产权利人已经依法享有的不动产权利，不因登记机构和登记程序的改变而受到影响</a:t>
            </a:r>
            <a:r>
              <a:rPr lang="zh-CN" altLang="en-US" dirty="0" smtClean="0">
                <a:latin typeface="华文新魏" panose="02010800040101010101" pitchFamily="2" charset="-122"/>
                <a:ea typeface="华文新魏" panose="02010800040101010101" pitchFamily="2" charset="-122"/>
              </a:rPr>
              <a:t>。</a:t>
            </a:r>
            <a:endParaRPr lang="zh-CN" altLang="en-US" dirty="0">
              <a:latin typeface="华文新魏" panose="02010800040101010101" pitchFamily="2" charset="-122"/>
              <a:ea typeface="华文新魏" panose="02010800040101010101" pitchFamily="2"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ppt_w</p:attrName>
                                        </p:attrNameLst>
                                      </p:cBhvr>
                                      <p:tavLst>
                                        <p:tav tm="0" fmla="#ppt_w*sin(2.5*pi*$)">
                                          <p:val>
                                            <p:fltVal val="0"/>
                                          </p:val>
                                        </p:tav>
                                        <p:tav tm="100000">
                                          <p:val>
                                            <p:fltVal val="1"/>
                                          </p:val>
                                        </p:tav>
                                      </p:tavLst>
                                    </p:anim>
                                    <p:anim calcmode="lin" valueType="num">
                                      <p:cBhvr>
                                        <p:cTn id="9"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xEl>
                                              <p:pRg st="1" end="1"/>
                                            </p:txEl>
                                          </p:spTgt>
                                        </p:tgtEl>
                                        <p:attrNameLst>
                                          <p:attrName>style.visibility</p:attrName>
                                        </p:attrNameLst>
                                      </p:cBhvr>
                                      <p:to>
                                        <p:strVal val="visible"/>
                                      </p:to>
                                    </p:set>
                                    <p:anim calcmode="lin" valueType="num">
                                      <p:cBhvr additive="base">
                                        <p:cTn id="14" dur="500" fill="hold"/>
                                        <p:tgtEl>
                                          <p:spTgt spid="2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3">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3">
                                            <p:txEl>
                                              <p:pRg st="2" end="2"/>
                                            </p:txEl>
                                          </p:spTgt>
                                        </p:tgtEl>
                                        <p:attrNameLst>
                                          <p:attrName>style.visibility</p:attrName>
                                        </p:attrNameLst>
                                      </p:cBhvr>
                                      <p:to>
                                        <p:strVal val="visible"/>
                                      </p:to>
                                    </p:set>
                                    <p:anim calcmode="lin" valueType="num">
                                      <p:cBhvr additive="base">
                                        <p:cTn id="18" dur="500" fill="hold"/>
                                        <p:tgtEl>
                                          <p:spTgt spid="2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3">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3">
                                            <p:txEl>
                                              <p:pRg st="3" end="3"/>
                                            </p:txEl>
                                          </p:spTgt>
                                        </p:tgtEl>
                                        <p:attrNameLst>
                                          <p:attrName>style.visibility</p:attrName>
                                        </p:attrNameLst>
                                      </p:cBhvr>
                                      <p:to>
                                        <p:strVal val="visible"/>
                                      </p:to>
                                    </p:set>
                                    <p:anim calcmode="lin" valueType="num">
                                      <p:cBhvr additive="base">
                                        <p:cTn id="22" dur="500" fill="hold"/>
                                        <p:tgtEl>
                                          <p:spTgt spid="2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그림 2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4116989">
            <a:off x="6335983" y="957505"/>
            <a:ext cx="648072" cy="796187"/>
          </a:xfrm>
          <a:prstGeom prst="rect">
            <a:avLst/>
          </a:prstGeom>
        </p:spPr>
      </p:pic>
      <p:sp>
        <p:nvSpPr>
          <p:cNvPr id="9" name="TextBox 8"/>
          <p:cNvSpPr txBox="1"/>
          <p:nvPr/>
        </p:nvSpPr>
        <p:spPr>
          <a:xfrm>
            <a:off x="444259" y="2728732"/>
            <a:ext cx="551815" cy="3652596"/>
          </a:xfrm>
          <a:prstGeom prst="rect">
            <a:avLst/>
          </a:prstGeom>
          <a:solidFill>
            <a:srgbClr val="C6E1E4"/>
          </a:solidFill>
        </p:spPr>
        <p:txBody>
          <a:bodyPr vert="eaVert" wrap="square" rtlCol="0">
            <a:spAutoFit/>
          </a:bodyPr>
          <a:lstStyle/>
          <a:p>
            <a:pPr algn="ctr"/>
            <a:r>
              <a:rPr lang="zh-CN" altLang="en-US" sz="2400" dirty="0">
                <a:latin typeface="微软雅黑" panose="020B0503020204020204" charset="-122"/>
                <a:ea typeface="微软雅黑" panose="020B0503020204020204" charset="-122"/>
              </a:rPr>
              <a:t>法定原则</a:t>
            </a:r>
            <a:endParaRPr lang="zh-CN" altLang="en-US" sz="2400" dirty="0">
              <a:latin typeface="微软雅黑" panose="020B0503020204020204" charset="-122"/>
              <a:ea typeface="微软雅黑" panose="020B0503020204020204" charset="-122"/>
            </a:endParaRPr>
          </a:p>
        </p:txBody>
      </p:sp>
      <p:sp>
        <p:nvSpPr>
          <p:cNvPr id="10" name="MH_Other_1"/>
          <p:cNvSpPr/>
          <p:nvPr/>
        </p:nvSpPr>
        <p:spPr bwMode="auto">
          <a:xfrm>
            <a:off x="165045" y="2101862"/>
            <a:ext cx="1109594" cy="1253740"/>
          </a:xfrm>
          <a:custGeom>
            <a:avLst/>
            <a:gdLst>
              <a:gd name="T0" fmla="*/ 690242 w 193"/>
              <a:gd name="T1" fmla="*/ 49616 h 193"/>
              <a:gd name="T2" fmla="*/ 1156621 w 193"/>
              <a:gd name="T3" fmla="*/ 514761 h 193"/>
              <a:gd name="T4" fmla="*/ 1156621 w 193"/>
              <a:gd name="T5" fmla="*/ 682214 h 193"/>
              <a:gd name="T6" fmla="*/ 690242 w 193"/>
              <a:gd name="T7" fmla="*/ 1147359 h 193"/>
              <a:gd name="T8" fmla="*/ 516127 w 193"/>
              <a:gd name="T9" fmla="*/ 1147359 h 193"/>
              <a:gd name="T10" fmla="*/ 49747 w 193"/>
              <a:gd name="T11" fmla="*/ 682214 h 193"/>
              <a:gd name="T12" fmla="*/ 49747 w 193"/>
              <a:gd name="T13" fmla="*/ 514761 h 193"/>
              <a:gd name="T14" fmla="*/ 516127 w 193"/>
              <a:gd name="T15" fmla="*/ 49616 h 193"/>
              <a:gd name="T16" fmla="*/ 690242 w 193"/>
              <a:gd name="T17" fmla="*/ 49616 h 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solidFill>
            <a:srgbClr val="00B0F0"/>
          </a:solidFill>
          <a:ln w="31750" cmpd="sng">
            <a:solidFill>
              <a:srgbClr val="FFFFFF"/>
            </a:solidFill>
            <a:miter lim="800000"/>
          </a:ln>
        </p:spPr>
        <p:txBody>
          <a:bodyPr/>
          <a:lstStyle/>
          <a:p>
            <a:endParaRPr lang="zh-CN" altLang="en-US"/>
          </a:p>
        </p:txBody>
      </p:sp>
      <p:sp>
        <p:nvSpPr>
          <p:cNvPr id="12" name="圆角矩形 14"/>
          <p:cNvSpPr>
            <a:spLocks noChangeArrowheads="1"/>
          </p:cNvSpPr>
          <p:nvPr/>
        </p:nvSpPr>
        <p:spPr bwMode="auto">
          <a:xfrm>
            <a:off x="1515310" y="2492896"/>
            <a:ext cx="10200489" cy="3960440"/>
          </a:xfrm>
          <a:prstGeom prst="roundRect">
            <a:avLst>
              <a:gd name="adj" fmla="val 2181"/>
            </a:avLst>
          </a:prstGeom>
          <a:solidFill>
            <a:srgbClr val="00B0F0"/>
          </a:solidFill>
          <a:ln>
            <a:noFill/>
          </a:ln>
        </p:spPr>
        <p:txBody>
          <a:bodyPr lIns="0" tIns="0" rIns="0" bIns="0" anchor="ctr"/>
          <a:lstStyle/>
          <a:p>
            <a:pPr algn="ctr">
              <a:lnSpc>
                <a:spcPct val="120000"/>
              </a:lnSpc>
            </a:pPr>
            <a:endParaRPr lang="zh-CN" altLang="zh-CN" sz="1100">
              <a:solidFill>
                <a:srgbClr val="FFFFFF"/>
              </a:solidFill>
              <a:latin typeface="微软雅黑" panose="020B0503020204020204" charset="-122"/>
              <a:sym typeface="微软雅黑" panose="020B0503020204020204" charset="-122"/>
            </a:endParaRPr>
          </a:p>
        </p:txBody>
      </p:sp>
      <p:sp>
        <p:nvSpPr>
          <p:cNvPr id="13" name="圆角矩形 15"/>
          <p:cNvSpPr>
            <a:spLocks noChangeArrowheads="1"/>
          </p:cNvSpPr>
          <p:nvPr/>
        </p:nvSpPr>
        <p:spPr bwMode="auto">
          <a:xfrm>
            <a:off x="1693723" y="2559982"/>
            <a:ext cx="9882550" cy="3756745"/>
          </a:xfrm>
          <a:prstGeom prst="roundRect">
            <a:avLst>
              <a:gd name="adj" fmla="val 2569"/>
            </a:avLst>
          </a:prstGeom>
          <a:solidFill>
            <a:srgbClr val="C6E1E4"/>
          </a:solidFill>
          <a:ln>
            <a:noFill/>
          </a:ln>
        </p:spPr>
        <p:txBody>
          <a:bodyPr lIns="0" tIns="0" rIns="0" bIns="0" anchor="ctr"/>
          <a:lstStyle/>
          <a:p>
            <a:pPr algn="ctr">
              <a:lnSpc>
                <a:spcPct val="120000"/>
              </a:lnSpc>
            </a:pPr>
            <a:endParaRPr lang="zh-CN" altLang="zh-CN" sz="1100">
              <a:solidFill>
                <a:srgbClr val="FFFFFF"/>
              </a:solidFill>
              <a:latin typeface="微软雅黑" panose="020B0503020204020204" charset="-122"/>
              <a:sym typeface="微软雅黑" panose="020B0503020204020204" charset="-122"/>
            </a:endParaRPr>
          </a:p>
        </p:txBody>
      </p:sp>
      <p:sp>
        <p:nvSpPr>
          <p:cNvPr id="14" name="圆角矩形 16"/>
          <p:cNvSpPr>
            <a:spLocks noChangeArrowheads="1"/>
          </p:cNvSpPr>
          <p:nvPr/>
        </p:nvSpPr>
        <p:spPr bwMode="auto">
          <a:xfrm>
            <a:off x="1760915" y="2586563"/>
            <a:ext cx="9674281" cy="3592133"/>
          </a:xfrm>
          <a:prstGeom prst="roundRect">
            <a:avLst>
              <a:gd name="adj" fmla="val 2194"/>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80000" tIns="90000" rIns="180000" bIns="90000" anchor="ctr"/>
          <a:lstStyle/>
          <a:p>
            <a:pPr algn="just">
              <a:lnSpc>
                <a:spcPct val="150000"/>
              </a:lnSpc>
              <a:spcBef>
                <a:spcPts val="600"/>
              </a:spcBef>
              <a:spcAft>
                <a:spcPts val="600"/>
              </a:spcAft>
            </a:pPr>
            <a:endParaRPr lang="zh-CN" altLang="en-US" dirty="0">
              <a:latin typeface="幼圆" panose="02010509060101010101" pitchFamily="49" charset="-122"/>
              <a:ea typeface="幼圆" panose="02010509060101010101" pitchFamily="49" charset="-122"/>
            </a:endParaRPr>
          </a:p>
        </p:txBody>
      </p:sp>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1517" y="1939745"/>
            <a:ext cx="605170" cy="541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18"/>
          <p:cNvSpPr txBox="1"/>
          <p:nvPr/>
        </p:nvSpPr>
        <p:spPr>
          <a:xfrm>
            <a:off x="1850703" y="2728732"/>
            <a:ext cx="9433048" cy="3276600"/>
          </a:xfrm>
          <a:prstGeom prst="rect">
            <a:avLst/>
          </a:prstGeom>
          <a:noFill/>
        </p:spPr>
        <p:txBody>
          <a:bodyPr wrap="square" rtlCol="0">
            <a:spAutoFit/>
          </a:bodyPr>
          <a:lstStyle/>
          <a:p>
            <a:pPr>
              <a:lnSpc>
                <a:spcPct val="150000"/>
              </a:lnSpc>
            </a:pPr>
            <a:r>
              <a:rPr lang="zh-CN" altLang="en-US" dirty="0" smtClean="0">
                <a:latin typeface="幼圆" panose="02010509060101010101" pitchFamily="49" charset="-122"/>
                <a:ea typeface="幼圆" panose="02010509060101010101" pitchFamily="49" charset="-122"/>
              </a:rPr>
              <a:t>    </a:t>
            </a:r>
            <a:endParaRPr lang="en-US" altLang="zh-CN" dirty="0" smtClean="0">
              <a:latin typeface="幼圆" panose="02010509060101010101" pitchFamily="49" charset="-122"/>
              <a:ea typeface="幼圆" panose="02010509060101010101" pitchFamily="49" charset="-122"/>
            </a:endParaRPr>
          </a:p>
          <a:p>
            <a:pPr>
              <a:lnSpc>
                <a:spcPct val="150000"/>
              </a:lnSpc>
            </a:pPr>
            <a:r>
              <a:rPr lang="en-US" altLang="zh-CN" dirty="0" smtClean="0">
                <a:latin typeface="幼圆" panose="02010509060101010101" pitchFamily="49" charset="-122"/>
                <a:ea typeface="幼圆" panose="02010509060101010101" pitchFamily="49" charset="-122"/>
              </a:rPr>
              <a:t>    </a:t>
            </a:r>
            <a:r>
              <a:rPr lang="zh-CN" altLang="en-US" b="1" dirty="0" smtClean="0">
                <a:solidFill>
                  <a:srgbClr val="C00000"/>
                </a:solidFill>
                <a:latin typeface="幼圆" panose="02010509060101010101" pitchFamily="49" charset="-122"/>
                <a:ea typeface="幼圆" panose="02010509060101010101" pitchFamily="49" charset="-122"/>
              </a:rPr>
              <a:t>一体登记原则</a:t>
            </a:r>
            <a:r>
              <a:rPr lang="zh-CN" altLang="en-US" dirty="0" smtClean="0">
                <a:latin typeface="幼圆" panose="02010509060101010101" pitchFamily="49" charset="-122"/>
                <a:ea typeface="幼圆" panose="02010509060101010101" pitchFamily="49" charset="-122"/>
              </a:rPr>
              <a:t>：房屋等建筑物、构筑物和森林、林木等定着物应当以土地、海域为基础一体登记，建设用地使用权、海域使用权与该土地、海域范围内的房屋等建筑物、构筑物所有权应当一并办理转移登记、抵押登记、查封登记；土地或者海域上的房屋等建筑物、构筑物未一并登记的，不动产权利人应当在办理转移登记或者变更登记时一并申请登记。</a:t>
            </a:r>
            <a:endParaRPr lang="en-US" altLang="zh-CN" dirty="0" smtClean="0">
              <a:latin typeface="幼圆" panose="02010509060101010101" pitchFamily="49" charset="-122"/>
              <a:ea typeface="幼圆" panose="02010509060101010101" pitchFamily="49" charset="-122"/>
            </a:endParaRPr>
          </a:p>
          <a:p>
            <a:pPr>
              <a:lnSpc>
                <a:spcPct val="150000"/>
              </a:lnSpc>
            </a:pPr>
            <a:r>
              <a:rPr lang="en-US" altLang="zh-CN" dirty="0">
                <a:latin typeface="幼圆" panose="02010509060101010101" pitchFamily="49" charset="-122"/>
                <a:ea typeface="幼圆" panose="02010509060101010101" pitchFamily="49" charset="-122"/>
              </a:rPr>
              <a:t> </a:t>
            </a:r>
            <a:r>
              <a:rPr lang="en-US" altLang="zh-CN" dirty="0" smtClean="0">
                <a:latin typeface="幼圆" panose="02010509060101010101" pitchFamily="49" charset="-122"/>
                <a:ea typeface="幼圆" panose="02010509060101010101" pitchFamily="49" charset="-122"/>
              </a:rPr>
              <a:t>   </a:t>
            </a:r>
            <a:r>
              <a:rPr lang="zh-CN" altLang="en-US" b="1" dirty="0" smtClean="0">
                <a:solidFill>
                  <a:srgbClr val="C00000"/>
                </a:solidFill>
                <a:latin typeface="幼圆" panose="02010509060101010101" pitchFamily="49" charset="-122"/>
                <a:ea typeface="幼圆" panose="02010509060101010101" pitchFamily="49" charset="-122"/>
              </a:rPr>
              <a:t>连续</a:t>
            </a:r>
            <a:r>
              <a:rPr lang="zh-CN" altLang="en-US" b="1" dirty="0">
                <a:solidFill>
                  <a:srgbClr val="C00000"/>
                </a:solidFill>
                <a:latin typeface="幼圆" panose="02010509060101010101" pitchFamily="49" charset="-122"/>
                <a:ea typeface="幼圆" panose="02010509060101010101" pitchFamily="49" charset="-122"/>
              </a:rPr>
              <a:t>登记原则</a:t>
            </a:r>
            <a:r>
              <a:rPr lang="zh-CN" altLang="en-US" dirty="0">
                <a:latin typeface="幼圆" panose="02010509060101010101" pitchFamily="49" charset="-122"/>
                <a:ea typeface="幼圆" panose="02010509060101010101" pitchFamily="49" charset="-122"/>
              </a:rPr>
              <a:t>：未办理不动产首次登记的，不得办理不动产其他类型登记，法律、行政法规另有规定的除外。</a:t>
            </a:r>
            <a:endParaRPr lang="zh-CN" altLang="en-US" dirty="0">
              <a:latin typeface="幼圆" panose="02010509060101010101" pitchFamily="49" charset="-122"/>
              <a:ea typeface="幼圆" panose="02010509060101010101" pitchFamily="49" charset="-122"/>
            </a:endParaRPr>
          </a:p>
          <a:p>
            <a:endParaRPr lang="zh-CN" altLang="en-US" dirty="0"/>
          </a:p>
        </p:txBody>
      </p:sp>
      <p:sp>
        <p:nvSpPr>
          <p:cNvPr id="22" name="TextBox 17"/>
          <p:cNvSpPr txBox="1"/>
          <p:nvPr/>
        </p:nvSpPr>
        <p:spPr>
          <a:xfrm>
            <a:off x="1209040" y="1219835"/>
            <a:ext cx="3804285" cy="398780"/>
          </a:xfrm>
          <a:prstGeom prst="rect">
            <a:avLst/>
          </a:prstGeom>
          <a:noFill/>
        </p:spPr>
        <p:txBody>
          <a:bodyPr wrap="square" rtlCol="0">
            <a:spAutoFit/>
          </a:bodyPr>
          <a:p>
            <a:pPr algn="ctr"/>
            <a:r>
              <a:rPr lang="zh-CN" altLang="en-US" sz="2000" b="1" dirty="0" smtClean="0">
                <a:latin typeface="微软雅黑" panose="020B0503020204020204" charset="-122"/>
                <a:ea typeface="微软雅黑" panose="020B0503020204020204" charset="-122"/>
                <a:sym typeface="+mn-ea"/>
              </a:rPr>
              <a:t>（五）工作原则和法律原则</a:t>
            </a:r>
            <a:endParaRPr lang="zh-CN" altLang="en-US" sz="2000" dirty="0">
              <a:latin typeface="华文新魏" panose="02010800040101010101" pitchFamily="2" charset="-122"/>
              <a:ea typeface="华文新魏" panose="02010800040101010101" pitchFamily="2"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9">
                                            <p:txEl>
                                              <p:pRg st="1" end="1"/>
                                            </p:txEl>
                                          </p:spTgt>
                                        </p:tgtEl>
                                        <p:attrNameLst>
                                          <p:attrName>style.visibility</p:attrName>
                                        </p:attrNameLst>
                                      </p:cBhvr>
                                      <p:to>
                                        <p:strVal val="visible"/>
                                      </p:to>
                                    </p:set>
                                    <p:anim calcmode="lin" valueType="num">
                                      <p:cBhvr additive="base">
                                        <p:cTn id="14" dur="500" fill="hold"/>
                                        <p:tgtEl>
                                          <p:spTgt spid="19">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9">
                                            <p:txEl>
                                              <p:pRg st="2" end="2"/>
                                            </p:txEl>
                                          </p:spTgt>
                                        </p:tgtEl>
                                        <p:attrNameLst>
                                          <p:attrName>style.visibility</p:attrName>
                                        </p:attrNameLst>
                                      </p:cBhvr>
                                      <p:to>
                                        <p:strVal val="visible"/>
                                      </p:to>
                                    </p:set>
                                    <p:anim calcmode="lin" valueType="num">
                                      <p:cBhvr additive="base">
                                        <p:cTn id="20" dur="500" fill="hold"/>
                                        <p:tgtEl>
                                          <p:spTgt spid="19">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4434" name="Freeform 12"/>
          <p:cNvSpPr/>
          <p:nvPr/>
        </p:nvSpPr>
        <p:spPr>
          <a:xfrm>
            <a:off x="531813" y="1989138"/>
            <a:ext cx="1111250" cy="1020762"/>
          </a:xfrm>
          <a:custGeom>
            <a:avLst/>
            <a:gdLst>
              <a:gd name="txL" fmla="*/ 0 w 1999"/>
              <a:gd name="txT" fmla="*/ 0 h 2057"/>
              <a:gd name="txR" fmla="*/ 1999 w 1999"/>
              <a:gd name="txB" fmla="*/ 2057 h 2057"/>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92D050">
              <a:alpha val="100000"/>
            </a:srgbClr>
          </a:solidFill>
          <a:ln w="9525">
            <a:noFill/>
          </a:ln>
        </p:spPr>
        <p:txBody>
          <a:bodyPr/>
          <a:p>
            <a:endParaRPr lang="zh-CN" altLang="en-US"/>
          </a:p>
        </p:txBody>
      </p:sp>
      <p:sp>
        <p:nvSpPr>
          <p:cNvPr id="274435" name="Freeform 13"/>
          <p:cNvSpPr/>
          <p:nvPr/>
        </p:nvSpPr>
        <p:spPr>
          <a:xfrm>
            <a:off x="701675" y="2073275"/>
            <a:ext cx="842963" cy="649288"/>
          </a:xfrm>
          <a:custGeom>
            <a:avLst/>
            <a:gdLst>
              <a:gd name="txL" fmla="*/ 0 w 1518"/>
              <a:gd name="txT" fmla="*/ 0 h 1310"/>
              <a:gd name="txR" fmla="*/ 1518 w 1518"/>
              <a:gd name="txB" fmla="*/ 1310 h 131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Lst>
            <a:rect l="txL" t="txT" r="txR" b="txB"/>
            <a:pathLst>
              <a:path w="1518" h="1310">
                <a:moveTo>
                  <a:pt x="11" y="1308"/>
                </a:moveTo>
                <a:lnTo>
                  <a:pt x="11" y="1308"/>
                </a:lnTo>
                <a:lnTo>
                  <a:pt x="68" y="1215"/>
                </a:lnTo>
                <a:lnTo>
                  <a:pt x="97" y="1168"/>
                </a:lnTo>
                <a:lnTo>
                  <a:pt x="128" y="1124"/>
                </a:lnTo>
                <a:lnTo>
                  <a:pt x="165" y="1071"/>
                </a:lnTo>
                <a:lnTo>
                  <a:pt x="206" y="1022"/>
                </a:lnTo>
                <a:lnTo>
                  <a:pt x="247" y="972"/>
                </a:lnTo>
                <a:lnTo>
                  <a:pt x="290" y="925"/>
                </a:lnTo>
                <a:lnTo>
                  <a:pt x="335" y="876"/>
                </a:lnTo>
                <a:lnTo>
                  <a:pt x="381" y="830"/>
                </a:lnTo>
                <a:lnTo>
                  <a:pt x="428" y="783"/>
                </a:lnTo>
                <a:lnTo>
                  <a:pt x="477" y="738"/>
                </a:lnTo>
                <a:lnTo>
                  <a:pt x="525" y="695"/>
                </a:lnTo>
                <a:lnTo>
                  <a:pt x="576" y="651"/>
                </a:lnTo>
                <a:lnTo>
                  <a:pt x="677" y="567"/>
                </a:lnTo>
                <a:lnTo>
                  <a:pt x="782" y="485"/>
                </a:lnTo>
                <a:lnTo>
                  <a:pt x="889" y="407"/>
                </a:lnTo>
                <a:lnTo>
                  <a:pt x="998" y="331"/>
                </a:lnTo>
                <a:lnTo>
                  <a:pt x="1111" y="257"/>
                </a:lnTo>
                <a:lnTo>
                  <a:pt x="1208" y="197"/>
                </a:lnTo>
                <a:lnTo>
                  <a:pt x="1308" y="141"/>
                </a:lnTo>
                <a:lnTo>
                  <a:pt x="1510" y="30"/>
                </a:lnTo>
                <a:lnTo>
                  <a:pt x="1514" y="24"/>
                </a:lnTo>
                <a:lnTo>
                  <a:pt x="1518" y="20"/>
                </a:lnTo>
                <a:lnTo>
                  <a:pt x="1518" y="14"/>
                </a:lnTo>
                <a:lnTo>
                  <a:pt x="1516" y="8"/>
                </a:lnTo>
                <a:lnTo>
                  <a:pt x="1514" y="4"/>
                </a:lnTo>
                <a:lnTo>
                  <a:pt x="1508" y="0"/>
                </a:lnTo>
                <a:lnTo>
                  <a:pt x="1502" y="0"/>
                </a:lnTo>
                <a:lnTo>
                  <a:pt x="1496" y="0"/>
                </a:lnTo>
                <a:lnTo>
                  <a:pt x="1444" y="26"/>
                </a:lnTo>
                <a:lnTo>
                  <a:pt x="1393" y="51"/>
                </a:lnTo>
                <a:lnTo>
                  <a:pt x="1343" y="78"/>
                </a:lnTo>
                <a:lnTo>
                  <a:pt x="1292" y="108"/>
                </a:lnTo>
                <a:lnTo>
                  <a:pt x="1195" y="168"/>
                </a:lnTo>
                <a:lnTo>
                  <a:pt x="1097" y="228"/>
                </a:lnTo>
                <a:lnTo>
                  <a:pt x="985" y="304"/>
                </a:lnTo>
                <a:lnTo>
                  <a:pt x="872" y="380"/>
                </a:lnTo>
                <a:lnTo>
                  <a:pt x="763" y="462"/>
                </a:lnTo>
                <a:lnTo>
                  <a:pt x="658" y="544"/>
                </a:lnTo>
                <a:lnTo>
                  <a:pt x="554" y="629"/>
                </a:lnTo>
                <a:lnTo>
                  <a:pt x="504" y="672"/>
                </a:lnTo>
                <a:lnTo>
                  <a:pt x="455" y="717"/>
                </a:lnTo>
                <a:lnTo>
                  <a:pt x="407" y="763"/>
                </a:lnTo>
                <a:lnTo>
                  <a:pt x="360" y="810"/>
                </a:lnTo>
                <a:lnTo>
                  <a:pt x="313" y="857"/>
                </a:lnTo>
                <a:lnTo>
                  <a:pt x="268" y="906"/>
                </a:lnTo>
                <a:lnTo>
                  <a:pt x="228" y="952"/>
                </a:lnTo>
                <a:lnTo>
                  <a:pt x="187" y="1001"/>
                </a:lnTo>
                <a:lnTo>
                  <a:pt x="150" y="1050"/>
                </a:lnTo>
                <a:lnTo>
                  <a:pt x="113" y="1100"/>
                </a:lnTo>
                <a:lnTo>
                  <a:pt x="80" y="1147"/>
                </a:lnTo>
                <a:lnTo>
                  <a:pt x="48" y="1198"/>
                </a:lnTo>
                <a:lnTo>
                  <a:pt x="35" y="1223"/>
                </a:lnTo>
                <a:lnTo>
                  <a:pt x="21" y="1248"/>
                </a:lnTo>
                <a:lnTo>
                  <a:pt x="10" y="1275"/>
                </a:lnTo>
                <a:lnTo>
                  <a:pt x="0" y="1303"/>
                </a:lnTo>
                <a:lnTo>
                  <a:pt x="0" y="1307"/>
                </a:lnTo>
                <a:lnTo>
                  <a:pt x="4" y="1310"/>
                </a:lnTo>
                <a:lnTo>
                  <a:pt x="8" y="1310"/>
                </a:lnTo>
                <a:lnTo>
                  <a:pt x="11" y="1308"/>
                </a:lnTo>
                <a:close/>
              </a:path>
            </a:pathLst>
          </a:custGeom>
          <a:solidFill>
            <a:srgbClr val="6EA92D">
              <a:alpha val="100000"/>
            </a:srgbClr>
          </a:solidFill>
          <a:ln w="9525">
            <a:noFill/>
          </a:ln>
        </p:spPr>
        <p:txBody>
          <a:bodyPr/>
          <a:p>
            <a:endParaRPr lang="zh-CN" altLang="en-US"/>
          </a:p>
        </p:txBody>
      </p:sp>
      <p:sp>
        <p:nvSpPr>
          <p:cNvPr id="274436" name="Freeform 14"/>
          <p:cNvSpPr/>
          <p:nvPr/>
        </p:nvSpPr>
        <p:spPr>
          <a:xfrm>
            <a:off x="1327150" y="2043113"/>
            <a:ext cx="117475" cy="146050"/>
          </a:xfrm>
          <a:custGeom>
            <a:avLst/>
            <a:gdLst>
              <a:gd name="txL" fmla="*/ 0 w 212"/>
              <a:gd name="txT" fmla="*/ 0 h 294"/>
              <a:gd name="txR" fmla="*/ 212 w 212"/>
              <a:gd name="txB" fmla="*/ 294 h 294"/>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Lst>
            <a:rect l="txL" t="txT" r="txR" b="tx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0" y="277"/>
                </a:lnTo>
                <a:lnTo>
                  <a:pt x="0" y="282"/>
                </a:lnTo>
                <a:lnTo>
                  <a:pt x="4" y="288"/>
                </a:lnTo>
                <a:lnTo>
                  <a:pt x="7" y="292"/>
                </a:lnTo>
                <a:lnTo>
                  <a:pt x="11" y="294"/>
                </a:lnTo>
                <a:lnTo>
                  <a:pt x="17" y="294"/>
                </a:lnTo>
                <a:lnTo>
                  <a:pt x="23" y="292"/>
                </a:lnTo>
                <a:lnTo>
                  <a:pt x="27" y="288"/>
                </a:lnTo>
                <a:lnTo>
                  <a:pt x="48" y="253"/>
                </a:lnTo>
                <a:lnTo>
                  <a:pt x="68" y="216"/>
                </a:lnTo>
                <a:lnTo>
                  <a:pt x="107" y="146"/>
                </a:lnTo>
                <a:lnTo>
                  <a:pt x="130" y="111"/>
                </a:lnTo>
                <a:lnTo>
                  <a:pt x="153" y="78"/>
                </a:lnTo>
                <a:lnTo>
                  <a:pt x="179" y="47"/>
                </a:lnTo>
                <a:lnTo>
                  <a:pt x="208" y="18"/>
                </a:lnTo>
                <a:lnTo>
                  <a:pt x="210" y="16"/>
                </a:lnTo>
                <a:lnTo>
                  <a:pt x="212" y="12"/>
                </a:lnTo>
                <a:lnTo>
                  <a:pt x="212" y="8"/>
                </a:lnTo>
                <a:lnTo>
                  <a:pt x="210" y="4"/>
                </a:lnTo>
                <a:lnTo>
                  <a:pt x="208" y="2"/>
                </a:lnTo>
                <a:lnTo>
                  <a:pt x="204" y="0"/>
                </a:lnTo>
                <a:lnTo>
                  <a:pt x="200" y="0"/>
                </a:lnTo>
                <a:lnTo>
                  <a:pt x="196" y="0"/>
                </a:lnTo>
                <a:close/>
              </a:path>
            </a:pathLst>
          </a:custGeom>
          <a:solidFill>
            <a:srgbClr val="6EA92D">
              <a:alpha val="100000"/>
            </a:srgbClr>
          </a:solidFill>
          <a:ln w="9525">
            <a:noFill/>
          </a:ln>
        </p:spPr>
        <p:txBody>
          <a:bodyPr/>
          <a:p>
            <a:endParaRPr lang="zh-CN" altLang="en-US"/>
          </a:p>
        </p:txBody>
      </p:sp>
      <p:sp>
        <p:nvSpPr>
          <p:cNvPr id="274437" name="Freeform 15"/>
          <p:cNvSpPr/>
          <p:nvPr/>
        </p:nvSpPr>
        <p:spPr>
          <a:xfrm>
            <a:off x="1054100" y="2066925"/>
            <a:ext cx="142875" cy="290513"/>
          </a:xfrm>
          <a:custGeom>
            <a:avLst/>
            <a:gdLst>
              <a:gd name="txL" fmla="*/ 0 w 257"/>
              <a:gd name="txT" fmla="*/ 0 h 584"/>
              <a:gd name="txR" fmla="*/ 257 w 257"/>
              <a:gd name="txB" fmla="*/ 584 h 58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Lst>
            <a:rect l="txL" t="txT" r="txR" b="txB"/>
            <a:pathLst>
              <a:path w="257" h="584">
                <a:moveTo>
                  <a:pt x="242" y="4"/>
                </a:moveTo>
                <a:lnTo>
                  <a:pt x="242" y="4"/>
                </a:lnTo>
                <a:lnTo>
                  <a:pt x="209" y="70"/>
                </a:lnTo>
                <a:lnTo>
                  <a:pt x="175" y="138"/>
                </a:lnTo>
                <a:lnTo>
                  <a:pt x="113" y="272"/>
                </a:lnTo>
                <a:lnTo>
                  <a:pt x="80" y="344"/>
                </a:lnTo>
                <a:lnTo>
                  <a:pt x="51" y="416"/>
                </a:lnTo>
                <a:lnTo>
                  <a:pt x="24" y="488"/>
                </a:lnTo>
                <a:lnTo>
                  <a:pt x="12" y="525"/>
                </a:lnTo>
                <a:lnTo>
                  <a:pt x="2" y="564"/>
                </a:lnTo>
                <a:lnTo>
                  <a:pt x="0" y="570"/>
                </a:lnTo>
                <a:lnTo>
                  <a:pt x="2" y="576"/>
                </a:lnTo>
                <a:lnTo>
                  <a:pt x="6" y="580"/>
                </a:lnTo>
                <a:lnTo>
                  <a:pt x="12" y="582"/>
                </a:lnTo>
                <a:lnTo>
                  <a:pt x="18" y="584"/>
                </a:lnTo>
                <a:lnTo>
                  <a:pt x="22" y="582"/>
                </a:lnTo>
                <a:lnTo>
                  <a:pt x="26" y="580"/>
                </a:lnTo>
                <a:lnTo>
                  <a:pt x="29" y="574"/>
                </a:lnTo>
                <a:lnTo>
                  <a:pt x="39" y="537"/>
                </a:lnTo>
                <a:lnTo>
                  <a:pt x="51" y="502"/>
                </a:lnTo>
                <a:lnTo>
                  <a:pt x="76" y="432"/>
                </a:lnTo>
                <a:lnTo>
                  <a:pt x="103" y="364"/>
                </a:lnTo>
                <a:lnTo>
                  <a:pt x="135" y="296"/>
                </a:lnTo>
                <a:lnTo>
                  <a:pt x="168" y="226"/>
                </a:lnTo>
                <a:lnTo>
                  <a:pt x="201" y="156"/>
                </a:lnTo>
                <a:lnTo>
                  <a:pt x="216" y="120"/>
                </a:lnTo>
                <a:lnTo>
                  <a:pt x="232" y="84"/>
                </a:lnTo>
                <a:lnTo>
                  <a:pt x="245" y="48"/>
                </a:lnTo>
                <a:lnTo>
                  <a:pt x="257" y="11"/>
                </a:lnTo>
                <a:lnTo>
                  <a:pt x="255" y="6"/>
                </a:lnTo>
                <a:lnTo>
                  <a:pt x="251" y="2"/>
                </a:lnTo>
                <a:lnTo>
                  <a:pt x="247" y="0"/>
                </a:lnTo>
                <a:lnTo>
                  <a:pt x="244" y="2"/>
                </a:lnTo>
                <a:lnTo>
                  <a:pt x="242" y="4"/>
                </a:lnTo>
                <a:close/>
              </a:path>
            </a:pathLst>
          </a:custGeom>
          <a:solidFill>
            <a:srgbClr val="6EA92D">
              <a:alpha val="100000"/>
            </a:srgbClr>
          </a:solidFill>
          <a:ln w="9525">
            <a:noFill/>
          </a:ln>
        </p:spPr>
        <p:txBody>
          <a:bodyPr/>
          <a:p>
            <a:endParaRPr lang="zh-CN" altLang="en-US"/>
          </a:p>
        </p:txBody>
      </p:sp>
      <p:sp>
        <p:nvSpPr>
          <p:cNvPr id="274438" name="Freeform 16"/>
          <p:cNvSpPr/>
          <p:nvPr/>
        </p:nvSpPr>
        <p:spPr>
          <a:xfrm>
            <a:off x="806450" y="2165350"/>
            <a:ext cx="188913" cy="406400"/>
          </a:xfrm>
          <a:custGeom>
            <a:avLst/>
            <a:gdLst>
              <a:gd name="txL" fmla="*/ 0 w 338"/>
              <a:gd name="txT" fmla="*/ 0 h 816"/>
              <a:gd name="txR" fmla="*/ 338 w 338"/>
              <a:gd name="txB" fmla="*/ 816 h 816"/>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Lst>
            <a:rect l="txL" t="txT" r="txR" b="tx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89" y="419"/>
                </a:lnTo>
                <a:lnTo>
                  <a:pt x="72" y="471"/>
                </a:lnTo>
                <a:lnTo>
                  <a:pt x="54" y="526"/>
                </a:lnTo>
                <a:lnTo>
                  <a:pt x="40" y="580"/>
                </a:lnTo>
                <a:lnTo>
                  <a:pt x="27" y="635"/>
                </a:lnTo>
                <a:lnTo>
                  <a:pt x="15" y="689"/>
                </a:lnTo>
                <a:lnTo>
                  <a:pt x="7" y="744"/>
                </a:lnTo>
                <a:lnTo>
                  <a:pt x="0" y="800"/>
                </a:lnTo>
                <a:lnTo>
                  <a:pt x="0" y="806"/>
                </a:lnTo>
                <a:lnTo>
                  <a:pt x="3" y="812"/>
                </a:lnTo>
                <a:lnTo>
                  <a:pt x="7" y="814"/>
                </a:lnTo>
                <a:lnTo>
                  <a:pt x="13" y="816"/>
                </a:lnTo>
                <a:lnTo>
                  <a:pt x="19" y="816"/>
                </a:lnTo>
                <a:lnTo>
                  <a:pt x="25" y="814"/>
                </a:lnTo>
                <a:lnTo>
                  <a:pt x="29" y="808"/>
                </a:lnTo>
                <a:lnTo>
                  <a:pt x="31" y="802"/>
                </a:lnTo>
                <a:lnTo>
                  <a:pt x="37" y="750"/>
                </a:lnTo>
                <a:lnTo>
                  <a:pt x="46" y="697"/>
                </a:lnTo>
                <a:lnTo>
                  <a:pt x="56" y="645"/>
                </a:lnTo>
                <a:lnTo>
                  <a:pt x="70" y="592"/>
                </a:lnTo>
                <a:lnTo>
                  <a:pt x="83" y="541"/>
                </a:lnTo>
                <a:lnTo>
                  <a:pt x="99" y="489"/>
                </a:lnTo>
                <a:lnTo>
                  <a:pt x="114" y="438"/>
                </a:lnTo>
                <a:lnTo>
                  <a:pt x="132" y="388"/>
                </a:lnTo>
                <a:lnTo>
                  <a:pt x="151" y="337"/>
                </a:lnTo>
                <a:lnTo>
                  <a:pt x="171" y="286"/>
                </a:lnTo>
                <a:lnTo>
                  <a:pt x="192" y="238"/>
                </a:lnTo>
                <a:lnTo>
                  <a:pt x="218" y="189"/>
                </a:lnTo>
                <a:lnTo>
                  <a:pt x="243" y="142"/>
                </a:lnTo>
                <a:lnTo>
                  <a:pt x="272" y="98"/>
                </a:lnTo>
                <a:lnTo>
                  <a:pt x="301" y="53"/>
                </a:lnTo>
                <a:lnTo>
                  <a:pt x="336" y="10"/>
                </a:lnTo>
                <a:lnTo>
                  <a:pt x="338" y="8"/>
                </a:lnTo>
                <a:lnTo>
                  <a:pt x="338" y="6"/>
                </a:lnTo>
                <a:lnTo>
                  <a:pt x="334" y="2"/>
                </a:lnTo>
                <a:lnTo>
                  <a:pt x="330" y="0"/>
                </a:lnTo>
                <a:lnTo>
                  <a:pt x="325" y="0"/>
                </a:lnTo>
                <a:close/>
              </a:path>
            </a:pathLst>
          </a:custGeom>
          <a:solidFill>
            <a:srgbClr val="6EA92D">
              <a:alpha val="100000"/>
            </a:srgbClr>
          </a:solidFill>
          <a:ln w="9525">
            <a:noFill/>
          </a:ln>
        </p:spPr>
        <p:txBody>
          <a:bodyPr/>
          <a:p>
            <a:endParaRPr lang="zh-CN" altLang="en-US"/>
          </a:p>
        </p:txBody>
      </p:sp>
      <p:sp>
        <p:nvSpPr>
          <p:cNvPr id="274439" name="Freeform 17"/>
          <p:cNvSpPr/>
          <p:nvPr/>
        </p:nvSpPr>
        <p:spPr>
          <a:xfrm>
            <a:off x="735013" y="2541588"/>
            <a:ext cx="476250" cy="123825"/>
          </a:xfrm>
          <a:custGeom>
            <a:avLst/>
            <a:gdLst>
              <a:gd name="txL" fmla="*/ 0 w 854"/>
              <a:gd name="txT" fmla="*/ 0 h 250"/>
              <a:gd name="txR" fmla="*/ 854 w 854"/>
              <a:gd name="txB" fmla="*/ 250 h 25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0" y="2147483647"/>
              </a:cxn>
              <a:cxn ang="0">
                <a:pos x="2147483647" y="2147483647"/>
              </a:cxn>
              <a:cxn ang="0">
                <a:pos x="2147483647" y="2147483647"/>
              </a:cxn>
            </a:cxnLst>
            <a:rect l="txL" t="txT" r="txR" b="txB"/>
            <a:pathLst>
              <a:path w="854" h="250">
                <a:moveTo>
                  <a:pt x="4" y="250"/>
                </a:moveTo>
                <a:lnTo>
                  <a:pt x="4" y="250"/>
                </a:lnTo>
                <a:lnTo>
                  <a:pt x="14" y="250"/>
                </a:lnTo>
                <a:lnTo>
                  <a:pt x="25" y="250"/>
                </a:lnTo>
                <a:lnTo>
                  <a:pt x="49" y="248"/>
                </a:lnTo>
                <a:lnTo>
                  <a:pt x="95" y="238"/>
                </a:lnTo>
                <a:lnTo>
                  <a:pt x="212" y="215"/>
                </a:lnTo>
                <a:lnTo>
                  <a:pt x="331" y="189"/>
                </a:lnTo>
                <a:lnTo>
                  <a:pt x="448" y="162"/>
                </a:lnTo>
                <a:lnTo>
                  <a:pt x="559" y="133"/>
                </a:lnTo>
                <a:lnTo>
                  <a:pt x="613" y="115"/>
                </a:lnTo>
                <a:lnTo>
                  <a:pt x="670" y="98"/>
                </a:lnTo>
                <a:lnTo>
                  <a:pt x="718" y="80"/>
                </a:lnTo>
                <a:lnTo>
                  <a:pt x="769" y="63"/>
                </a:lnTo>
                <a:lnTo>
                  <a:pt x="790" y="53"/>
                </a:lnTo>
                <a:lnTo>
                  <a:pt x="816" y="45"/>
                </a:lnTo>
                <a:lnTo>
                  <a:pt x="825" y="39"/>
                </a:lnTo>
                <a:lnTo>
                  <a:pt x="837" y="34"/>
                </a:lnTo>
                <a:lnTo>
                  <a:pt x="845" y="26"/>
                </a:lnTo>
                <a:lnTo>
                  <a:pt x="853" y="16"/>
                </a:lnTo>
                <a:lnTo>
                  <a:pt x="854" y="12"/>
                </a:lnTo>
                <a:lnTo>
                  <a:pt x="853" y="6"/>
                </a:lnTo>
                <a:lnTo>
                  <a:pt x="851" y="2"/>
                </a:lnTo>
                <a:lnTo>
                  <a:pt x="845" y="0"/>
                </a:lnTo>
                <a:lnTo>
                  <a:pt x="835" y="0"/>
                </a:lnTo>
                <a:lnTo>
                  <a:pt x="825" y="2"/>
                </a:lnTo>
                <a:lnTo>
                  <a:pt x="804" y="10"/>
                </a:lnTo>
                <a:lnTo>
                  <a:pt x="767" y="30"/>
                </a:lnTo>
                <a:lnTo>
                  <a:pt x="716" y="49"/>
                </a:lnTo>
                <a:lnTo>
                  <a:pt x="668" y="67"/>
                </a:lnTo>
                <a:lnTo>
                  <a:pt x="609" y="86"/>
                </a:lnTo>
                <a:lnTo>
                  <a:pt x="549" y="104"/>
                </a:lnTo>
                <a:lnTo>
                  <a:pt x="430" y="135"/>
                </a:lnTo>
                <a:lnTo>
                  <a:pt x="313" y="162"/>
                </a:lnTo>
                <a:lnTo>
                  <a:pt x="197" y="187"/>
                </a:lnTo>
                <a:lnTo>
                  <a:pt x="90" y="213"/>
                </a:lnTo>
                <a:lnTo>
                  <a:pt x="45" y="222"/>
                </a:lnTo>
                <a:lnTo>
                  <a:pt x="22" y="230"/>
                </a:lnTo>
                <a:lnTo>
                  <a:pt x="10" y="236"/>
                </a:lnTo>
                <a:lnTo>
                  <a:pt x="0" y="242"/>
                </a:lnTo>
                <a:lnTo>
                  <a:pt x="0" y="244"/>
                </a:lnTo>
                <a:lnTo>
                  <a:pt x="0" y="246"/>
                </a:lnTo>
                <a:lnTo>
                  <a:pt x="0" y="248"/>
                </a:lnTo>
                <a:lnTo>
                  <a:pt x="4" y="250"/>
                </a:lnTo>
                <a:close/>
              </a:path>
            </a:pathLst>
          </a:custGeom>
          <a:solidFill>
            <a:srgbClr val="6EA92D">
              <a:alpha val="100000"/>
            </a:srgbClr>
          </a:solidFill>
          <a:ln w="9525">
            <a:noFill/>
          </a:ln>
        </p:spPr>
        <p:txBody>
          <a:bodyPr/>
          <a:p>
            <a:endParaRPr lang="zh-CN" altLang="en-US"/>
          </a:p>
        </p:txBody>
      </p:sp>
      <p:sp>
        <p:nvSpPr>
          <p:cNvPr id="274440" name="Freeform 18"/>
          <p:cNvSpPr/>
          <p:nvPr/>
        </p:nvSpPr>
        <p:spPr>
          <a:xfrm>
            <a:off x="930275" y="2344738"/>
            <a:ext cx="434975" cy="119062"/>
          </a:xfrm>
          <a:custGeom>
            <a:avLst/>
            <a:gdLst>
              <a:gd name="txL" fmla="*/ 0 w 788"/>
              <a:gd name="txT" fmla="*/ 0 h 240"/>
              <a:gd name="txR" fmla="*/ 788 w 788"/>
              <a:gd name="txB" fmla="*/ 240 h 24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Lst>
            <a:rect l="txL" t="txT" r="txR" b="txB"/>
            <a:pathLst>
              <a:path w="788" h="240">
                <a:moveTo>
                  <a:pt x="9" y="240"/>
                </a:moveTo>
                <a:lnTo>
                  <a:pt x="9" y="240"/>
                </a:lnTo>
                <a:lnTo>
                  <a:pt x="107" y="203"/>
                </a:lnTo>
                <a:lnTo>
                  <a:pt x="157" y="187"/>
                </a:lnTo>
                <a:lnTo>
                  <a:pt x="206" y="172"/>
                </a:lnTo>
                <a:lnTo>
                  <a:pt x="258" y="160"/>
                </a:lnTo>
                <a:lnTo>
                  <a:pt x="309" y="148"/>
                </a:lnTo>
                <a:lnTo>
                  <a:pt x="412" y="127"/>
                </a:lnTo>
                <a:lnTo>
                  <a:pt x="515" y="106"/>
                </a:lnTo>
                <a:lnTo>
                  <a:pt x="566" y="96"/>
                </a:lnTo>
                <a:lnTo>
                  <a:pt x="618" y="82"/>
                </a:lnTo>
                <a:lnTo>
                  <a:pt x="659" y="70"/>
                </a:lnTo>
                <a:lnTo>
                  <a:pt x="700" y="57"/>
                </a:lnTo>
                <a:lnTo>
                  <a:pt x="722" y="51"/>
                </a:lnTo>
                <a:lnTo>
                  <a:pt x="745" y="43"/>
                </a:lnTo>
                <a:lnTo>
                  <a:pt x="766" y="34"/>
                </a:lnTo>
                <a:lnTo>
                  <a:pt x="776" y="26"/>
                </a:lnTo>
                <a:lnTo>
                  <a:pt x="784" y="20"/>
                </a:lnTo>
                <a:lnTo>
                  <a:pt x="788" y="12"/>
                </a:lnTo>
                <a:lnTo>
                  <a:pt x="788" y="6"/>
                </a:lnTo>
                <a:lnTo>
                  <a:pt x="782" y="2"/>
                </a:lnTo>
                <a:lnTo>
                  <a:pt x="776" y="0"/>
                </a:lnTo>
                <a:lnTo>
                  <a:pt x="766" y="0"/>
                </a:lnTo>
                <a:lnTo>
                  <a:pt x="757" y="4"/>
                </a:lnTo>
                <a:lnTo>
                  <a:pt x="737" y="10"/>
                </a:lnTo>
                <a:lnTo>
                  <a:pt x="698" y="28"/>
                </a:lnTo>
                <a:lnTo>
                  <a:pt x="644" y="45"/>
                </a:lnTo>
                <a:lnTo>
                  <a:pt x="589" y="59"/>
                </a:lnTo>
                <a:lnTo>
                  <a:pt x="539" y="72"/>
                </a:lnTo>
                <a:lnTo>
                  <a:pt x="486" y="84"/>
                </a:lnTo>
                <a:lnTo>
                  <a:pt x="383" y="106"/>
                </a:lnTo>
                <a:lnTo>
                  <a:pt x="286" y="125"/>
                </a:lnTo>
                <a:lnTo>
                  <a:pt x="237" y="135"/>
                </a:lnTo>
                <a:lnTo>
                  <a:pt x="186" y="148"/>
                </a:lnTo>
                <a:lnTo>
                  <a:pt x="138" y="162"/>
                </a:lnTo>
                <a:lnTo>
                  <a:pt x="89" y="179"/>
                </a:lnTo>
                <a:lnTo>
                  <a:pt x="44" y="201"/>
                </a:lnTo>
                <a:lnTo>
                  <a:pt x="23" y="215"/>
                </a:lnTo>
                <a:lnTo>
                  <a:pt x="1" y="226"/>
                </a:lnTo>
                <a:lnTo>
                  <a:pt x="0" y="228"/>
                </a:lnTo>
                <a:lnTo>
                  <a:pt x="0" y="232"/>
                </a:lnTo>
                <a:lnTo>
                  <a:pt x="0" y="236"/>
                </a:lnTo>
                <a:lnTo>
                  <a:pt x="5" y="240"/>
                </a:lnTo>
                <a:lnTo>
                  <a:pt x="9" y="240"/>
                </a:lnTo>
                <a:close/>
              </a:path>
            </a:pathLst>
          </a:custGeom>
          <a:solidFill>
            <a:srgbClr val="6EA92D">
              <a:alpha val="100000"/>
            </a:srgbClr>
          </a:solidFill>
          <a:ln w="9525">
            <a:noFill/>
          </a:ln>
        </p:spPr>
        <p:txBody>
          <a:bodyPr/>
          <a:p>
            <a:endParaRPr lang="zh-CN" altLang="en-US"/>
          </a:p>
        </p:txBody>
      </p:sp>
      <p:sp>
        <p:nvSpPr>
          <p:cNvPr id="274441" name="Freeform 19"/>
          <p:cNvSpPr/>
          <p:nvPr/>
        </p:nvSpPr>
        <p:spPr>
          <a:xfrm>
            <a:off x="1238250" y="2185988"/>
            <a:ext cx="319088" cy="61912"/>
          </a:xfrm>
          <a:custGeom>
            <a:avLst/>
            <a:gdLst>
              <a:gd name="txL" fmla="*/ 0 w 570"/>
              <a:gd name="txT" fmla="*/ 0 h 127"/>
              <a:gd name="txR" fmla="*/ 570 w 570"/>
              <a:gd name="txB" fmla="*/ 127 h 127"/>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Lst>
            <a:rect l="txL" t="txT" r="txR" b="txB"/>
            <a:pathLst>
              <a:path w="570" h="127">
                <a:moveTo>
                  <a:pt x="6" y="127"/>
                </a:moveTo>
                <a:lnTo>
                  <a:pt x="6" y="127"/>
                </a:lnTo>
                <a:lnTo>
                  <a:pt x="41" y="127"/>
                </a:lnTo>
                <a:lnTo>
                  <a:pt x="74" y="125"/>
                </a:lnTo>
                <a:lnTo>
                  <a:pt x="107" y="121"/>
                </a:lnTo>
                <a:lnTo>
                  <a:pt x="142" y="115"/>
                </a:lnTo>
                <a:lnTo>
                  <a:pt x="208" y="103"/>
                </a:lnTo>
                <a:lnTo>
                  <a:pt x="274" y="92"/>
                </a:lnTo>
                <a:lnTo>
                  <a:pt x="346" y="78"/>
                </a:lnTo>
                <a:lnTo>
                  <a:pt x="418" y="64"/>
                </a:lnTo>
                <a:lnTo>
                  <a:pt x="489" y="47"/>
                </a:lnTo>
                <a:lnTo>
                  <a:pt x="559" y="29"/>
                </a:lnTo>
                <a:lnTo>
                  <a:pt x="564" y="26"/>
                </a:lnTo>
                <a:lnTo>
                  <a:pt x="568" y="22"/>
                </a:lnTo>
                <a:lnTo>
                  <a:pt x="570" y="16"/>
                </a:lnTo>
                <a:lnTo>
                  <a:pt x="570" y="10"/>
                </a:lnTo>
                <a:lnTo>
                  <a:pt x="568" y="6"/>
                </a:lnTo>
                <a:lnTo>
                  <a:pt x="564" y="2"/>
                </a:lnTo>
                <a:lnTo>
                  <a:pt x="561" y="0"/>
                </a:lnTo>
                <a:lnTo>
                  <a:pt x="553" y="0"/>
                </a:lnTo>
                <a:lnTo>
                  <a:pt x="487" y="18"/>
                </a:lnTo>
                <a:lnTo>
                  <a:pt x="418" y="35"/>
                </a:lnTo>
                <a:lnTo>
                  <a:pt x="352" y="49"/>
                </a:lnTo>
                <a:lnTo>
                  <a:pt x="284" y="62"/>
                </a:lnTo>
                <a:lnTo>
                  <a:pt x="214" y="74"/>
                </a:lnTo>
                <a:lnTo>
                  <a:pt x="144" y="84"/>
                </a:lnTo>
                <a:lnTo>
                  <a:pt x="74" y="96"/>
                </a:lnTo>
                <a:lnTo>
                  <a:pt x="39" y="103"/>
                </a:lnTo>
                <a:lnTo>
                  <a:pt x="6" y="113"/>
                </a:lnTo>
                <a:lnTo>
                  <a:pt x="2" y="115"/>
                </a:lnTo>
                <a:lnTo>
                  <a:pt x="0" y="121"/>
                </a:lnTo>
                <a:lnTo>
                  <a:pt x="2" y="125"/>
                </a:lnTo>
                <a:lnTo>
                  <a:pt x="6" y="127"/>
                </a:lnTo>
                <a:close/>
              </a:path>
            </a:pathLst>
          </a:custGeom>
          <a:solidFill>
            <a:srgbClr val="6EA92D">
              <a:alpha val="100000"/>
            </a:srgbClr>
          </a:solidFill>
          <a:ln w="9525">
            <a:noFill/>
          </a:ln>
        </p:spPr>
        <p:txBody>
          <a:bodyPr/>
          <a:p>
            <a:endParaRPr lang="zh-CN" altLang="en-US"/>
          </a:p>
        </p:txBody>
      </p:sp>
      <p:sp>
        <p:nvSpPr>
          <p:cNvPr id="274442" name="直接连接符 154"/>
          <p:cNvSpPr/>
          <p:nvPr/>
        </p:nvSpPr>
        <p:spPr>
          <a:xfrm>
            <a:off x="531813" y="3009900"/>
            <a:ext cx="3190875" cy="1588"/>
          </a:xfrm>
          <a:prstGeom prst="line">
            <a:avLst/>
          </a:prstGeom>
          <a:ln w="25400" cap="flat" cmpd="sng">
            <a:solidFill>
              <a:srgbClr val="92D050"/>
            </a:solidFill>
            <a:prstDash val="solid"/>
            <a:headEnd type="none" w="med" len="med"/>
            <a:tailEnd type="none" w="med" len="med"/>
          </a:ln>
        </p:spPr>
      </p:sp>
      <p:sp>
        <p:nvSpPr>
          <p:cNvPr id="274443" name="Freeform 12"/>
          <p:cNvSpPr/>
          <p:nvPr/>
        </p:nvSpPr>
        <p:spPr>
          <a:xfrm>
            <a:off x="4348163" y="1989138"/>
            <a:ext cx="1111250" cy="1020762"/>
          </a:xfrm>
          <a:custGeom>
            <a:avLst/>
            <a:gdLst>
              <a:gd name="txL" fmla="*/ 0 w 1999"/>
              <a:gd name="txT" fmla="*/ 0 h 2057"/>
              <a:gd name="txR" fmla="*/ 1999 w 1999"/>
              <a:gd name="txB" fmla="*/ 2057 h 2057"/>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92D050">
              <a:alpha val="100000"/>
            </a:srgbClr>
          </a:solidFill>
          <a:ln w="9525">
            <a:noFill/>
          </a:ln>
        </p:spPr>
        <p:txBody>
          <a:bodyPr/>
          <a:p>
            <a:endParaRPr lang="zh-CN" altLang="en-US"/>
          </a:p>
        </p:txBody>
      </p:sp>
      <p:sp>
        <p:nvSpPr>
          <p:cNvPr id="274444" name="Freeform 13"/>
          <p:cNvSpPr/>
          <p:nvPr/>
        </p:nvSpPr>
        <p:spPr>
          <a:xfrm>
            <a:off x="4516438" y="2073275"/>
            <a:ext cx="842962" cy="649288"/>
          </a:xfrm>
          <a:custGeom>
            <a:avLst/>
            <a:gdLst>
              <a:gd name="txL" fmla="*/ 0 w 1518"/>
              <a:gd name="txT" fmla="*/ 0 h 1310"/>
              <a:gd name="txR" fmla="*/ 1518 w 1518"/>
              <a:gd name="txB" fmla="*/ 1310 h 131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Lst>
            <a:rect l="txL" t="txT" r="txR" b="txB"/>
            <a:pathLst>
              <a:path w="1518" h="1310">
                <a:moveTo>
                  <a:pt x="11" y="1308"/>
                </a:moveTo>
                <a:lnTo>
                  <a:pt x="11" y="1308"/>
                </a:lnTo>
                <a:lnTo>
                  <a:pt x="68" y="1215"/>
                </a:lnTo>
                <a:lnTo>
                  <a:pt x="97" y="1168"/>
                </a:lnTo>
                <a:lnTo>
                  <a:pt x="128" y="1124"/>
                </a:lnTo>
                <a:lnTo>
                  <a:pt x="165" y="1071"/>
                </a:lnTo>
                <a:lnTo>
                  <a:pt x="206" y="1022"/>
                </a:lnTo>
                <a:lnTo>
                  <a:pt x="247" y="972"/>
                </a:lnTo>
                <a:lnTo>
                  <a:pt x="290" y="925"/>
                </a:lnTo>
                <a:lnTo>
                  <a:pt x="335" y="876"/>
                </a:lnTo>
                <a:lnTo>
                  <a:pt x="381" y="830"/>
                </a:lnTo>
                <a:lnTo>
                  <a:pt x="428" y="783"/>
                </a:lnTo>
                <a:lnTo>
                  <a:pt x="477" y="738"/>
                </a:lnTo>
                <a:lnTo>
                  <a:pt x="525" y="695"/>
                </a:lnTo>
                <a:lnTo>
                  <a:pt x="576" y="651"/>
                </a:lnTo>
                <a:lnTo>
                  <a:pt x="677" y="567"/>
                </a:lnTo>
                <a:lnTo>
                  <a:pt x="782" y="485"/>
                </a:lnTo>
                <a:lnTo>
                  <a:pt x="889" y="407"/>
                </a:lnTo>
                <a:lnTo>
                  <a:pt x="998" y="331"/>
                </a:lnTo>
                <a:lnTo>
                  <a:pt x="1111" y="257"/>
                </a:lnTo>
                <a:lnTo>
                  <a:pt x="1208" y="197"/>
                </a:lnTo>
                <a:lnTo>
                  <a:pt x="1308" y="141"/>
                </a:lnTo>
                <a:lnTo>
                  <a:pt x="1510" y="30"/>
                </a:lnTo>
                <a:lnTo>
                  <a:pt x="1514" y="24"/>
                </a:lnTo>
                <a:lnTo>
                  <a:pt x="1518" y="20"/>
                </a:lnTo>
                <a:lnTo>
                  <a:pt x="1518" y="14"/>
                </a:lnTo>
                <a:lnTo>
                  <a:pt x="1516" y="8"/>
                </a:lnTo>
                <a:lnTo>
                  <a:pt x="1514" y="4"/>
                </a:lnTo>
                <a:lnTo>
                  <a:pt x="1508" y="0"/>
                </a:lnTo>
                <a:lnTo>
                  <a:pt x="1502" y="0"/>
                </a:lnTo>
                <a:lnTo>
                  <a:pt x="1496" y="0"/>
                </a:lnTo>
                <a:lnTo>
                  <a:pt x="1444" y="26"/>
                </a:lnTo>
                <a:lnTo>
                  <a:pt x="1393" y="51"/>
                </a:lnTo>
                <a:lnTo>
                  <a:pt x="1343" y="78"/>
                </a:lnTo>
                <a:lnTo>
                  <a:pt x="1292" y="108"/>
                </a:lnTo>
                <a:lnTo>
                  <a:pt x="1195" y="168"/>
                </a:lnTo>
                <a:lnTo>
                  <a:pt x="1097" y="228"/>
                </a:lnTo>
                <a:lnTo>
                  <a:pt x="985" y="304"/>
                </a:lnTo>
                <a:lnTo>
                  <a:pt x="872" y="380"/>
                </a:lnTo>
                <a:lnTo>
                  <a:pt x="763" y="462"/>
                </a:lnTo>
                <a:lnTo>
                  <a:pt x="658" y="544"/>
                </a:lnTo>
                <a:lnTo>
                  <a:pt x="554" y="629"/>
                </a:lnTo>
                <a:lnTo>
                  <a:pt x="504" y="672"/>
                </a:lnTo>
                <a:lnTo>
                  <a:pt x="455" y="717"/>
                </a:lnTo>
                <a:lnTo>
                  <a:pt x="407" y="763"/>
                </a:lnTo>
                <a:lnTo>
                  <a:pt x="360" y="810"/>
                </a:lnTo>
                <a:lnTo>
                  <a:pt x="313" y="857"/>
                </a:lnTo>
                <a:lnTo>
                  <a:pt x="268" y="906"/>
                </a:lnTo>
                <a:lnTo>
                  <a:pt x="228" y="952"/>
                </a:lnTo>
                <a:lnTo>
                  <a:pt x="187" y="1001"/>
                </a:lnTo>
                <a:lnTo>
                  <a:pt x="150" y="1050"/>
                </a:lnTo>
                <a:lnTo>
                  <a:pt x="113" y="1100"/>
                </a:lnTo>
                <a:lnTo>
                  <a:pt x="80" y="1147"/>
                </a:lnTo>
                <a:lnTo>
                  <a:pt x="48" y="1198"/>
                </a:lnTo>
                <a:lnTo>
                  <a:pt x="35" y="1223"/>
                </a:lnTo>
                <a:lnTo>
                  <a:pt x="21" y="1248"/>
                </a:lnTo>
                <a:lnTo>
                  <a:pt x="10" y="1275"/>
                </a:lnTo>
                <a:lnTo>
                  <a:pt x="0" y="1303"/>
                </a:lnTo>
                <a:lnTo>
                  <a:pt x="0" y="1307"/>
                </a:lnTo>
                <a:lnTo>
                  <a:pt x="4" y="1310"/>
                </a:lnTo>
                <a:lnTo>
                  <a:pt x="8" y="1310"/>
                </a:lnTo>
                <a:lnTo>
                  <a:pt x="11" y="1308"/>
                </a:lnTo>
                <a:close/>
              </a:path>
            </a:pathLst>
          </a:custGeom>
          <a:solidFill>
            <a:srgbClr val="6EA92D">
              <a:alpha val="100000"/>
            </a:srgbClr>
          </a:solidFill>
          <a:ln w="9525">
            <a:noFill/>
          </a:ln>
        </p:spPr>
        <p:txBody>
          <a:bodyPr/>
          <a:p>
            <a:endParaRPr lang="zh-CN" altLang="en-US"/>
          </a:p>
        </p:txBody>
      </p:sp>
      <p:sp>
        <p:nvSpPr>
          <p:cNvPr id="274445" name="Freeform 14"/>
          <p:cNvSpPr/>
          <p:nvPr/>
        </p:nvSpPr>
        <p:spPr>
          <a:xfrm>
            <a:off x="5143500" y="2043113"/>
            <a:ext cx="117475" cy="146050"/>
          </a:xfrm>
          <a:custGeom>
            <a:avLst/>
            <a:gdLst>
              <a:gd name="txL" fmla="*/ 0 w 212"/>
              <a:gd name="txT" fmla="*/ 0 h 294"/>
              <a:gd name="txR" fmla="*/ 212 w 212"/>
              <a:gd name="txB" fmla="*/ 294 h 294"/>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Lst>
            <a:rect l="txL" t="txT" r="txR" b="tx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0" y="277"/>
                </a:lnTo>
                <a:lnTo>
                  <a:pt x="0" y="282"/>
                </a:lnTo>
                <a:lnTo>
                  <a:pt x="4" y="288"/>
                </a:lnTo>
                <a:lnTo>
                  <a:pt x="7" y="292"/>
                </a:lnTo>
                <a:lnTo>
                  <a:pt x="11" y="294"/>
                </a:lnTo>
                <a:lnTo>
                  <a:pt x="17" y="294"/>
                </a:lnTo>
                <a:lnTo>
                  <a:pt x="23" y="292"/>
                </a:lnTo>
                <a:lnTo>
                  <a:pt x="27" y="288"/>
                </a:lnTo>
                <a:lnTo>
                  <a:pt x="48" y="253"/>
                </a:lnTo>
                <a:lnTo>
                  <a:pt x="68" y="216"/>
                </a:lnTo>
                <a:lnTo>
                  <a:pt x="107" y="146"/>
                </a:lnTo>
                <a:lnTo>
                  <a:pt x="130" y="111"/>
                </a:lnTo>
                <a:lnTo>
                  <a:pt x="153" y="78"/>
                </a:lnTo>
                <a:lnTo>
                  <a:pt x="179" y="47"/>
                </a:lnTo>
                <a:lnTo>
                  <a:pt x="208" y="18"/>
                </a:lnTo>
                <a:lnTo>
                  <a:pt x="210" y="16"/>
                </a:lnTo>
                <a:lnTo>
                  <a:pt x="212" y="12"/>
                </a:lnTo>
                <a:lnTo>
                  <a:pt x="212" y="8"/>
                </a:lnTo>
                <a:lnTo>
                  <a:pt x="210" y="4"/>
                </a:lnTo>
                <a:lnTo>
                  <a:pt x="208" y="2"/>
                </a:lnTo>
                <a:lnTo>
                  <a:pt x="204" y="0"/>
                </a:lnTo>
                <a:lnTo>
                  <a:pt x="200" y="0"/>
                </a:lnTo>
                <a:lnTo>
                  <a:pt x="196" y="0"/>
                </a:lnTo>
                <a:close/>
              </a:path>
            </a:pathLst>
          </a:custGeom>
          <a:solidFill>
            <a:srgbClr val="6EA92D">
              <a:alpha val="100000"/>
            </a:srgbClr>
          </a:solidFill>
          <a:ln w="9525">
            <a:noFill/>
          </a:ln>
        </p:spPr>
        <p:txBody>
          <a:bodyPr/>
          <a:p>
            <a:endParaRPr lang="zh-CN" altLang="en-US"/>
          </a:p>
        </p:txBody>
      </p:sp>
      <p:sp>
        <p:nvSpPr>
          <p:cNvPr id="274446" name="Freeform 15"/>
          <p:cNvSpPr/>
          <p:nvPr/>
        </p:nvSpPr>
        <p:spPr>
          <a:xfrm>
            <a:off x="4870450" y="2066925"/>
            <a:ext cx="142875" cy="290513"/>
          </a:xfrm>
          <a:custGeom>
            <a:avLst/>
            <a:gdLst>
              <a:gd name="txL" fmla="*/ 0 w 257"/>
              <a:gd name="txT" fmla="*/ 0 h 584"/>
              <a:gd name="txR" fmla="*/ 257 w 257"/>
              <a:gd name="txB" fmla="*/ 584 h 58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Lst>
            <a:rect l="txL" t="txT" r="txR" b="txB"/>
            <a:pathLst>
              <a:path w="257" h="584">
                <a:moveTo>
                  <a:pt x="242" y="4"/>
                </a:moveTo>
                <a:lnTo>
                  <a:pt x="242" y="4"/>
                </a:lnTo>
                <a:lnTo>
                  <a:pt x="209" y="70"/>
                </a:lnTo>
                <a:lnTo>
                  <a:pt x="175" y="138"/>
                </a:lnTo>
                <a:lnTo>
                  <a:pt x="113" y="272"/>
                </a:lnTo>
                <a:lnTo>
                  <a:pt x="80" y="344"/>
                </a:lnTo>
                <a:lnTo>
                  <a:pt x="51" y="416"/>
                </a:lnTo>
                <a:lnTo>
                  <a:pt x="24" y="488"/>
                </a:lnTo>
                <a:lnTo>
                  <a:pt x="12" y="525"/>
                </a:lnTo>
                <a:lnTo>
                  <a:pt x="2" y="564"/>
                </a:lnTo>
                <a:lnTo>
                  <a:pt x="0" y="570"/>
                </a:lnTo>
                <a:lnTo>
                  <a:pt x="2" y="576"/>
                </a:lnTo>
                <a:lnTo>
                  <a:pt x="6" y="580"/>
                </a:lnTo>
                <a:lnTo>
                  <a:pt x="12" y="582"/>
                </a:lnTo>
                <a:lnTo>
                  <a:pt x="18" y="584"/>
                </a:lnTo>
                <a:lnTo>
                  <a:pt x="22" y="582"/>
                </a:lnTo>
                <a:lnTo>
                  <a:pt x="26" y="580"/>
                </a:lnTo>
                <a:lnTo>
                  <a:pt x="29" y="574"/>
                </a:lnTo>
                <a:lnTo>
                  <a:pt x="39" y="537"/>
                </a:lnTo>
                <a:lnTo>
                  <a:pt x="51" y="502"/>
                </a:lnTo>
                <a:lnTo>
                  <a:pt x="76" y="432"/>
                </a:lnTo>
                <a:lnTo>
                  <a:pt x="103" y="364"/>
                </a:lnTo>
                <a:lnTo>
                  <a:pt x="135" y="296"/>
                </a:lnTo>
                <a:lnTo>
                  <a:pt x="168" y="226"/>
                </a:lnTo>
                <a:lnTo>
                  <a:pt x="201" y="156"/>
                </a:lnTo>
                <a:lnTo>
                  <a:pt x="216" y="120"/>
                </a:lnTo>
                <a:lnTo>
                  <a:pt x="232" y="84"/>
                </a:lnTo>
                <a:lnTo>
                  <a:pt x="245" y="48"/>
                </a:lnTo>
                <a:lnTo>
                  <a:pt x="257" y="11"/>
                </a:lnTo>
                <a:lnTo>
                  <a:pt x="255" y="6"/>
                </a:lnTo>
                <a:lnTo>
                  <a:pt x="251" y="2"/>
                </a:lnTo>
                <a:lnTo>
                  <a:pt x="247" y="0"/>
                </a:lnTo>
                <a:lnTo>
                  <a:pt x="244" y="2"/>
                </a:lnTo>
                <a:lnTo>
                  <a:pt x="242" y="4"/>
                </a:lnTo>
                <a:close/>
              </a:path>
            </a:pathLst>
          </a:custGeom>
          <a:solidFill>
            <a:srgbClr val="6EA92D">
              <a:alpha val="100000"/>
            </a:srgbClr>
          </a:solidFill>
          <a:ln w="9525">
            <a:noFill/>
          </a:ln>
        </p:spPr>
        <p:txBody>
          <a:bodyPr/>
          <a:p>
            <a:endParaRPr lang="zh-CN" altLang="en-US"/>
          </a:p>
        </p:txBody>
      </p:sp>
      <p:sp>
        <p:nvSpPr>
          <p:cNvPr id="274447" name="Freeform 16"/>
          <p:cNvSpPr/>
          <p:nvPr/>
        </p:nvSpPr>
        <p:spPr>
          <a:xfrm>
            <a:off x="4622800" y="2165350"/>
            <a:ext cx="188913" cy="406400"/>
          </a:xfrm>
          <a:custGeom>
            <a:avLst/>
            <a:gdLst>
              <a:gd name="txL" fmla="*/ 0 w 338"/>
              <a:gd name="txT" fmla="*/ 0 h 816"/>
              <a:gd name="txR" fmla="*/ 338 w 338"/>
              <a:gd name="txB" fmla="*/ 816 h 816"/>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Lst>
            <a:rect l="txL" t="txT" r="txR" b="tx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89" y="419"/>
                </a:lnTo>
                <a:lnTo>
                  <a:pt x="72" y="471"/>
                </a:lnTo>
                <a:lnTo>
                  <a:pt x="54" y="526"/>
                </a:lnTo>
                <a:lnTo>
                  <a:pt x="40" y="580"/>
                </a:lnTo>
                <a:lnTo>
                  <a:pt x="27" y="635"/>
                </a:lnTo>
                <a:lnTo>
                  <a:pt x="15" y="689"/>
                </a:lnTo>
                <a:lnTo>
                  <a:pt x="7" y="744"/>
                </a:lnTo>
                <a:lnTo>
                  <a:pt x="0" y="800"/>
                </a:lnTo>
                <a:lnTo>
                  <a:pt x="0" y="806"/>
                </a:lnTo>
                <a:lnTo>
                  <a:pt x="3" y="812"/>
                </a:lnTo>
                <a:lnTo>
                  <a:pt x="7" y="814"/>
                </a:lnTo>
                <a:lnTo>
                  <a:pt x="13" y="816"/>
                </a:lnTo>
                <a:lnTo>
                  <a:pt x="19" y="816"/>
                </a:lnTo>
                <a:lnTo>
                  <a:pt x="25" y="814"/>
                </a:lnTo>
                <a:lnTo>
                  <a:pt x="29" y="808"/>
                </a:lnTo>
                <a:lnTo>
                  <a:pt x="31" y="802"/>
                </a:lnTo>
                <a:lnTo>
                  <a:pt x="37" y="750"/>
                </a:lnTo>
                <a:lnTo>
                  <a:pt x="46" y="697"/>
                </a:lnTo>
                <a:lnTo>
                  <a:pt x="56" y="645"/>
                </a:lnTo>
                <a:lnTo>
                  <a:pt x="70" y="592"/>
                </a:lnTo>
                <a:lnTo>
                  <a:pt x="83" y="541"/>
                </a:lnTo>
                <a:lnTo>
                  <a:pt x="99" y="489"/>
                </a:lnTo>
                <a:lnTo>
                  <a:pt x="114" y="438"/>
                </a:lnTo>
                <a:lnTo>
                  <a:pt x="132" y="388"/>
                </a:lnTo>
                <a:lnTo>
                  <a:pt x="151" y="337"/>
                </a:lnTo>
                <a:lnTo>
                  <a:pt x="171" y="286"/>
                </a:lnTo>
                <a:lnTo>
                  <a:pt x="192" y="238"/>
                </a:lnTo>
                <a:lnTo>
                  <a:pt x="218" y="189"/>
                </a:lnTo>
                <a:lnTo>
                  <a:pt x="243" y="142"/>
                </a:lnTo>
                <a:lnTo>
                  <a:pt x="272" y="98"/>
                </a:lnTo>
                <a:lnTo>
                  <a:pt x="301" y="53"/>
                </a:lnTo>
                <a:lnTo>
                  <a:pt x="336" y="10"/>
                </a:lnTo>
                <a:lnTo>
                  <a:pt x="338" y="8"/>
                </a:lnTo>
                <a:lnTo>
                  <a:pt x="338" y="6"/>
                </a:lnTo>
                <a:lnTo>
                  <a:pt x="334" y="2"/>
                </a:lnTo>
                <a:lnTo>
                  <a:pt x="330" y="0"/>
                </a:lnTo>
                <a:lnTo>
                  <a:pt x="325" y="0"/>
                </a:lnTo>
                <a:close/>
              </a:path>
            </a:pathLst>
          </a:custGeom>
          <a:solidFill>
            <a:srgbClr val="6EA92D">
              <a:alpha val="100000"/>
            </a:srgbClr>
          </a:solidFill>
          <a:ln w="9525">
            <a:noFill/>
          </a:ln>
        </p:spPr>
        <p:txBody>
          <a:bodyPr/>
          <a:p>
            <a:endParaRPr lang="zh-CN" altLang="en-US"/>
          </a:p>
        </p:txBody>
      </p:sp>
      <p:sp>
        <p:nvSpPr>
          <p:cNvPr id="274448" name="Freeform 17"/>
          <p:cNvSpPr/>
          <p:nvPr/>
        </p:nvSpPr>
        <p:spPr>
          <a:xfrm>
            <a:off x="4551363" y="2541588"/>
            <a:ext cx="476250" cy="123825"/>
          </a:xfrm>
          <a:custGeom>
            <a:avLst/>
            <a:gdLst>
              <a:gd name="txL" fmla="*/ 0 w 854"/>
              <a:gd name="txT" fmla="*/ 0 h 250"/>
              <a:gd name="txR" fmla="*/ 854 w 854"/>
              <a:gd name="txB" fmla="*/ 250 h 25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0" y="2147483647"/>
              </a:cxn>
              <a:cxn ang="0">
                <a:pos x="2147483647" y="2147483647"/>
              </a:cxn>
              <a:cxn ang="0">
                <a:pos x="2147483647" y="2147483647"/>
              </a:cxn>
            </a:cxnLst>
            <a:rect l="txL" t="txT" r="txR" b="txB"/>
            <a:pathLst>
              <a:path w="854" h="250">
                <a:moveTo>
                  <a:pt x="4" y="250"/>
                </a:moveTo>
                <a:lnTo>
                  <a:pt x="4" y="250"/>
                </a:lnTo>
                <a:lnTo>
                  <a:pt x="14" y="250"/>
                </a:lnTo>
                <a:lnTo>
                  <a:pt x="25" y="250"/>
                </a:lnTo>
                <a:lnTo>
                  <a:pt x="49" y="248"/>
                </a:lnTo>
                <a:lnTo>
                  <a:pt x="95" y="238"/>
                </a:lnTo>
                <a:lnTo>
                  <a:pt x="212" y="215"/>
                </a:lnTo>
                <a:lnTo>
                  <a:pt x="331" y="189"/>
                </a:lnTo>
                <a:lnTo>
                  <a:pt x="448" y="162"/>
                </a:lnTo>
                <a:lnTo>
                  <a:pt x="559" y="133"/>
                </a:lnTo>
                <a:lnTo>
                  <a:pt x="613" y="115"/>
                </a:lnTo>
                <a:lnTo>
                  <a:pt x="670" y="98"/>
                </a:lnTo>
                <a:lnTo>
                  <a:pt x="718" y="80"/>
                </a:lnTo>
                <a:lnTo>
                  <a:pt x="769" y="63"/>
                </a:lnTo>
                <a:lnTo>
                  <a:pt x="790" y="53"/>
                </a:lnTo>
                <a:lnTo>
                  <a:pt x="816" y="45"/>
                </a:lnTo>
                <a:lnTo>
                  <a:pt x="825" y="39"/>
                </a:lnTo>
                <a:lnTo>
                  <a:pt x="837" y="34"/>
                </a:lnTo>
                <a:lnTo>
                  <a:pt x="845" y="26"/>
                </a:lnTo>
                <a:lnTo>
                  <a:pt x="853" y="16"/>
                </a:lnTo>
                <a:lnTo>
                  <a:pt x="854" y="12"/>
                </a:lnTo>
                <a:lnTo>
                  <a:pt x="853" y="6"/>
                </a:lnTo>
                <a:lnTo>
                  <a:pt x="851" y="2"/>
                </a:lnTo>
                <a:lnTo>
                  <a:pt x="845" y="0"/>
                </a:lnTo>
                <a:lnTo>
                  <a:pt x="835" y="0"/>
                </a:lnTo>
                <a:lnTo>
                  <a:pt x="825" y="2"/>
                </a:lnTo>
                <a:lnTo>
                  <a:pt x="804" y="10"/>
                </a:lnTo>
                <a:lnTo>
                  <a:pt x="767" y="30"/>
                </a:lnTo>
                <a:lnTo>
                  <a:pt x="716" y="49"/>
                </a:lnTo>
                <a:lnTo>
                  <a:pt x="668" y="67"/>
                </a:lnTo>
                <a:lnTo>
                  <a:pt x="609" y="86"/>
                </a:lnTo>
                <a:lnTo>
                  <a:pt x="549" y="104"/>
                </a:lnTo>
                <a:lnTo>
                  <a:pt x="430" y="135"/>
                </a:lnTo>
                <a:lnTo>
                  <a:pt x="313" y="162"/>
                </a:lnTo>
                <a:lnTo>
                  <a:pt x="197" y="187"/>
                </a:lnTo>
                <a:lnTo>
                  <a:pt x="90" y="213"/>
                </a:lnTo>
                <a:lnTo>
                  <a:pt x="45" y="222"/>
                </a:lnTo>
                <a:lnTo>
                  <a:pt x="22" y="230"/>
                </a:lnTo>
                <a:lnTo>
                  <a:pt x="10" y="236"/>
                </a:lnTo>
                <a:lnTo>
                  <a:pt x="0" y="242"/>
                </a:lnTo>
                <a:lnTo>
                  <a:pt x="0" y="244"/>
                </a:lnTo>
                <a:lnTo>
                  <a:pt x="0" y="246"/>
                </a:lnTo>
                <a:lnTo>
                  <a:pt x="0" y="248"/>
                </a:lnTo>
                <a:lnTo>
                  <a:pt x="4" y="250"/>
                </a:lnTo>
                <a:close/>
              </a:path>
            </a:pathLst>
          </a:custGeom>
          <a:solidFill>
            <a:srgbClr val="6EA92D">
              <a:alpha val="100000"/>
            </a:srgbClr>
          </a:solidFill>
          <a:ln w="9525">
            <a:noFill/>
          </a:ln>
        </p:spPr>
        <p:txBody>
          <a:bodyPr/>
          <a:p>
            <a:endParaRPr lang="zh-CN" altLang="en-US"/>
          </a:p>
        </p:txBody>
      </p:sp>
      <p:sp>
        <p:nvSpPr>
          <p:cNvPr id="274449" name="Freeform 18"/>
          <p:cNvSpPr/>
          <p:nvPr/>
        </p:nvSpPr>
        <p:spPr>
          <a:xfrm>
            <a:off x="4746625" y="2344738"/>
            <a:ext cx="434975" cy="119062"/>
          </a:xfrm>
          <a:custGeom>
            <a:avLst/>
            <a:gdLst>
              <a:gd name="txL" fmla="*/ 0 w 788"/>
              <a:gd name="txT" fmla="*/ 0 h 240"/>
              <a:gd name="txR" fmla="*/ 788 w 788"/>
              <a:gd name="txB" fmla="*/ 240 h 24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Lst>
            <a:rect l="txL" t="txT" r="txR" b="txB"/>
            <a:pathLst>
              <a:path w="788" h="240">
                <a:moveTo>
                  <a:pt x="9" y="240"/>
                </a:moveTo>
                <a:lnTo>
                  <a:pt x="9" y="240"/>
                </a:lnTo>
                <a:lnTo>
                  <a:pt x="107" y="203"/>
                </a:lnTo>
                <a:lnTo>
                  <a:pt x="157" y="187"/>
                </a:lnTo>
                <a:lnTo>
                  <a:pt x="206" y="172"/>
                </a:lnTo>
                <a:lnTo>
                  <a:pt x="258" y="160"/>
                </a:lnTo>
                <a:lnTo>
                  <a:pt x="309" y="148"/>
                </a:lnTo>
                <a:lnTo>
                  <a:pt x="412" y="127"/>
                </a:lnTo>
                <a:lnTo>
                  <a:pt x="515" y="106"/>
                </a:lnTo>
                <a:lnTo>
                  <a:pt x="566" y="96"/>
                </a:lnTo>
                <a:lnTo>
                  <a:pt x="618" y="82"/>
                </a:lnTo>
                <a:lnTo>
                  <a:pt x="659" y="70"/>
                </a:lnTo>
                <a:lnTo>
                  <a:pt x="700" y="57"/>
                </a:lnTo>
                <a:lnTo>
                  <a:pt x="722" y="51"/>
                </a:lnTo>
                <a:lnTo>
                  <a:pt x="745" y="43"/>
                </a:lnTo>
                <a:lnTo>
                  <a:pt x="766" y="34"/>
                </a:lnTo>
                <a:lnTo>
                  <a:pt x="776" y="26"/>
                </a:lnTo>
                <a:lnTo>
                  <a:pt x="784" y="20"/>
                </a:lnTo>
                <a:lnTo>
                  <a:pt x="788" y="12"/>
                </a:lnTo>
                <a:lnTo>
                  <a:pt x="788" y="6"/>
                </a:lnTo>
                <a:lnTo>
                  <a:pt x="782" y="2"/>
                </a:lnTo>
                <a:lnTo>
                  <a:pt x="776" y="0"/>
                </a:lnTo>
                <a:lnTo>
                  <a:pt x="766" y="0"/>
                </a:lnTo>
                <a:lnTo>
                  <a:pt x="757" y="4"/>
                </a:lnTo>
                <a:lnTo>
                  <a:pt x="737" y="10"/>
                </a:lnTo>
                <a:lnTo>
                  <a:pt x="698" y="28"/>
                </a:lnTo>
                <a:lnTo>
                  <a:pt x="644" y="45"/>
                </a:lnTo>
                <a:lnTo>
                  <a:pt x="589" y="59"/>
                </a:lnTo>
                <a:lnTo>
                  <a:pt x="539" y="72"/>
                </a:lnTo>
                <a:lnTo>
                  <a:pt x="486" y="84"/>
                </a:lnTo>
                <a:lnTo>
                  <a:pt x="383" y="106"/>
                </a:lnTo>
                <a:lnTo>
                  <a:pt x="286" y="125"/>
                </a:lnTo>
                <a:lnTo>
                  <a:pt x="237" y="135"/>
                </a:lnTo>
                <a:lnTo>
                  <a:pt x="186" y="148"/>
                </a:lnTo>
                <a:lnTo>
                  <a:pt x="138" y="162"/>
                </a:lnTo>
                <a:lnTo>
                  <a:pt x="89" y="179"/>
                </a:lnTo>
                <a:lnTo>
                  <a:pt x="44" y="201"/>
                </a:lnTo>
                <a:lnTo>
                  <a:pt x="23" y="215"/>
                </a:lnTo>
                <a:lnTo>
                  <a:pt x="1" y="226"/>
                </a:lnTo>
                <a:lnTo>
                  <a:pt x="0" y="228"/>
                </a:lnTo>
                <a:lnTo>
                  <a:pt x="0" y="232"/>
                </a:lnTo>
                <a:lnTo>
                  <a:pt x="0" y="236"/>
                </a:lnTo>
                <a:lnTo>
                  <a:pt x="5" y="240"/>
                </a:lnTo>
                <a:lnTo>
                  <a:pt x="9" y="240"/>
                </a:lnTo>
                <a:close/>
              </a:path>
            </a:pathLst>
          </a:custGeom>
          <a:solidFill>
            <a:srgbClr val="6EA92D">
              <a:alpha val="100000"/>
            </a:srgbClr>
          </a:solidFill>
          <a:ln w="9525">
            <a:noFill/>
          </a:ln>
        </p:spPr>
        <p:txBody>
          <a:bodyPr/>
          <a:p>
            <a:endParaRPr lang="zh-CN" altLang="en-US"/>
          </a:p>
        </p:txBody>
      </p:sp>
      <p:sp>
        <p:nvSpPr>
          <p:cNvPr id="274450" name="Freeform 19"/>
          <p:cNvSpPr/>
          <p:nvPr/>
        </p:nvSpPr>
        <p:spPr>
          <a:xfrm>
            <a:off x="5057775" y="2185988"/>
            <a:ext cx="314325" cy="61912"/>
          </a:xfrm>
          <a:custGeom>
            <a:avLst/>
            <a:gdLst>
              <a:gd name="txL" fmla="*/ 0 w 570"/>
              <a:gd name="txT" fmla="*/ 0 h 127"/>
              <a:gd name="txR" fmla="*/ 570 w 570"/>
              <a:gd name="txB" fmla="*/ 127 h 127"/>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Lst>
            <a:rect l="txL" t="txT" r="txR" b="txB"/>
            <a:pathLst>
              <a:path w="570" h="127">
                <a:moveTo>
                  <a:pt x="6" y="127"/>
                </a:moveTo>
                <a:lnTo>
                  <a:pt x="6" y="127"/>
                </a:lnTo>
                <a:lnTo>
                  <a:pt x="41" y="127"/>
                </a:lnTo>
                <a:lnTo>
                  <a:pt x="74" y="125"/>
                </a:lnTo>
                <a:lnTo>
                  <a:pt x="107" y="121"/>
                </a:lnTo>
                <a:lnTo>
                  <a:pt x="142" y="115"/>
                </a:lnTo>
                <a:lnTo>
                  <a:pt x="208" y="103"/>
                </a:lnTo>
                <a:lnTo>
                  <a:pt x="274" y="92"/>
                </a:lnTo>
                <a:lnTo>
                  <a:pt x="346" y="78"/>
                </a:lnTo>
                <a:lnTo>
                  <a:pt x="418" y="64"/>
                </a:lnTo>
                <a:lnTo>
                  <a:pt x="489" y="47"/>
                </a:lnTo>
                <a:lnTo>
                  <a:pt x="559" y="29"/>
                </a:lnTo>
                <a:lnTo>
                  <a:pt x="564" y="26"/>
                </a:lnTo>
                <a:lnTo>
                  <a:pt x="568" y="22"/>
                </a:lnTo>
                <a:lnTo>
                  <a:pt x="570" y="16"/>
                </a:lnTo>
                <a:lnTo>
                  <a:pt x="570" y="10"/>
                </a:lnTo>
                <a:lnTo>
                  <a:pt x="568" y="6"/>
                </a:lnTo>
                <a:lnTo>
                  <a:pt x="564" y="2"/>
                </a:lnTo>
                <a:lnTo>
                  <a:pt x="561" y="0"/>
                </a:lnTo>
                <a:lnTo>
                  <a:pt x="553" y="0"/>
                </a:lnTo>
                <a:lnTo>
                  <a:pt x="487" y="18"/>
                </a:lnTo>
                <a:lnTo>
                  <a:pt x="418" y="35"/>
                </a:lnTo>
                <a:lnTo>
                  <a:pt x="352" y="49"/>
                </a:lnTo>
                <a:lnTo>
                  <a:pt x="284" y="62"/>
                </a:lnTo>
                <a:lnTo>
                  <a:pt x="214" y="74"/>
                </a:lnTo>
                <a:lnTo>
                  <a:pt x="144" y="84"/>
                </a:lnTo>
                <a:lnTo>
                  <a:pt x="74" y="96"/>
                </a:lnTo>
                <a:lnTo>
                  <a:pt x="39" y="103"/>
                </a:lnTo>
                <a:lnTo>
                  <a:pt x="6" y="113"/>
                </a:lnTo>
                <a:lnTo>
                  <a:pt x="2" y="115"/>
                </a:lnTo>
                <a:lnTo>
                  <a:pt x="0" y="121"/>
                </a:lnTo>
                <a:lnTo>
                  <a:pt x="2" y="125"/>
                </a:lnTo>
                <a:lnTo>
                  <a:pt x="6" y="127"/>
                </a:lnTo>
                <a:close/>
              </a:path>
            </a:pathLst>
          </a:custGeom>
          <a:solidFill>
            <a:srgbClr val="6EA92D">
              <a:alpha val="100000"/>
            </a:srgbClr>
          </a:solidFill>
          <a:ln w="9525">
            <a:noFill/>
          </a:ln>
        </p:spPr>
        <p:txBody>
          <a:bodyPr/>
          <a:p>
            <a:endParaRPr lang="zh-CN" altLang="en-US"/>
          </a:p>
        </p:txBody>
      </p:sp>
      <p:sp>
        <p:nvSpPr>
          <p:cNvPr id="274451" name="直接连接符 154"/>
          <p:cNvSpPr/>
          <p:nvPr/>
        </p:nvSpPr>
        <p:spPr>
          <a:xfrm>
            <a:off x="4348163" y="3009900"/>
            <a:ext cx="3190875" cy="1588"/>
          </a:xfrm>
          <a:prstGeom prst="line">
            <a:avLst/>
          </a:prstGeom>
          <a:ln w="25400" cap="flat" cmpd="sng">
            <a:solidFill>
              <a:srgbClr val="92D050"/>
            </a:solidFill>
            <a:prstDash val="solid"/>
            <a:headEnd type="none" w="med" len="med"/>
            <a:tailEnd type="none" w="med" len="med"/>
          </a:ln>
        </p:spPr>
      </p:sp>
      <p:sp>
        <p:nvSpPr>
          <p:cNvPr id="274452" name="Freeform 12"/>
          <p:cNvSpPr/>
          <p:nvPr/>
        </p:nvSpPr>
        <p:spPr>
          <a:xfrm>
            <a:off x="8164513" y="1989138"/>
            <a:ext cx="1111250" cy="1020762"/>
          </a:xfrm>
          <a:custGeom>
            <a:avLst/>
            <a:gdLst>
              <a:gd name="txL" fmla="*/ 0 w 1999"/>
              <a:gd name="txT" fmla="*/ 0 h 2057"/>
              <a:gd name="txR" fmla="*/ 1999 w 1999"/>
              <a:gd name="txB" fmla="*/ 2057 h 2057"/>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92D050">
              <a:alpha val="100000"/>
            </a:srgbClr>
          </a:solidFill>
          <a:ln w="9525">
            <a:noFill/>
          </a:ln>
        </p:spPr>
        <p:txBody>
          <a:bodyPr/>
          <a:p>
            <a:endParaRPr lang="zh-CN" altLang="en-US"/>
          </a:p>
        </p:txBody>
      </p:sp>
      <p:sp>
        <p:nvSpPr>
          <p:cNvPr id="274453" name="Freeform 13"/>
          <p:cNvSpPr/>
          <p:nvPr/>
        </p:nvSpPr>
        <p:spPr>
          <a:xfrm>
            <a:off x="8332788" y="2073275"/>
            <a:ext cx="842962" cy="649288"/>
          </a:xfrm>
          <a:custGeom>
            <a:avLst/>
            <a:gdLst>
              <a:gd name="txL" fmla="*/ 0 w 1518"/>
              <a:gd name="txT" fmla="*/ 0 h 1310"/>
              <a:gd name="txR" fmla="*/ 1518 w 1518"/>
              <a:gd name="txB" fmla="*/ 1310 h 131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Lst>
            <a:rect l="txL" t="txT" r="txR" b="txB"/>
            <a:pathLst>
              <a:path w="1518" h="1310">
                <a:moveTo>
                  <a:pt x="11" y="1308"/>
                </a:moveTo>
                <a:lnTo>
                  <a:pt x="11" y="1308"/>
                </a:lnTo>
                <a:lnTo>
                  <a:pt x="68" y="1215"/>
                </a:lnTo>
                <a:lnTo>
                  <a:pt x="97" y="1168"/>
                </a:lnTo>
                <a:lnTo>
                  <a:pt x="128" y="1124"/>
                </a:lnTo>
                <a:lnTo>
                  <a:pt x="165" y="1071"/>
                </a:lnTo>
                <a:lnTo>
                  <a:pt x="206" y="1022"/>
                </a:lnTo>
                <a:lnTo>
                  <a:pt x="247" y="972"/>
                </a:lnTo>
                <a:lnTo>
                  <a:pt x="290" y="925"/>
                </a:lnTo>
                <a:lnTo>
                  <a:pt x="335" y="876"/>
                </a:lnTo>
                <a:lnTo>
                  <a:pt x="381" y="830"/>
                </a:lnTo>
                <a:lnTo>
                  <a:pt x="428" y="783"/>
                </a:lnTo>
                <a:lnTo>
                  <a:pt x="477" y="738"/>
                </a:lnTo>
                <a:lnTo>
                  <a:pt x="525" y="695"/>
                </a:lnTo>
                <a:lnTo>
                  <a:pt x="576" y="651"/>
                </a:lnTo>
                <a:lnTo>
                  <a:pt x="677" y="567"/>
                </a:lnTo>
                <a:lnTo>
                  <a:pt x="782" y="485"/>
                </a:lnTo>
                <a:lnTo>
                  <a:pt x="889" y="407"/>
                </a:lnTo>
                <a:lnTo>
                  <a:pt x="998" y="331"/>
                </a:lnTo>
                <a:lnTo>
                  <a:pt x="1111" y="257"/>
                </a:lnTo>
                <a:lnTo>
                  <a:pt x="1208" y="197"/>
                </a:lnTo>
                <a:lnTo>
                  <a:pt x="1308" y="141"/>
                </a:lnTo>
                <a:lnTo>
                  <a:pt x="1510" y="30"/>
                </a:lnTo>
                <a:lnTo>
                  <a:pt x="1514" y="24"/>
                </a:lnTo>
                <a:lnTo>
                  <a:pt x="1518" y="20"/>
                </a:lnTo>
                <a:lnTo>
                  <a:pt x="1518" y="14"/>
                </a:lnTo>
                <a:lnTo>
                  <a:pt x="1516" y="8"/>
                </a:lnTo>
                <a:lnTo>
                  <a:pt x="1514" y="4"/>
                </a:lnTo>
                <a:lnTo>
                  <a:pt x="1508" y="0"/>
                </a:lnTo>
                <a:lnTo>
                  <a:pt x="1502" y="0"/>
                </a:lnTo>
                <a:lnTo>
                  <a:pt x="1496" y="0"/>
                </a:lnTo>
                <a:lnTo>
                  <a:pt x="1444" y="26"/>
                </a:lnTo>
                <a:lnTo>
                  <a:pt x="1393" y="51"/>
                </a:lnTo>
                <a:lnTo>
                  <a:pt x="1343" y="78"/>
                </a:lnTo>
                <a:lnTo>
                  <a:pt x="1292" y="108"/>
                </a:lnTo>
                <a:lnTo>
                  <a:pt x="1195" y="168"/>
                </a:lnTo>
                <a:lnTo>
                  <a:pt x="1097" y="228"/>
                </a:lnTo>
                <a:lnTo>
                  <a:pt x="985" y="304"/>
                </a:lnTo>
                <a:lnTo>
                  <a:pt x="872" y="380"/>
                </a:lnTo>
                <a:lnTo>
                  <a:pt x="763" y="462"/>
                </a:lnTo>
                <a:lnTo>
                  <a:pt x="658" y="544"/>
                </a:lnTo>
                <a:lnTo>
                  <a:pt x="554" y="629"/>
                </a:lnTo>
                <a:lnTo>
                  <a:pt x="504" y="672"/>
                </a:lnTo>
                <a:lnTo>
                  <a:pt x="455" y="717"/>
                </a:lnTo>
                <a:lnTo>
                  <a:pt x="407" y="763"/>
                </a:lnTo>
                <a:lnTo>
                  <a:pt x="360" y="810"/>
                </a:lnTo>
                <a:lnTo>
                  <a:pt x="313" y="857"/>
                </a:lnTo>
                <a:lnTo>
                  <a:pt x="268" y="906"/>
                </a:lnTo>
                <a:lnTo>
                  <a:pt x="228" y="952"/>
                </a:lnTo>
                <a:lnTo>
                  <a:pt x="187" y="1001"/>
                </a:lnTo>
                <a:lnTo>
                  <a:pt x="150" y="1050"/>
                </a:lnTo>
                <a:lnTo>
                  <a:pt x="113" y="1100"/>
                </a:lnTo>
                <a:lnTo>
                  <a:pt x="80" y="1147"/>
                </a:lnTo>
                <a:lnTo>
                  <a:pt x="48" y="1198"/>
                </a:lnTo>
                <a:lnTo>
                  <a:pt x="35" y="1223"/>
                </a:lnTo>
                <a:lnTo>
                  <a:pt x="21" y="1248"/>
                </a:lnTo>
                <a:lnTo>
                  <a:pt x="10" y="1275"/>
                </a:lnTo>
                <a:lnTo>
                  <a:pt x="0" y="1303"/>
                </a:lnTo>
                <a:lnTo>
                  <a:pt x="0" y="1307"/>
                </a:lnTo>
                <a:lnTo>
                  <a:pt x="4" y="1310"/>
                </a:lnTo>
                <a:lnTo>
                  <a:pt x="8" y="1310"/>
                </a:lnTo>
                <a:lnTo>
                  <a:pt x="11" y="1308"/>
                </a:lnTo>
                <a:close/>
              </a:path>
            </a:pathLst>
          </a:custGeom>
          <a:solidFill>
            <a:srgbClr val="6EA92D">
              <a:alpha val="100000"/>
            </a:srgbClr>
          </a:solidFill>
          <a:ln w="9525">
            <a:noFill/>
          </a:ln>
        </p:spPr>
        <p:txBody>
          <a:bodyPr/>
          <a:p>
            <a:endParaRPr lang="zh-CN" altLang="en-US"/>
          </a:p>
        </p:txBody>
      </p:sp>
      <p:sp>
        <p:nvSpPr>
          <p:cNvPr id="274454" name="Freeform 14"/>
          <p:cNvSpPr/>
          <p:nvPr/>
        </p:nvSpPr>
        <p:spPr>
          <a:xfrm>
            <a:off x="8959850" y="2043113"/>
            <a:ext cx="117475" cy="146050"/>
          </a:xfrm>
          <a:custGeom>
            <a:avLst/>
            <a:gdLst>
              <a:gd name="txL" fmla="*/ 0 w 212"/>
              <a:gd name="txT" fmla="*/ 0 h 294"/>
              <a:gd name="txR" fmla="*/ 212 w 212"/>
              <a:gd name="txB" fmla="*/ 294 h 294"/>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Lst>
            <a:rect l="txL" t="txT" r="txR" b="tx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0" y="277"/>
                </a:lnTo>
                <a:lnTo>
                  <a:pt x="0" y="282"/>
                </a:lnTo>
                <a:lnTo>
                  <a:pt x="4" y="288"/>
                </a:lnTo>
                <a:lnTo>
                  <a:pt x="7" y="292"/>
                </a:lnTo>
                <a:lnTo>
                  <a:pt x="11" y="294"/>
                </a:lnTo>
                <a:lnTo>
                  <a:pt x="17" y="294"/>
                </a:lnTo>
                <a:lnTo>
                  <a:pt x="23" y="292"/>
                </a:lnTo>
                <a:lnTo>
                  <a:pt x="27" y="288"/>
                </a:lnTo>
                <a:lnTo>
                  <a:pt x="48" y="253"/>
                </a:lnTo>
                <a:lnTo>
                  <a:pt x="68" y="216"/>
                </a:lnTo>
                <a:lnTo>
                  <a:pt x="107" y="146"/>
                </a:lnTo>
                <a:lnTo>
                  <a:pt x="130" y="111"/>
                </a:lnTo>
                <a:lnTo>
                  <a:pt x="153" y="78"/>
                </a:lnTo>
                <a:lnTo>
                  <a:pt x="179" y="47"/>
                </a:lnTo>
                <a:lnTo>
                  <a:pt x="208" y="18"/>
                </a:lnTo>
                <a:lnTo>
                  <a:pt x="210" y="16"/>
                </a:lnTo>
                <a:lnTo>
                  <a:pt x="212" y="12"/>
                </a:lnTo>
                <a:lnTo>
                  <a:pt x="212" y="8"/>
                </a:lnTo>
                <a:lnTo>
                  <a:pt x="210" y="4"/>
                </a:lnTo>
                <a:lnTo>
                  <a:pt x="208" y="2"/>
                </a:lnTo>
                <a:lnTo>
                  <a:pt x="204" y="0"/>
                </a:lnTo>
                <a:lnTo>
                  <a:pt x="200" y="0"/>
                </a:lnTo>
                <a:lnTo>
                  <a:pt x="196" y="0"/>
                </a:lnTo>
                <a:close/>
              </a:path>
            </a:pathLst>
          </a:custGeom>
          <a:solidFill>
            <a:srgbClr val="6EA92D">
              <a:alpha val="100000"/>
            </a:srgbClr>
          </a:solidFill>
          <a:ln w="9525">
            <a:noFill/>
          </a:ln>
        </p:spPr>
        <p:txBody>
          <a:bodyPr/>
          <a:p>
            <a:endParaRPr lang="zh-CN" altLang="en-US"/>
          </a:p>
        </p:txBody>
      </p:sp>
      <p:sp>
        <p:nvSpPr>
          <p:cNvPr id="274455" name="Freeform 15"/>
          <p:cNvSpPr/>
          <p:nvPr/>
        </p:nvSpPr>
        <p:spPr>
          <a:xfrm>
            <a:off x="8686800" y="2066925"/>
            <a:ext cx="142875" cy="290513"/>
          </a:xfrm>
          <a:custGeom>
            <a:avLst/>
            <a:gdLst>
              <a:gd name="txL" fmla="*/ 0 w 257"/>
              <a:gd name="txT" fmla="*/ 0 h 584"/>
              <a:gd name="txR" fmla="*/ 257 w 257"/>
              <a:gd name="txB" fmla="*/ 584 h 58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Lst>
            <a:rect l="txL" t="txT" r="txR" b="txB"/>
            <a:pathLst>
              <a:path w="257" h="584">
                <a:moveTo>
                  <a:pt x="242" y="4"/>
                </a:moveTo>
                <a:lnTo>
                  <a:pt x="242" y="4"/>
                </a:lnTo>
                <a:lnTo>
                  <a:pt x="209" y="70"/>
                </a:lnTo>
                <a:lnTo>
                  <a:pt x="175" y="138"/>
                </a:lnTo>
                <a:lnTo>
                  <a:pt x="113" y="272"/>
                </a:lnTo>
                <a:lnTo>
                  <a:pt x="80" y="344"/>
                </a:lnTo>
                <a:lnTo>
                  <a:pt x="51" y="416"/>
                </a:lnTo>
                <a:lnTo>
                  <a:pt x="24" y="488"/>
                </a:lnTo>
                <a:lnTo>
                  <a:pt x="12" y="525"/>
                </a:lnTo>
                <a:lnTo>
                  <a:pt x="2" y="564"/>
                </a:lnTo>
                <a:lnTo>
                  <a:pt x="0" y="570"/>
                </a:lnTo>
                <a:lnTo>
                  <a:pt x="2" y="576"/>
                </a:lnTo>
                <a:lnTo>
                  <a:pt x="6" y="580"/>
                </a:lnTo>
                <a:lnTo>
                  <a:pt x="12" y="582"/>
                </a:lnTo>
                <a:lnTo>
                  <a:pt x="18" y="584"/>
                </a:lnTo>
                <a:lnTo>
                  <a:pt x="22" y="582"/>
                </a:lnTo>
                <a:lnTo>
                  <a:pt x="26" y="580"/>
                </a:lnTo>
                <a:lnTo>
                  <a:pt x="29" y="574"/>
                </a:lnTo>
                <a:lnTo>
                  <a:pt x="39" y="537"/>
                </a:lnTo>
                <a:lnTo>
                  <a:pt x="51" y="502"/>
                </a:lnTo>
                <a:lnTo>
                  <a:pt x="76" y="432"/>
                </a:lnTo>
                <a:lnTo>
                  <a:pt x="103" y="364"/>
                </a:lnTo>
                <a:lnTo>
                  <a:pt x="135" y="296"/>
                </a:lnTo>
                <a:lnTo>
                  <a:pt x="168" y="226"/>
                </a:lnTo>
                <a:lnTo>
                  <a:pt x="201" y="156"/>
                </a:lnTo>
                <a:lnTo>
                  <a:pt x="216" y="120"/>
                </a:lnTo>
                <a:lnTo>
                  <a:pt x="232" y="84"/>
                </a:lnTo>
                <a:lnTo>
                  <a:pt x="245" y="48"/>
                </a:lnTo>
                <a:lnTo>
                  <a:pt x="257" y="11"/>
                </a:lnTo>
                <a:lnTo>
                  <a:pt x="255" y="6"/>
                </a:lnTo>
                <a:lnTo>
                  <a:pt x="251" y="2"/>
                </a:lnTo>
                <a:lnTo>
                  <a:pt x="247" y="0"/>
                </a:lnTo>
                <a:lnTo>
                  <a:pt x="244" y="2"/>
                </a:lnTo>
                <a:lnTo>
                  <a:pt x="242" y="4"/>
                </a:lnTo>
                <a:close/>
              </a:path>
            </a:pathLst>
          </a:custGeom>
          <a:solidFill>
            <a:srgbClr val="6EA92D">
              <a:alpha val="100000"/>
            </a:srgbClr>
          </a:solidFill>
          <a:ln w="9525">
            <a:noFill/>
          </a:ln>
        </p:spPr>
        <p:txBody>
          <a:bodyPr/>
          <a:p>
            <a:endParaRPr lang="zh-CN" altLang="en-US"/>
          </a:p>
        </p:txBody>
      </p:sp>
      <p:sp>
        <p:nvSpPr>
          <p:cNvPr id="274456" name="Freeform 16"/>
          <p:cNvSpPr/>
          <p:nvPr/>
        </p:nvSpPr>
        <p:spPr>
          <a:xfrm>
            <a:off x="8439150" y="2165350"/>
            <a:ext cx="188913" cy="406400"/>
          </a:xfrm>
          <a:custGeom>
            <a:avLst/>
            <a:gdLst>
              <a:gd name="txL" fmla="*/ 0 w 338"/>
              <a:gd name="txT" fmla="*/ 0 h 816"/>
              <a:gd name="txR" fmla="*/ 338 w 338"/>
              <a:gd name="txB" fmla="*/ 816 h 816"/>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Lst>
            <a:rect l="txL" t="txT" r="txR" b="tx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89" y="419"/>
                </a:lnTo>
                <a:lnTo>
                  <a:pt x="72" y="471"/>
                </a:lnTo>
                <a:lnTo>
                  <a:pt x="54" y="526"/>
                </a:lnTo>
                <a:lnTo>
                  <a:pt x="40" y="580"/>
                </a:lnTo>
                <a:lnTo>
                  <a:pt x="27" y="635"/>
                </a:lnTo>
                <a:lnTo>
                  <a:pt x="15" y="689"/>
                </a:lnTo>
                <a:lnTo>
                  <a:pt x="7" y="744"/>
                </a:lnTo>
                <a:lnTo>
                  <a:pt x="0" y="800"/>
                </a:lnTo>
                <a:lnTo>
                  <a:pt x="0" y="806"/>
                </a:lnTo>
                <a:lnTo>
                  <a:pt x="3" y="812"/>
                </a:lnTo>
                <a:lnTo>
                  <a:pt x="7" y="814"/>
                </a:lnTo>
                <a:lnTo>
                  <a:pt x="13" y="816"/>
                </a:lnTo>
                <a:lnTo>
                  <a:pt x="19" y="816"/>
                </a:lnTo>
                <a:lnTo>
                  <a:pt x="25" y="814"/>
                </a:lnTo>
                <a:lnTo>
                  <a:pt x="29" y="808"/>
                </a:lnTo>
                <a:lnTo>
                  <a:pt x="31" y="802"/>
                </a:lnTo>
                <a:lnTo>
                  <a:pt x="37" y="750"/>
                </a:lnTo>
                <a:lnTo>
                  <a:pt x="46" y="697"/>
                </a:lnTo>
                <a:lnTo>
                  <a:pt x="56" y="645"/>
                </a:lnTo>
                <a:lnTo>
                  <a:pt x="70" y="592"/>
                </a:lnTo>
                <a:lnTo>
                  <a:pt x="83" y="541"/>
                </a:lnTo>
                <a:lnTo>
                  <a:pt x="99" y="489"/>
                </a:lnTo>
                <a:lnTo>
                  <a:pt x="114" y="438"/>
                </a:lnTo>
                <a:lnTo>
                  <a:pt x="132" y="388"/>
                </a:lnTo>
                <a:lnTo>
                  <a:pt x="151" y="337"/>
                </a:lnTo>
                <a:lnTo>
                  <a:pt x="171" y="286"/>
                </a:lnTo>
                <a:lnTo>
                  <a:pt x="192" y="238"/>
                </a:lnTo>
                <a:lnTo>
                  <a:pt x="218" y="189"/>
                </a:lnTo>
                <a:lnTo>
                  <a:pt x="243" y="142"/>
                </a:lnTo>
                <a:lnTo>
                  <a:pt x="272" y="98"/>
                </a:lnTo>
                <a:lnTo>
                  <a:pt x="301" y="53"/>
                </a:lnTo>
                <a:lnTo>
                  <a:pt x="336" y="10"/>
                </a:lnTo>
                <a:lnTo>
                  <a:pt x="338" y="8"/>
                </a:lnTo>
                <a:lnTo>
                  <a:pt x="338" y="6"/>
                </a:lnTo>
                <a:lnTo>
                  <a:pt x="334" y="2"/>
                </a:lnTo>
                <a:lnTo>
                  <a:pt x="330" y="0"/>
                </a:lnTo>
                <a:lnTo>
                  <a:pt x="325" y="0"/>
                </a:lnTo>
                <a:close/>
              </a:path>
            </a:pathLst>
          </a:custGeom>
          <a:solidFill>
            <a:srgbClr val="6EA92D">
              <a:alpha val="100000"/>
            </a:srgbClr>
          </a:solidFill>
          <a:ln w="9525">
            <a:noFill/>
          </a:ln>
        </p:spPr>
        <p:txBody>
          <a:bodyPr/>
          <a:p>
            <a:endParaRPr lang="zh-CN" altLang="en-US"/>
          </a:p>
        </p:txBody>
      </p:sp>
      <p:sp>
        <p:nvSpPr>
          <p:cNvPr id="274457" name="Freeform 17"/>
          <p:cNvSpPr/>
          <p:nvPr/>
        </p:nvSpPr>
        <p:spPr>
          <a:xfrm>
            <a:off x="8367713" y="2541588"/>
            <a:ext cx="476250" cy="123825"/>
          </a:xfrm>
          <a:custGeom>
            <a:avLst/>
            <a:gdLst>
              <a:gd name="txL" fmla="*/ 0 w 854"/>
              <a:gd name="txT" fmla="*/ 0 h 250"/>
              <a:gd name="txR" fmla="*/ 854 w 854"/>
              <a:gd name="txB" fmla="*/ 250 h 25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0" y="2147483647"/>
              </a:cxn>
              <a:cxn ang="0">
                <a:pos x="2147483647" y="2147483647"/>
              </a:cxn>
              <a:cxn ang="0">
                <a:pos x="2147483647" y="2147483647"/>
              </a:cxn>
            </a:cxnLst>
            <a:rect l="txL" t="txT" r="txR" b="txB"/>
            <a:pathLst>
              <a:path w="854" h="250">
                <a:moveTo>
                  <a:pt x="4" y="250"/>
                </a:moveTo>
                <a:lnTo>
                  <a:pt x="4" y="250"/>
                </a:lnTo>
                <a:lnTo>
                  <a:pt x="14" y="250"/>
                </a:lnTo>
                <a:lnTo>
                  <a:pt x="25" y="250"/>
                </a:lnTo>
                <a:lnTo>
                  <a:pt x="49" y="248"/>
                </a:lnTo>
                <a:lnTo>
                  <a:pt x="95" y="238"/>
                </a:lnTo>
                <a:lnTo>
                  <a:pt x="212" y="215"/>
                </a:lnTo>
                <a:lnTo>
                  <a:pt x="331" y="189"/>
                </a:lnTo>
                <a:lnTo>
                  <a:pt x="448" y="162"/>
                </a:lnTo>
                <a:lnTo>
                  <a:pt x="559" y="133"/>
                </a:lnTo>
                <a:lnTo>
                  <a:pt x="613" y="115"/>
                </a:lnTo>
                <a:lnTo>
                  <a:pt x="670" y="98"/>
                </a:lnTo>
                <a:lnTo>
                  <a:pt x="718" y="80"/>
                </a:lnTo>
                <a:lnTo>
                  <a:pt x="769" y="63"/>
                </a:lnTo>
                <a:lnTo>
                  <a:pt x="790" y="53"/>
                </a:lnTo>
                <a:lnTo>
                  <a:pt x="816" y="45"/>
                </a:lnTo>
                <a:lnTo>
                  <a:pt x="825" y="39"/>
                </a:lnTo>
                <a:lnTo>
                  <a:pt x="837" y="34"/>
                </a:lnTo>
                <a:lnTo>
                  <a:pt x="845" y="26"/>
                </a:lnTo>
                <a:lnTo>
                  <a:pt x="853" y="16"/>
                </a:lnTo>
                <a:lnTo>
                  <a:pt x="854" y="12"/>
                </a:lnTo>
                <a:lnTo>
                  <a:pt x="853" y="6"/>
                </a:lnTo>
                <a:lnTo>
                  <a:pt x="851" y="2"/>
                </a:lnTo>
                <a:lnTo>
                  <a:pt x="845" y="0"/>
                </a:lnTo>
                <a:lnTo>
                  <a:pt x="835" y="0"/>
                </a:lnTo>
                <a:lnTo>
                  <a:pt x="825" y="2"/>
                </a:lnTo>
                <a:lnTo>
                  <a:pt x="804" y="10"/>
                </a:lnTo>
                <a:lnTo>
                  <a:pt x="767" y="30"/>
                </a:lnTo>
                <a:lnTo>
                  <a:pt x="716" y="49"/>
                </a:lnTo>
                <a:lnTo>
                  <a:pt x="668" y="67"/>
                </a:lnTo>
                <a:lnTo>
                  <a:pt x="609" y="86"/>
                </a:lnTo>
                <a:lnTo>
                  <a:pt x="549" y="104"/>
                </a:lnTo>
                <a:lnTo>
                  <a:pt x="430" y="135"/>
                </a:lnTo>
                <a:lnTo>
                  <a:pt x="313" y="162"/>
                </a:lnTo>
                <a:lnTo>
                  <a:pt x="197" y="187"/>
                </a:lnTo>
                <a:lnTo>
                  <a:pt x="90" y="213"/>
                </a:lnTo>
                <a:lnTo>
                  <a:pt x="45" y="222"/>
                </a:lnTo>
                <a:lnTo>
                  <a:pt x="22" y="230"/>
                </a:lnTo>
                <a:lnTo>
                  <a:pt x="10" y="236"/>
                </a:lnTo>
                <a:lnTo>
                  <a:pt x="0" y="242"/>
                </a:lnTo>
                <a:lnTo>
                  <a:pt x="0" y="244"/>
                </a:lnTo>
                <a:lnTo>
                  <a:pt x="0" y="246"/>
                </a:lnTo>
                <a:lnTo>
                  <a:pt x="0" y="248"/>
                </a:lnTo>
                <a:lnTo>
                  <a:pt x="4" y="250"/>
                </a:lnTo>
                <a:close/>
              </a:path>
            </a:pathLst>
          </a:custGeom>
          <a:solidFill>
            <a:srgbClr val="6EA92D">
              <a:alpha val="100000"/>
            </a:srgbClr>
          </a:solidFill>
          <a:ln w="9525">
            <a:noFill/>
          </a:ln>
        </p:spPr>
        <p:txBody>
          <a:bodyPr/>
          <a:p>
            <a:endParaRPr lang="zh-CN" altLang="en-US"/>
          </a:p>
        </p:txBody>
      </p:sp>
      <p:sp>
        <p:nvSpPr>
          <p:cNvPr id="274458" name="Freeform 18"/>
          <p:cNvSpPr/>
          <p:nvPr/>
        </p:nvSpPr>
        <p:spPr>
          <a:xfrm>
            <a:off x="8561388" y="2344738"/>
            <a:ext cx="439737" cy="119062"/>
          </a:xfrm>
          <a:custGeom>
            <a:avLst/>
            <a:gdLst>
              <a:gd name="txL" fmla="*/ 0 w 788"/>
              <a:gd name="txT" fmla="*/ 0 h 240"/>
              <a:gd name="txR" fmla="*/ 788 w 788"/>
              <a:gd name="txB" fmla="*/ 240 h 240"/>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Lst>
            <a:rect l="txL" t="txT" r="txR" b="txB"/>
            <a:pathLst>
              <a:path w="788" h="240">
                <a:moveTo>
                  <a:pt x="9" y="240"/>
                </a:moveTo>
                <a:lnTo>
                  <a:pt x="9" y="240"/>
                </a:lnTo>
                <a:lnTo>
                  <a:pt x="107" y="203"/>
                </a:lnTo>
                <a:lnTo>
                  <a:pt x="157" y="187"/>
                </a:lnTo>
                <a:lnTo>
                  <a:pt x="206" y="172"/>
                </a:lnTo>
                <a:lnTo>
                  <a:pt x="258" y="160"/>
                </a:lnTo>
                <a:lnTo>
                  <a:pt x="309" y="148"/>
                </a:lnTo>
                <a:lnTo>
                  <a:pt x="412" y="127"/>
                </a:lnTo>
                <a:lnTo>
                  <a:pt x="515" y="106"/>
                </a:lnTo>
                <a:lnTo>
                  <a:pt x="566" y="96"/>
                </a:lnTo>
                <a:lnTo>
                  <a:pt x="618" y="82"/>
                </a:lnTo>
                <a:lnTo>
                  <a:pt x="659" y="70"/>
                </a:lnTo>
                <a:lnTo>
                  <a:pt x="700" y="57"/>
                </a:lnTo>
                <a:lnTo>
                  <a:pt x="722" y="51"/>
                </a:lnTo>
                <a:lnTo>
                  <a:pt x="745" y="43"/>
                </a:lnTo>
                <a:lnTo>
                  <a:pt x="766" y="34"/>
                </a:lnTo>
                <a:lnTo>
                  <a:pt x="776" y="26"/>
                </a:lnTo>
                <a:lnTo>
                  <a:pt x="784" y="20"/>
                </a:lnTo>
                <a:lnTo>
                  <a:pt x="788" y="12"/>
                </a:lnTo>
                <a:lnTo>
                  <a:pt x="788" y="6"/>
                </a:lnTo>
                <a:lnTo>
                  <a:pt x="782" y="2"/>
                </a:lnTo>
                <a:lnTo>
                  <a:pt x="776" y="0"/>
                </a:lnTo>
                <a:lnTo>
                  <a:pt x="766" y="0"/>
                </a:lnTo>
                <a:lnTo>
                  <a:pt x="757" y="4"/>
                </a:lnTo>
                <a:lnTo>
                  <a:pt x="737" y="10"/>
                </a:lnTo>
                <a:lnTo>
                  <a:pt x="698" y="28"/>
                </a:lnTo>
                <a:lnTo>
                  <a:pt x="644" y="45"/>
                </a:lnTo>
                <a:lnTo>
                  <a:pt x="589" y="59"/>
                </a:lnTo>
                <a:lnTo>
                  <a:pt x="539" y="72"/>
                </a:lnTo>
                <a:lnTo>
                  <a:pt x="486" y="84"/>
                </a:lnTo>
                <a:lnTo>
                  <a:pt x="383" y="106"/>
                </a:lnTo>
                <a:lnTo>
                  <a:pt x="286" y="125"/>
                </a:lnTo>
                <a:lnTo>
                  <a:pt x="237" y="135"/>
                </a:lnTo>
                <a:lnTo>
                  <a:pt x="186" y="148"/>
                </a:lnTo>
                <a:lnTo>
                  <a:pt x="138" y="162"/>
                </a:lnTo>
                <a:lnTo>
                  <a:pt x="89" y="179"/>
                </a:lnTo>
                <a:lnTo>
                  <a:pt x="44" y="201"/>
                </a:lnTo>
                <a:lnTo>
                  <a:pt x="23" y="215"/>
                </a:lnTo>
                <a:lnTo>
                  <a:pt x="1" y="226"/>
                </a:lnTo>
                <a:lnTo>
                  <a:pt x="0" y="228"/>
                </a:lnTo>
                <a:lnTo>
                  <a:pt x="0" y="232"/>
                </a:lnTo>
                <a:lnTo>
                  <a:pt x="0" y="236"/>
                </a:lnTo>
                <a:lnTo>
                  <a:pt x="5" y="240"/>
                </a:lnTo>
                <a:lnTo>
                  <a:pt x="9" y="240"/>
                </a:lnTo>
                <a:close/>
              </a:path>
            </a:pathLst>
          </a:custGeom>
          <a:solidFill>
            <a:srgbClr val="6EA92D">
              <a:alpha val="100000"/>
            </a:srgbClr>
          </a:solidFill>
          <a:ln w="9525">
            <a:noFill/>
          </a:ln>
        </p:spPr>
        <p:txBody>
          <a:bodyPr/>
          <a:p>
            <a:endParaRPr lang="zh-CN" altLang="en-US"/>
          </a:p>
        </p:txBody>
      </p:sp>
      <p:sp>
        <p:nvSpPr>
          <p:cNvPr id="274459" name="Freeform 19"/>
          <p:cNvSpPr/>
          <p:nvPr/>
        </p:nvSpPr>
        <p:spPr>
          <a:xfrm>
            <a:off x="8874125" y="2185988"/>
            <a:ext cx="314325" cy="61912"/>
          </a:xfrm>
          <a:custGeom>
            <a:avLst/>
            <a:gdLst>
              <a:gd name="txL" fmla="*/ 0 w 570"/>
              <a:gd name="txT" fmla="*/ 0 h 127"/>
              <a:gd name="txR" fmla="*/ 570 w 570"/>
              <a:gd name="txB" fmla="*/ 127 h 127"/>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Lst>
            <a:rect l="txL" t="txT" r="txR" b="txB"/>
            <a:pathLst>
              <a:path w="570" h="127">
                <a:moveTo>
                  <a:pt x="6" y="127"/>
                </a:moveTo>
                <a:lnTo>
                  <a:pt x="6" y="127"/>
                </a:lnTo>
                <a:lnTo>
                  <a:pt x="41" y="127"/>
                </a:lnTo>
                <a:lnTo>
                  <a:pt x="74" y="125"/>
                </a:lnTo>
                <a:lnTo>
                  <a:pt x="107" y="121"/>
                </a:lnTo>
                <a:lnTo>
                  <a:pt x="142" y="115"/>
                </a:lnTo>
                <a:lnTo>
                  <a:pt x="208" y="103"/>
                </a:lnTo>
                <a:lnTo>
                  <a:pt x="274" y="92"/>
                </a:lnTo>
                <a:lnTo>
                  <a:pt x="346" y="78"/>
                </a:lnTo>
                <a:lnTo>
                  <a:pt x="418" y="64"/>
                </a:lnTo>
                <a:lnTo>
                  <a:pt x="489" y="47"/>
                </a:lnTo>
                <a:lnTo>
                  <a:pt x="559" y="29"/>
                </a:lnTo>
                <a:lnTo>
                  <a:pt x="564" y="26"/>
                </a:lnTo>
                <a:lnTo>
                  <a:pt x="568" y="22"/>
                </a:lnTo>
                <a:lnTo>
                  <a:pt x="570" y="16"/>
                </a:lnTo>
                <a:lnTo>
                  <a:pt x="570" y="10"/>
                </a:lnTo>
                <a:lnTo>
                  <a:pt x="568" y="6"/>
                </a:lnTo>
                <a:lnTo>
                  <a:pt x="564" y="2"/>
                </a:lnTo>
                <a:lnTo>
                  <a:pt x="561" y="0"/>
                </a:lnTo>
                <a:lnTo>
                  <a:pt x="553" y="0"/>
                </a:lnTo>
                <a:lnTo>
                  <a:pt x="487" y="18"/>
                </a:lnTo>
                <a:lnTo>
                  <a:pt x="418" y="35"/>
                </a:lnTo>
                <a:lnTo>
                  <a:pt x="352" y="49"/>
                </a:lnTo>
                <a:lnTo>
                  <a:pt x="284" y="62"/>
                </a:lnTo>
                <a:lnTo>
                  <a:pt x="214" y="74"/>
                </a:lnTo>
                <a:lnTo>
                  <a:pt x="144" y="84"/>
                </a:lnTo>
                <a:lnTo>
                  <a:pt x="74" y="96"/>
                </a:lnTo>
                <a:lnTo>
                  <a:pt x="39" y="103"/>
                </a:lnTo>
                <a:lnTo>
                  <a:pt x="6" y="113"/>
                </a:lnTo>
                <a:lnTo>
                  <a:pt x="2" y="115"/>
                </a:lnTo>
                <a:lnTo>
                  <a:pt x="0" y="121"/>
                </a:lnTo>
                <a:lnTo>
                  <a:pt x="2" y="125"/>
                </a:lnTo>
                <a:lnTo>
                  <a:pt x="6" y="127"/>
                </a:lnTo>
                <a:close/>
              </a:path>
            </a:pathLst>
          </a:custGeom>
          <a:solidFill>
            <a:srgbClr val="6EA92D">
              <a:alpha val="100000"/>
            </a:srgbClr>
          </a:solidFill>
          <a:ln w="9525">
            <a:noFill/>
          </a:ln>
        </p:spPr>
        <p:txBody>
          <a:bodyPr/>
          <a:p>
            <a:endParaRPr lang="zh-CN" altLang="en-US"/>
          </a:p>
        </p:txBody>
      </p:sp>
      <p:sp>
        <p:nvSpPr>
          <p:cNvPr id="274460" name="直接连接符 154"/>
          <p:cNvSpPr/>
          <p:nvPr/>
        </p:nvSpPr>
        <p:spPr>
          <a:xfrm>
            <a:off x="8164513" y="3009900"/>
            <a:ext cx="3190875" cy="1588"/>
          </a:xfrm>
          <a:prstGeom prst="line">
            <a:avLst/>
          </a:prstGeom>
          <a:ln w="25400" cap="flat" cmpd="sng">
            <a:solidFill>
              <a:srgbClr val="92D050"/>
            </a:solidFill>
            <a:prstDash val="solid"/>
            <a:headEnd type="none" w="med" len="med"/>
            <a:tailEnd type="none" w="med" len="med"/>
          </a:ln>
        </p:spPr>
      </p:sp>
      <p:sp>
        <p:nvSpPr>
          <p:cNvPr id="39" name="TextBox 38"/>
          <p:cNvSpPr txBox="1"/>
          <p:nvPr/>
        </p:nvSpPr>
        <p:spPr>
          <a:xfrm>
            <a:off x="1147763" y="2541588"/>
            <a:ext cx="2574925" cy="398780"/>
          </a:xfrm>
          <a:prstGeom prst="rect">
            <a:avLst/>
          </a:prstGeom>
          <a:noFill/>
        </p:spPr>
        <p:txBody>
          <a:bodyPr>
            <a:spAutoFit/>
          </a:bodyPr>
          <a:lstStyle/>
          <a:p>
            <a:pPr marR="0" defTabSz="914400" fontAlgn="auto">
              <a:spcBef>
                <a:spcPts val="0"/>
              </a:spcBef>
              <a:spcAft>
                <a:spcPts val="0"/>
              </a:spcAft>
              <a:buClrTx/>
              <a:buSzTx/>
              <a:buFontTx/>
              <a:buNone/>
              <a:defRPr/>
            </a:pPr>
            <a:r>
              <a:rPr kumimoji="0" lang="zh-CN" altLang="zh-CN" sz="2000" kern="1200" cap="none" spc="0" normalizeH="0" baseline="0" noProof="0" dirty="0">
                <a:solidFill>
                  <a:schemeClr val="tx1"/>
                </a:solidFill>
                <a:latin typeface="+mj-ea"/>
                <a:ea typeface="+mj-ea"/>
                <a:cs typeface="+mn-cs"/>
              </a:rPr>
              <a:t>确认权属和保护权益</a:t>
            </a:r>
            <a:endParaRPr kumimoji="0" lang="zh-CN" altLang="zh-CN" sz="2000" kern="1200" cap="none" spc="0" normalizeH="0" baseline="0" noProof="0" dirty="0">
              <a:solidFill>
                <a:schemeClr val="tx1"/>
              </a:solidFill>
              <a:latin typeface="+mj-ea"/>
              <a:ea typeface="+mj-ea"/>
              <a:cs typeface="+mn-cs"/>
            </a:endParaRPr>
          </a:p>
        </p:txBody>
      </p:sp>
      <p:sp>
        <p:nvSpPr>
          <p:cNvPr id="40" name="TextBox 39"/>
          <p:cNvSpPr txBox="1"/>
          <p:nvPr/>
        </p:nvSpPr>
        <p:spPr>
          <a:xfrm>
            <a:off x="4946650" y="2565400"/>
            <a:ext cx="2574925" cy="398780"/>
          </a:xfrm>
          <a:prstGeom prst="rect">
            <a:avLst/>
          </a:prstGeom>
          <a:noFill/>
        </p:spPr>
        <p:txBody>
          <a:bodyPr>
            <a:spAutoFit/>
          </a:bodyPr>
          <a:lstStyle/>
          <a:p>
            <a:pPr marR="0" defTabSz="914400" fontAlgn="auto">
              <a:spcBef>
                <a:spcPts val="0"/>
              </a:spcBef>
              <a:spcAft>
                <a:spcPts val="0"/>
              </a:spcAft>
              <a:buClrTx/>
              <a:buSzTx/>
              <a:buFontTx/>
              <a:buNone/>
              <a:defRPr/>
            </a:pPr>
            <a:r>
              <a:rPr kumimoji="0" lang="zh-CN" altLang="zh-CN" sz="2000" kern="1200" cap="none" spc="0" normalizeH="0" baseline="0" noProof="0" dirty="0">
                <a:solidFill>
                  <a:schemeClr val="tx1"/>
                </a:solidFill>
                <a:latin typeface="+mn-lt"/>
                <a:ea typeface="+mn-ea"/>
                <a:cs typeface="+mn-cs"/>
              </a:rPr>
              <a:t>保障</a:t>
            </a:r>
            <a:r>
              <a:rPr kumimoji="0" lang="zh-CN" altLang="zh-CN" sz="2000" kern="1200" cap="none" spc="0" normalizeH="0" baseline="0" noProof="0" dirty="0">
                <a:solidFill>
                  <a:schemeClr val="tx1"/>
                </a:solidFill>
                <a:latin typeface="幼圆" panose="02010509060101010101" pitchFamily="49" charset="-122"/>
                <a:ea typeface="幼圆" panose="02010509060101010101" pitchFamily="49" charset="-122"/>
                <a:cs typeface="+mn-cs"/>
              </a:rPr>
              <a:t>交易</a:t>
            </a:r>
            <a:r>
              <a:rPr kumimoji="0" lang="zh-CN" altLang="zh-CN" sz="2000" kern="1200" cap="none" spc="0" normalizeH="0" baseline="0" noProof="0" dirty="0">
                <a:solidFill>
                  <a:schemeClr val="tx1"/>
                </a:solidFill>
                <a:latin typeface="+mn-lt"/>
                <a:ea typeface="+mn-ea"/>
                <a:cs typeface="+mn-cs"/>
              </a:rPr>
              <a:t>安全</a:t>
            </a:r>
            <a:endParaRPr kumimoji="0" lang="zh-CN" altLang="zh-CN" sz="2000" kern="1200" cap="none" spc="0" normalizeH="0" baseline="0" noProof="0" dirty="0">
              <a:solidFill>
                <a:schemeClr val="tx1"/>
              </a:solidFill>
              <a:latin typeface="+mn-lt"/>
              <a:ea typeface="+mn-ea"/>
              <a:cs typeface="+mn-cs"/>
            </a:endParaRPr>
          </a:p>
        </p:txBody>
      </p:sp>
      <p:sp>
        <p:nvSpPr>
          <p:cNvPr id="41" name="TextBox 40"/>
          <p:cNvSpPr txBox="1"/>
          <p:nvPr/>
        </p:nvSpPr>
        <p:spPr>
          <a:xfrm>
            <a:off x="8780463" y="2565400"/>
            <a:ext cx="2574925" cy="398780"/>
          </a:xfrm>
          <a:prstGeom prst="rect">
            <a:avLst/>
          </a:prstGeom>
          <a:noFill/>
        </p:spPr>
        <p:txBody>
          <a:bodyPr>
            <a:spAutoFit/>
          </a:bodyPr>
          <a:lstStyle/>
          <a:p>
            <a:pPr marR="0" defTabSz="914400" fontAlgn="auto">
              <a:spcBef>
                <a:spcPts val="0"/>
              </a:spcBef>
              <a:spcAft>
                <a:spcPts val="0"/>
              </a:spcAft>
              <a:buClrTx/>
              <a:buSzTx/>
              <a:buFontTx/>
              <a:buNone/>
              <a:defRPr/>
            </a:pPr>
            <a:r>
              <a:rPr kumimoji="0" lang="zh-CN" altLang="zh-CN" sz="2000" kern="1200" cap="none" spc="0" normalizeH="0" baseline="0" noProof="0" dirty="0">
                <a:solidFill>
                  <a:schemeClr val="tx1"/>
                </a:solidFill>
                <a:latin typeface="幼圆" panose="02010509060101010101" pitchFamily="49" charset="-122"/>
                <a:ea typeface="幼圆" panose="02010509060101010101" pitchFamily="49" charset="-122"/>
                <a:cs typeface="+mn-cs"/>
              </a:rPr>
              <a:t>支撑和服务公共管理</a:t>
            </a:r>
            <a:endParaRPr kumimoji="0" lang="zh-CN" altLang="zh-CN" sz="2000" kern="1200" cap="none" spc="0" normalizeH="0" baseline="0" noProof="0" dirty="0">
              <a:solidFill>
                <a:schemeClr val="tx1"/>
              </a:solidFill>
              <a:latin typeface="幼圆" panose="02010509060101010101" pitchFamily="49" charset="-122"/>
              <a:ea typeface="幼圆" panose="02010509060101010101" pitchFamily="49" charset="-122"/>
              <a:cs typeface="+mn-cs"/>
            </a:endParaRPr>
          </a:p>
        </p:txBody>
      </p:sp>
      <p:sp>
        <p:nvSpPr>
          <p:cNvPr id="43" name="TextBox 42"/>
          <p:cNvSpPr txBox="1"/>
          <p:nvPr/>
        </p:nvSpPr>
        <p:spPr>
          <a:xfrm>
            <a:off x="531813" y="3429000"/>
            <a:ext cx="3190875" cy="1753235"/>
          </a:xfrm>
          <a:prstGeom prst="rect">
            <a:avLst/>
          </a:prstGeom>
          <a:noFill/>
          <a:ln w="9525">
            <a:noFill/>
          </a:ln>
        </p:spPr>
        <p:txBody>
          <a:bodyPr>
            <a:spAutoFit/>
          </a:bodyPr>
          <a:p>
            <a:pPr>
              <a:lnSpc>
                <a:spcPct val="150000"/>
              </a:lnSpc>
            </a:pPr>
            <a:r>
              <a:rPr lang="en-US" altLang="zh-CN" b="0">
                <a:latin typeface="幼圆" panose="02010509060101010101" pitchFamily="49" charset="-122"/>
                <a:ea typeface="幼圆" panose="02010509060101010101" pitchFamily="49" charset="-122"/>
              </a:rPr>
              <a:t>    </a:t>
            </a:r>
            <a:r>
              <a:rPr lang="zh-CN" altLang="zh-CN" b="0" dirty="0">
                <a:latin typeface="幼圆" panose="02010509060101010101" pitchFamily="49" charset="-122"/>
                <a:ea typeface="幼圆" panose="02010509060101010101" pitchFamily="49" charset="-122"/>
              </a:rPr>
              <a:t>动产只需要占有，不动产需要通过登记来公示，这是由不动产位置的不可移动性这一固有特性决定。</a:t>
            </a:r>
            <a:endParaRPr lang="zh-CN" altLang="en-US" b="0" dirty="0">
              <a:latin typeface="幼圆" panose="02010509060101010101" pitchFamily="49" charset="-122"/>
              <a:ea typeface="幼圆" panose="02010509060101010101" pitchFamily="49" charset="-122"/>
            </a:endParaRPr>
          </a:p>
        </p:txBody>
      </p:sp>
      <p:sp>
        <p:nvSpPr>
          <p:cNvPr id="44" name="TextBox 43"/>
          <p:cNvSpPr txBox="1"/>
          <p:nvPr/>
        </p:nvSpPr>
        <p:spPr>
          <a:xfrm>
            <a:off x="8235950" y="3429000"/>
            <a:ext cx="3190875" cy="3415030"/>
          </a:xfrm>
          <a:prstGeom prst="rect">
            <a:avLst/>
          </a:prstGeom>
          <a:noFill/>
          <a:ln w="9525">
            <a:noFill/>
          </a:ln>
        </p:spPr>
        <p:txBody>
          <a:bodyPr>
            <a:spAutoFit/>
          </a:bodyPr>
          <a:p>
            <a:r>
              <a:rPr lang="en-US" altLang="zh-CN">
                <a:latin typeface="幼圆" panose="02010509060101010101" pitchFamily="49" charset="-122"/>
                <a:ea typeface="幼圆" panose="02010509060101010101" pitchFamily="49" charset="-122"/>
              </a:rPr>
              <a:t>    </a:t>
            </a:r>
            <a:r>
              <a:rPr lang="zh-CN" altLang="zh-CN" dirty="0">
                <a:latin typeface="幼圆" panose="02010509060101010101" pitchFamily="49" charset="-122"/>
                <a:ea typeface="幼圆" panose="02010509060101010101" pitchFamily="49" charset="-122"/>
              </a:rPr>
              <a:t>直接作用：</a:t>
            </a:r>
            <a:r>
              <a:rPr lang="zh-CN" altLang="zh-CN" b="0" dirty="0">
                <a:latin typeface="幼圆" panose="02010509060101010101" pitchFamily="49" charset="-122"/>
                <a:ea typeface="幼圆" panose="02010509060101010101" pitchFamily="49" charset="-122"/>
              </a:rPr>
              <a:t>要发挥不动产的功能，显化不动产的价值，只能加强管理并通过市场交易才能得到体现。</a:t>
            </a:r>
            <a:endParaRPr lang="en-US" altLang="zh-CN" b="0">
              <a:latin typeface="幼圆" panose="02010509060101010101" pitchFamily="49" charset="-122"/>
              <a:ea typeface="幼圆" panose="02010509060101010101" pitchFamily="49" charset="-122"/>
            </a:endParaRPr>
          </a:p>
          <a:p>
            <a:r>
              <a:rPr lang="en-US" altLang="zh-CN">
                <a:latin typeface="幼圆" panose="02010509060101010101" pitchFamily="49" charset="-122"/>
                <a:ea typeface="幼圆" panose="02010509060101010101" pitchFamily="49" charset="-122"/>
              </a:rPr>
              <a:t>    </a:t>
            </a:r>
            <a:r>
              <a:rPr lang="zh-CN" altLang="zh-CN" dirty="0">
                <a:latin typeface="幼圆" panose="02010509060101010101" pitchFamily="49" charset="-122"/>
                <a:ea typeface="幼圆" panose="02010509060101010101" pitchFamily="49" charset="-122"/>
              </a:rPr>
              <a:t>间接作用：</a:t>
            </a:r>
            <a:r>
              <a:rPr lang="zh-CN" altLang="zh-CN" b="0" dirty="0">
                <a:latin typeface="幼圆" panose="02010509060101010101" pitchFamily="49" charset="-122"/>
                <a:ea typeface="幼圆" panose="02010509060101010101" pitchFamily="49" charset="-122"/>
              </a:rPr>
              <a:t>完备、准确、可靠的不动产登记信息，能够有效支撑不动产的相关管理工作，还可有效促进城市及乡村规划、建设等公共管理，为深化农村综合改革（三权分离）奠定基础。</a:t>
            </a:r>
            <a:endParaRPr lang="zh-CN" altLang="zh-CN" b="0" dirty="0">
              <a:latin typeface="幼圆" panose="02010509060101010101" pitchFamily="49" charset="-122"/>
              <a:ea typeface="幼圆" panose="02010509060101010101" pitchFamily="49" charset="-122"/>
            </a:endParaRPr>
          </a:p>
          <a:p>
            <a:endParaRPr lang="zh-CN" altLang="zh-CN" b="0" dirty="0">
              <a:latin typeface="Calibri" panose="020F0502020204030204" pitchFamily="34" charset="0"/>
            </a:endParaRPr>
          </a:p>
        </p:txBody>
      </p:sp>
      <p:sp>
        <p:nvSpPr>
          <p:cNvPr id="45" name="TextBox 44"/>
          <p:cNvSpPr txBox="1"/>
          <p:nvPr/>
        </p:nvSpPr>
        <p:spPr>
          <a:xfrm>
            <a:off x="4348163" y="3429000"/>
            <a:ext cx="3190875" cy="1753235"/>
          </a:xfrm>
          <a:prstGeom prst="rect">
            <a:avLst/>
          </a:prstGeom>
          <a:noFill/>
          <a:ln w="9525">
            <a:noFill/>
          </a:ln>
        </p:spPr>
        <p:txBody>
          <a:bodyPr>
            <a:spAutoFit/>
          </a:bodyPr>
          <a:p>
            <a:pPr>
              <a:lnSpc>
                <a:spcPct val="150000"/>
              </a:lnSpc>
            </a:pPr>
            <a:r>
              <a:rPr lang="en-US" altLang="zh-CN" b="0">
                <a:latin typeface="幼圆" panose="02010509060101010101" pitchFamily="49" charset="-122"/>
                <a:ea typeface="幼圆" panose="02010509060101010101" pitchFamily="49" charset="-122"/>
              </a:rPr>
              <a:t>    </a:t>
            </a:r>
            <a:r>
              <a:rPr lang="zh-CN" altLang="zh-CN" b="0" dirty="0">
                <a:latin typeface="幼圆" panose="02010509060101010101" pitchFamily="49" charset="-122"/>
                <a:ea typeface="幼圆" panose="02010509060101010101" pitchFamily="49" charset="-122"/>
              </a:rPr>
              <a:t>不动产登记制度，确认并证明不动产的归属，登记错了能得到赔偿，具有很强的公信力。</a:t>
            </a:r>
            <a:endParaRPr lang="zh-CN" altLang="zh-CN" b="0" dirty="0">
              <a:latin typeface="幼圆" panose="02010509060101010101" pitchFamily="49" charset="-122"/>
              <a:ea typeface="幼圆" panose="02010509060101010101" pitchFamily="49" charset="-122"/>
            </a:endParaRPr>
          </a:p>
        </p:txBody>
      </p:sp>
      <p:sp>
        <p:nvSpPr>
          <p:cNvPr id="46" name="TextBox 8"/>
          <p:cNvSpPr txBox="1"/>
          <p:nvPr/>
        </p:nvSpPr>
        <p:spPr>
          <a:xfrm>
            <a:off x="482551" y="1052736"/>
            <a:ext cx="4104456" cy="429895"/>
          </a:xfrm>
          <a:prstGeom prst="rect">
            <a:avLst/>
          </a:prstGeom>
          <a:solidFill>
            <a:schemeClr val="bg1"/>
          </a:solidFill>
          <a:scene3d>
            <a:camera prst="orthographicFront"/>
            <a:lightRig rig="threePt" dir="t"/>
          </a:scene3d>
          <a:sp3d>
            <a:bevelT prst="angle"/>
          </a:sp3d>
        </p:spPr>
        <p:txBody>
          <a:bodyPr>
            <a:spAutoFit/>
          </a:bodyPr>
          <a:p>
            <a:pPr algn="ctr"/>
            <a:r>
              <a:rPr lang="zh-CN" altLang="en-US" sz="2200" b="0">
                <a:solidFill>
                  <a:srgbClr val="0B87D6"/>
                </a:solidFill>
                <a:latin typeface="华康俪金黑W8(P)"/>
                <a:ea typeface="华康俪金黑W8(P)"/>
              </a:rPr>
              <a:t>（六）</a:t>
            </a:r>
            <a:r>
              <a:rPr lang="zh-CN" altLang="en-US" sz="2200" b="0" dirty="0">
                <a:solidFill>
                  <a:srgbClr val="0B87D6"/>
                </a:solidFill>
                <a:latin typeface="华康俪金黑W8(P)"/>
                <a:ea typeface="华康俪金黑W8(P)"/>
              </a:rPr>
              <a:t>不动产登记的作用</a:t>
            </a:r>
            <a:endParaRPr lang="zh-CN" altLang="en-US" sz="2200" b="0" dirty="0">
              <a:solidFill>
                <a:srgbClr val="0B87D6"/>
              </a:solidFill>
              <a:latin typeface="华康俪金黑W8(P)"/>
              <a:ea typeface="华康俪金黑W8(P)"/>
            </a:endParaRPr>
          </a:p>
        </p:txBody>
      </p:sp>
    </p:spTree>
  </p:cSld>
  <p:clrMapOvr>
    <a:masterClrMapping/>
  </p:clrMapOvr>
  <p:transition spd="slow" advTm="5864">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p:cNvSpPr txBox="1"/>
          <p:nvPr/>
        </p:nvSpPr>
        <p:spPr>
          <a:xfrm>
            <a:off x="1886585" y="2631440"/>
            <a:ext cx="10223500" cy="645160"/>
          </a:xfrm>
          <a:prstGeom prst="rect">
            <a:avLst/>
          </a:prstGeom>
          <a:noFill/>
          <a:extLst>
            <a:ext uri="{909E8E84-426E-40DD-AFC4-6F175D3DCCD1}">
              <a14:hiddenFill xmlns:a14="http://schemas.microsoft.com/office/drawing/2010/main">
                <a:solidFill>
                  <a:srgbClr val="FFFF00"/>
                </a:solidFill>
              </a14:hiddenFill>
            </a:ext>
          </a:extLst>
        </p:spPr>
        <p:txBody>
          <a:bodyPr wrap="square" rtlCol="0">
            <a:spAutoFit/>
          </a:bodyPr>
          <a:p>
            <a:r>
              <a:rPr lang="zh-CN" altLang="en-US" sz="3600" dirty="0">
                <a:solidFill>
                  <a:schemeClr val="tx1"/>
                </a:solidFill>
                <a:latin typeface="方正黑体_GBK" panose="02000000000000000000" charset="-122"/>
                <a:ea typeface="方正黑体_GBK" panose="02000000000000000000" charset="-122"/>
                <a:cs typeface="汉仪方隶简" panose="02010600000101010101" charset="-122"/>
              </a:rPr>
              <a:t>二、不动产登记实务要点</a:t>
            </a:r>
            <a:endParaRPr lang="en-US" altLang="zh-CN" sz="3600" dirty="0">
              <a:solidFill>
                <a:schemeClr val="tx1"/>
              </a:solidFill>
              <a:latin typeface="方正黑体_GBK" panose="02000000000000000000" charset="-122"/>
              <a:ea typeface="方正黑体_GBK" panose="02000000000000000000" charset="-122"/>
              <a:cs typeface="汉仪方隶简" panose="0201060000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300" advTm="7308">
        <p14:pan/>
      </p:transition>
    </mc:Choice>
    <mc:Fallback>
      <p:transition spd="slow" advTm="730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直接连接符 1"/>
          <p:cNvCxnSpPr/>
          <p:nvPr/>
        </p:nvCxnSpPr>
        <p:spPr>
          <a:xfrm>
            <a:off x="1266825" y="2420938"/>
            <a:ext cx="9725025"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34818" name="TextBox 11"/>
          <p:cNvSpPr txBox="1"/>
          <p:nvPr/>
        </p:nvSpPr>
        <p:spPr>
          <a:xfrm>
            <a:off x="2062163" y="2000250"/>
            <a:ext cx="4035425" cy="366713"/>
          </a:xfrm>
          <a:prstGeom prst="rect">
            <a:avLst/>
          </a:prstGeom>
          <a:noFill/>
          <a:ln w="9525">
            <a:noFill/>
          </a:ln>
        </p:spPr>
        <p:txBody>
          <a:bodyPr>
            <a:spAutoFit/>
          </a:bodyPr>
          <a:p>
            <a:r>
              <a:rPr lang="en-US" altLang="zh-CN">
                <a:solidFill>
                  <a:schemeClr val="tx1"/>
                </a:solidFill>
                <a:latin typeface="微软雅黑" panose="020B0503020204020204" charset="-122"/>
                <a:ea typeface="微软雅黑" panose="020B0503020204020204" charset="-122"/>
              </a:rPr>
              <a:t>1.</a:t>
            </a:r>
            <a:r>
              <a:rPr lang="zh-CN" altLang="en-US" dirty="0">
                <a:solidFill>
                  <a:schemeClr val="tx1"/>
                </a:solidFill>
                <a:latin typeface="微软雅黑" panose="020B0503020204020204" charset="-122"/>
                <a:ea typeface="微软雅黑" panose="020B0503020204020204" charset="-122"/>
              </a:rPr>
              <a:t>历史悠久</a:t>
            </a:r>
            <a:endParaRPr lang="zh-CN" altLang="en-US" dirty="0">
              <a:solidFill>
                <a:schemeClr val="tx1"/>
              </a:solidFill>
              <a:latin typeface="微软雅黑" panose="020B0503020204020204" charset="-122"/>
              <a:ea typeface="微软雅黑" panose="020B0503020204020204" charset="-122"/>
            </a:endParaRPr>
          </a:p>
        </p:txBody>
      </p:sp>
      <p:sp>
        <p:nvSpPr>
          <p:cNvPr id="4" name="矩形 3"/>
          <p:cNvSpPr>
            <a:spLocks noChangeArrowheads="1"/>
          </p:cNvSpPr>
          <p:nvPr/>
        </p:nvSpPr>
        <p:spPr bwMode="auto">
          <a:xfrm>
            <a:off x="1271905" y="3230563"/>
            <a:ext cx="4179888" cy="1039813"/>
          </a:xfrm>
          <a:prstGeom prst="rect">
            <a:avLst/>
          </a:prstGeom>
          <a:noFill/>
          <a:ln w="9525">
            <a:noFill/>
            <a:prstDash val="dash"/>
            <a:miter lim="800000"/>
          </a:ln>
        </p:spPr>
        <p:txBody>
          <a:bodyPr wrap="square">
            <a:spAutoFit/>
          </a:bodyPr>
          <a:lstStyle/>
          <a:p>
            <a:pPr marL="0" marR="0" lvl="0" indent="0" algn="l" defTabSz="914400" rtl="0" eaLnBrk="1" fontAlgn="base" latinLnBrk="0" hangingPunct="1">
              <a:lnSpc>
                <a:spcPct val="129000"/>
              </a:lnSpc>
              <a:spcBef>
                <a:spcPct val="0"/>
              </a:spcBef>
              <a:spcAft>
                <a:spcPts val="600"/>
              </a:spcAft>
              <a:buClrTx/>
              <a:buSzTx/>
              <a:buFontTx/>
              <a:buNone/>
              <a:defRPr/>
            </a:pPr>
            <a:r>
              <a:rPr kumimoji="0" lang="zh-CN" altLang="en-US" sz="1600" b="0" i="0" u="none" strike="noStrike" kern="1200" cap="none" spc="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mn-cs"/>
              </a:rPr>
              <a:t>发于唐而兴于明的鱼鳞图就是土地登记簿册（如明朝鱼鳞图册）。最早的土地登记，主要是以征税为目的。</a:t>
            </a:r>
            <a:endParaRPr kumimoji="0" lang="zh-CN" altLang="en-US" sz="1600" b="0" i="0" u="none" strike="noStrike" kern="1200" cap="none" spc="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mn-cs"/>
            </a:endParaRPr>
          </a:p>
        </p:txBody>
      </p:sp>
      <p:cxnSp>
        <p:nvCxnSpPr>
          <p:cNvPr id="5" name="直接连接符 4"/>
          <p:cNvCxnSpPr/>
          <p:nvPr/>
        </p:nvCxnSpPr>
        <p:spPr>
          <a:xfrm>
            <a:off x="1271588" y="6453188"/>
            <a:ext cx="9723438"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pic>
        <p:nvPicPr>
          <p:cNvPr id="34821" name="图片 5"/>
          <p:cNvPicPr>
            <a:picLocks noChangeAspect="1"/>
          </p:cNvPicPr>
          <p:nvPr/>
        </p:nvPicPr>
        <p:blipFill>
          <a:blip r:embed="rId1"/>
          <a:stretch>
            <a:fillRect/>
          </a:stretch>
        </p:blipFill>
        <p:spPr>
          <a:xfrm>
            <a:off x="1266825" y="1554163"/>
            <a:ext cx="762000" cy="755650"/>
          </a:xfrm>
          <a:prstGeom prst="rect">
            <a:avLst/>
          </a:prstGeom>
          <a:noFill/>
          <a:ln w="9525">
            <a:noFill/>
          </a:ln>
        </p:spPr>
      </p:pic>
      <p:pic>
        <p:nvPicPr>
          <p:cNvPr id="7" name="Picture 7" descr="wpsA0A"/>
          <p:cNvPicPr>
            <a:picLocks noChangeAspect="1" noChangeArrowheads="1"/>
          </p:cNvPicPr>
          <p:nvPr/>
        </p:nvPicPr>
        <p:blipFill>
          <a:blip r:embed="rId2"/>
          <a:srcRect/>
          <a:stretch>
            <a:fillRect/>
          </a:stretch>
        </p:blipFill>
        <p:spPr bwMode="auto">
          <a:xfrm>
            <a:off x="5664941" y="2708920"/>
            <a:ext cx="5215407" cy="3528392"/>
          </a:xfrm>
          <a:prstGeom prst="rect">
            <a:avLst/>
          </a:prstGeom>
          <a:noFill/>
          <a:ln>
            <a:solidFill>
              <a:srgbClr val="FFCD2F"/>
            </a:solidFill>
          </a:ln>
          <a:effectLst>
            <a:softEdge rad="88900"/>
          </a:effectLst>
        </p:spPr>
      </p:pic>
      <p:sp>
        <p:nvSpPr>
          <p:cNvPr id="8" name="右箭头 7"/>
          <p:cNvSpPr/>
          <p:nvPr/>
        </p:nvSpPr>
        <p:spPr>
          <a:xfrm>
            <a:off x="698500" y="692150"/>
            <a:ext cx="6192838" cy="1081088"/>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TextBox 8"/>
          <p:cNvSpPr txBox="1"/>
          <p:nvPr/>
        </p:nvSpPr>
        <p:spPr>
          <a:xfrm>
            <a:off x="698500" y="971233"/>
            <a:ext cx="5976938" cy="521970"/>
          </a:xfrm>
          <a:prstGeom prst="rect">
            <a:avLst/>
          </a:prstGeom>
          <a:noFill/>
        </p:spPr>
        <p:txBody>
          <a:bodyPr>
            <a:spAutoFit/>
          </a:bodyPr>
          <a:p>
            <a:r>
              <a:rPr lang="zh-CN" altLang="zh-CN" sz="2800" dirty="0">
                <a:solidFill>
                  <a:schemeClr val="tx1"/>
                </a:solidFill>
                <a:latin typeface="黑体" panose="02010609060101010101" charset="-122"/>
                <a:ea typeface="黑体" panose="02010609060101010101" charset="-122"/>
              </a:rPr>
              <a:t>前言：我国不动产登记制度历史</a:t>
            </a:r>
            <a:endParaRPr lang="zh-CN" altLang="zh-CN" sz="2800" dirty="0">
              <a:solidFill>
                <a:schemeClr val="tx1"/>
              </a:solidFill>
              <a:latin typeface="黑体" panose="02010609060101010101" charset="-122"/>
              <a:ea typeface="黑体" panose="02010609060101010101" charset="-122"/>
            </a:endParaRPr>
          </a:p>
        </p:txBody>
      </p:sp>
    </p:spTree>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6" name="内容占位符 2"/>
          <p:cNvSpPr>
            <a:spLocks noGrp="1" noRot="1"/>
          </p:cNvSpPr>
          <p:nvPr>
            <p:ph idx="4294967295"/>
          </p:nvPr>
        </p:nvSpPr>
        <p:spPr>
          <a:xfrm>
            <a:off x="0" y="1093470"/>
            <a:ext cx="8540750" cy="5121910"/>
          </a:xfrm>
        </p:spPr>
        <p:txBody>
          <a:bodyPr vert="horz" wrap="square" lIns="91440" tIns="45720" rIns="91440" bIns="45720" anchor="t" anchorCtr="0"/>
          <a:p>
            <a:pPr>
              <a:lnSpc>
                <a:spcPct val="80000"/>
              </a:lnSpc>
            </a:pPr>
            <a:r>
              <a:rPr lang="zh-CN" altLang="en-US" sz="2800" b="1" dirty="0">
                <a:solidFill>
                  <a:srgbClr val="000000"/>
                </a:solidFill>
                <a:latin typeface="华文楷体" panose="02010600040101010101" pitchFamily="2" charset="-122"/>
                <a:ea typeface="华文楷体" panose="02010600040101010101" pitchFamily="2" charset="-122"/>
              </a:rPr>
              <a:t>                         </a:t>
            </a:r>
            <a:r>
              <a:rPr lang="zh-CN" altLang="en-US" sz="2800" b="1" dirty="0">
                <a:solidFill>
                  <a:schemeClr val="tx1"/>
                </a:solidFill>
                <a:latin typeface="华文楷体" panose="02010600040101010101" pitchFamily="2" charset="-122"/>
                <a:ea typeface="华文楷体" panose="02010600040101010101" pitchFamily="2" charset="-122"/>
              </a:rPr>
              <a:t>（一）登记程序</a:t>
            </a:r>
            <a:endParaRPr lang="zh-CN" altLang="en-US" sz="2800" dirty="0">
              <a:solidFill>
                <a:srgbClr val="0033CC"/>
              </a:solidFill>
              <a:latin typeface="楷体" panose="02010609060101010101" pitchFamily="49" charset="-122"/>
              <a:ea typeface="楷体" panose="02010609060101010101" pitchFamily="49" charset="-122"/>
            </a:endParaRPr>
          </a:p>
          <a:p>
            <a:pPr>
              <a:lnSpc>
                <a:spcPct val="80000"/>
              </a:lnSpc>
            </a:pPr>
            <a:endParaRPr lang="zh-CN" altLang="en-US" sz="4400" b="1" dirty="0">
              <a:latin typeface="楷体" panose="02010609060101010101" pitchFamily="49" charset="-122"/>
              <a:ea typeface="楷体" panose="02010609060101010101" pitchFamily="49" charset="-122"/>
            </a:endParaRPr>
          </a:p>
          <a:p>
            <a:pPr>
              <a:lnSpc>
                <a:spcPct val="80000"/>
              </a:lnSpc>
            </a:pPr>
            <a:endParaRPr lang="zh-CN" altLang="en-US" sz="4400" b="1" dirty="0">
              <a:latin typeface="楷体" panose="02010609060101010101" pitchFamily="49" charset="-122"/>
              <a:ea typeface="楷体" panose="02010609060101010101" pitchFamily="49" charset="-122"/>
            </a:endParaRPr>
          </a:p>
          <a:p>
            <a:pPr>
              <a:lnSpc>
                <a:spcPct val="80000"/>
              </a:lnSpc>
            </a:pPr>
            <a:endParaRPr lang="zh-CN" altLang="en-US" sz="4000" b="1" dirty="0">
              <a:latin typeface="楷体" panose="02010609060101010101" pitchFamily="49" charset="-122"/>
              <a:ea typeface="楷体" panose="02010609060101010101" pitchFamily="49" charset="-122"/>
              <a:sym typeface="Arial" panose="020B0604020202020204" pitchFamily="34" charset="0"/>
            </a:endParaRPr>
          </a:p>
          <a:p>
            <a:pPr>
              <a:lnSpc>
                <a:spcPct val="80000"/>
              </a:lnSpc>
              <a:buNone/>
            </a:pPr>
            <a:endParaRPr lang="zh-CN" altLang="en-US" sz="3300" b="1" dirty="0">
              <a:latin typeface="楷体" panose="02010609060101010101" pitchFamily="49" charset="-122"/>
              <a:ea typeface="楷体" panose="02010609060101010101" pitchFamily="49" charset="-122"/>
              <a:sym typeface="Arial" panose="020B0604020202020204" pitchFamily="34" charset="0"/>
            </a:endParaRPr>
          </a:p>
          <a:p>
            <a:pPr>
              <a:lnSpc>
                <a:spcPct val="80000"/>
              </a:lnSpc>
            </a:pPr>
            <a:endParaRPr lang="zh-CN" altLang="en-US" sz="3300" b="1" dirty="0">
              <a:latin typeface="楷体" panose="02010609060101010101" pitchFamily="49" charset="-122"/>
              <a:ea typeface="楷体" panose="02010609060101010101" pitchFamily="49" charset="-122"/>
            </a:endParaRPr>
          </a:p>
          <a:p>
            <a:pPr>
              <a:lnSpc>
                <a:spcPct val="80000"/>
              </a:lnSpc>
            </a:pPr>
            <a:endParaRPr lang="zh-CN" altLang="en-US" sz="3300" dirty="0">
              <a:latin typeface="楷体" panose="02010609060101010101" pitchFamily="49" charset="-122"/>
              <a:ea typeface="楷体" panose="02010609060101010101" pitchFamily="49" charset="-122"/>
            </a:endParaRPr>
          </a:p>
        </p:txBody>
      </p:sp>
      <p:sp>
        <p:nvSpPr>
          <p:cNvPr id="118787" name="Rectangle 4"/>
          <p:cNvSpPr/>
          <p:nvPr/>
        </p:nvSpPr>
        <p:spPr>
          <a:xfrm>
            <a:off x="2103438" y="1801813"/>
            <a:ext cx="2401887" cy="6096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buClrTx/>
            </a:pPr>
            <a:r>
              <a:rPr lang="zh-CN" altLang="en-US" sz="2800" dirty="0">
                <a:latin typeface="Arial" panose="020B0604020202020204" pitchFamily="34" charset="0"/>
                <a:ea typeface="黑体" panose="02010609060101010101" charset="-122"/>
              </a:rPr>
              <a:t>申  请 </a:t>
            </a:r>
            <a:endParaRPr lang="zh-CN" altLang="en-US" sz="2800" dirty="0">
              <a:latin typeface="Arial" panose="020B0604020202020204" pitchFamily="34" charset="0"/>
              <a:ea typeface="黑体" panose="02010609060101010101" charset="-122"/>
            </a:endParaRPr>
          </a:p>
        </p:txBody>
      </p:sp>
      <p:sp>
        <p:nvSpPr>
          <p:cNvPr id="118788" name="Rectangle 5"/>
          <p:cNvSpPr/>
          <p:nvPr/>
        </p:nvSpPr>
        <p:spPr>
          <a:xfrm>
            <a:off x="2085975" y="2733675"/>
            <a:ext cx="2401888" cy="60801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buClrTx/>
            </a:pPr>
            <a:r>
              <a:rPr lang="zh-CN" altLang="en-US" sz="2800" dirty="0">
                <a:latin typeface="Arial" panose="020B0604020202020204" pitchFamily="34" charset="0"/>
                <a:ea typeface="黑体" panose="02010609060101010101" charset="-122"/>
              </a:rPr>
              <a:t>受  理</a:t>
            </a:r>
            <a:endParaRPr lang="zh-CN" altLang="en-US" sz="2800" dirty="0">
              <a:latin typeface="Arial" panose="020B0604020202020204" pitchFamily="34" charset="0"/>
              <a:ea typeface="黑体" panose="02010609060101010101" charset="-122"/>
            </a:endParaRPr>
          </a:p>
        </p:txBody>
      </p:sp>
      <p:sp>
        <p:nvSpPr>
          <p:cNvPr id="118789" name="Rectangle 6"/>
          <p:cNvSpPr/>
          <p:nvPr/>
        </p:nvSpPr>
        <p:spPr>
          <a:xfrm>
            <a:off x="2085975" y="5607050"/>
            <a:ext cx="2401888" cy="60801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buClrTx/>
            </a:pPr>
            <a:r>
              <a:rPr lang="zh-CN" altLang="en-US" sz="2800" dirty="0">
                <a:latin typeface="Arial" panose="020B0604020202020204" pitchFamily="34" charset="0"/>
                <a:ea typeface="黑体" panose="02010609060101010101" charset="-122"/>
              </a:rPr>
              <a:t>发  证</a:t>
            </a:r>
            <a:endParaRPr lang="zh-CN" altLang="en-US" sz="2800" dirty="0">
              <a:latin typeface="Arial" panose="020B0604020202020204" pitchFamily="34" charset="0"/>
              <a:ea typeface="黑体" panose="02010609060101010101" charset="-122"/>
            </a:endParaRPr>
          </a:p>
        </p:txBody>
      </p:sp>
      <p:sp>
        <p:nvSpPr>
          <p:cNvPr id="118790" name="Rectangle 7"/>
          <p:cNvSpPr/>
          <p:nvPr/>
        </p:nvSpPr>
        <p:spPr>
          <a:xfrm>
            <a:off x="2085975" y="4622800"/>
            <a:ext cx="2401888" cy="6096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buClrTx/>
            </a:pPr>
            <a:r>
              <a:rPr lang="zh-CN" altLang="en-US" sz="2800" dirty="0">
                <a:latin typeface="Arial" panose="020B0604020202020204" pitchFamily="34" charset="0"/>
                <a:ea typeface="黑体" panose="02010609060101010101" charset="-122"/>
              </a:rPr>
              <a:t>登  簿</a:t>
            </a:r>
            <a:endParaRPr lang="zh-CN" altLang="en-US" sz="2800" dirty="0">
              <a:latin typeface="Arial" panose="020B0604020202020204" pitchFamily="34" charset="0"/>
              <a:ea typeface="黑体" panose="02010609060101010101" charset="-122"/>
            </a:endParaRPr>
          </a:p>
        </p:txBody>
      </p:sp>
      <p:sp>
        <p:nvSpPr>
          <p:cNvPr id="118791" name="Rectangle 8"/>
          <p:cNvSpPr/>
          <p:nvPr/>
        </p:nvSpPr>
        <p:spPr>
          <a:xfrm>
            <a:off x="2085975" y="3687763"/>
            <a:ext cx="2401888" cy="6096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buClrTx/>
            </a:pPr>
            <a:r>
              <a:rPr lang="zh-CN" altLang="en-US" sz="2800" dirty="0">
                <a:latin typeface="Arial" panose="020B0604020202020204" pitchFamily="34" charset="0"/>
                <a:ea typeface="黑体" panose="02010609060101010101" charset="-122"/>
              </a:rPr>
              <a:t>审  核</a:t>
            </a:r>
            <a:endParaRPr lang="zh-CN" altLang="en-US" sz="2800" dirty="0">
              <a:latin typeface="Arial" panose="020B0604020202020204" pitchFamily="34" charset="0"/>
              <a:ea typeface="黑体" panose="02010609060101010101" charset="-122"/>
            </a:endParaRPr>
          </a:p>
        </p:txBody>
      </p:sp>
      <p:sp>
        <p:nvSpPr>
          <p:cNvPr id="118792" name="Line 9"/>
          <p:cNvSpPr/>
          <p:nvPr/>
        </p:nvSpPr>
        <p:spPr>
          <a:xfrm>
            <a:off x="3235325" y="2411413"/>
            <a:ext cx="1588" cy="322262"/>
          </a:xfrm>
          <a:prstGeom prst="line">
            <a:avLst/>
          </a:prstGeom>
          <a:ln w="9525" cap="flat" cmpd="sng">
            <a:solidFill>
              <a:schemeClr val="tx1"/>
            </a:solidFill>
            <a:prstDash val="solid"/>
            <a:round/>
            <a:headEnd type="none" w="med" len="med"/>
            <a:tailEnd type="triangle" w="med" len="med"/>
          </a:ln>
        </p:spPr>
      </p:sp>
      <p:sp>
        <p:nvSpPr>
          <p:cNvPr id="118793" name="Line 10"/>
          <p:cNvSpPr/>
          <p:nvPr/>
        </p:nvSpPr>
        <p:spPr>
          <a:xfrm>
            <a:off x="3235325" y="3341688"/>
            <a:ext cx="1588" cy="346075"/>
          </a:xfrm>
          <a:prstGeom prst="line">
            <a:avLst/>
          </a:prstGeom>
          <a:ln w="9525" cap="flat" cmpd="sng">
            <a:solidFill>
              <a:schemeClr val="tx1"/>
            </a:solidFill>
            <a:prstDash val="solid"/>
            <a:round/>
            <a:headEnd type="none" w="med" len="med"/>
            <a:tailEnd type="triangle" w="med" len="med"/>
          </a:ln>
        </p:spPr>
      </p:sp>
      <p:sp>
        <p:nvSpPr>
          <p:cNvPr id="118794" name="Line 11"/>
          <p:cNvSpPr/>
          <p:nvPr/>
        </p:nvSpPr>
        <p:spPr>
          <a:xfrm>
            <a:off x="3235325" y="4297363"/>
            <a:ext cx="1588" cy="325437"/>
          </a:xfrm>
          <a:prstGeom prst="line">
            <a:avLst/>
          </a:prstGeom>
          <a:ln w="9525" cap="flat" cmpd="sng">
            <a:solidFill>
              <a:schemeClr val="tx1"/>
            </a:solidFill>
            <a:prstDash val="solid"/>
            <a:round/>
            <a:headEnd type="none" w="med" len="med"/>
            <a:tailEnd type="triangle" w="med" len="med"/>
          </a:ln>
        </p:spPr>
      </p:sp>
      <p:sp>
        <p:nvSpPr>
          <p:cNvPr id="118795" name="Line 12"/>
          <p:cNvSpPr/>
          <p:nvPr/>
        </p:nvSpPr>
        <p:spPr>
          <a:xfrm>
            <a:off x="3235325" y="5232400"/>
            <a:ext cx="1588" cy="374650"/>
          </a:xfrm>
          <a:prstGeom prst="line">
            <a:avLst/>
          </a:prstGeom>
          <a:ln w="9525" cap="flat" cmpd="sng">
            <a:solidFill>
              <a:schemeClr val="tx1"/>
            </a:solidFill>
            <a:prstDash val="solid"/>
            <a:round/>
            <a:headEnd type="none" w="med" len="med"/>
            <a:tailEnd type="triangle" w="med" len="med"/>
          </a:ln>
        </p:spPr>
      </p:sp>
      <p:sp>
        <p:nvSpPr>
          <p:cNvPr id="118796" name="AutoShape 13"/>
          <p:cNvSpPr/>
          <p:nvPr/>
        </p:nvSpPr>
        <p:spPr>
          <a:xfrm>
            <a:off x="4714875" y="2112963"/>
            <a:ext cx="957263" cy="1960562"/>
          </a:xfrm>
          <a:prstGeom prst="rightBrace">
            <a:avLst>
              <a:gd name="adj1" fmla="val 17010"/>
              <a:gd name="adj2" fmla="val 50000"/>
            </a:avLst>
          </a:prstGeom>
          <a:solidFill>
            <a:schemeClr val="accent1"/>
          </a:solidFill>
          <a:ln w="9525" cap="flat" cmpd="sng">
            <a:solidFill>
              <a:schemeClr val="tx1"/>
            </a:solidFill>
            <a:prstDash val="solid"/>
            <a:round/>
            <a:headEnd type="none" w="med" len="med"/>
            <a:tailEnd type="none" w="med" len="med"/>
          </a:ln>
        </p:spPr>
        <p:txBody>
          <a:bodyPr anchor="ctr" anchorCtr="0"/>
          <a:p>
            <a:pPr>
              <a:buClrTx/>
            </a:pPr>
            <a:endParaRPr lang="zh-CN" altLang="en-US" sz="1800" dirty="0">
              <a:latin typeface="Arial" panose="020B0604020202020204" pitchFamily="34" charset="0"/>
              <a:ea typeface="宋体" panose="02010600030101010101" pitchFamily="2" charset="-122"/>
            </a:endParaRPr>
          </a:p>
        </p:txBody>
      </p:sp>
      <p:sp>
        <p:nvSpPr>
          <p:cNvPr id="118797" name="Oval 14"/>
          <p:cNvSpPr/>
          <p:nvPr/>
        </p:nvSpPr>
        <p:spPr>
          <a:xfrm>
            <a:off x="6022975" y="2378075"/>
            <a:ext cx="4348163" cy="1276350"/>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nchorCtr="0"/>
          <a:p>
            <a:pPr algn="ctr">
              <a:buClrTx/>
            </a:pPr>
            <a:r>
              <a:rPr lang="zh-CN" altLang="en-US" sz="2800" dirty="0">
                <a:solidFill>
                  <a:srgbClr val="DC1F00"/>
                </a:solidFill>
                <a:latin typeface="Arial" panose="020B0604020202020204" pitchFamily="34" charset="0"/>
                <a:ea typeface="黑体" panose="02010609060101010101" charset="-122"/>
              </a:rPr>
              <a:t>不动产登记申请审批表</a:t>
            </a:r>
            <a:endParaRPr lang="zh-CN" altLang="en-US" sz="2800" dirty="0">
              <a:solidFill>
                <a:srgbClr val="DC1F00"/>
              </a:solidFill>
              <a:latin typeface="Arial" panose="020B0604020202020204" pitchFamily="34" charset="0"/>
              <a:ea typeface="黑体" panose="02010609060101010101" charset="-122"/>
            </a:endParaRPr>
          </a:p>
        </p:txBody>
      </p:sp>
      <p:sp>
        <p:nvSpPr>
          <p:cNvPr id="118798" name="AutoShape 15"/>
          <p:cNvSpPr/>
          <p:nvPr/>
        </p:nvSpPr>
        <p:spPr>
          <a:xfrm>
            <a:off x="4487863" y="4787900"/>
            <a:ext cx="1201737" cy="358775"/>
          </a:xfrm>
          <a:prstGeom prst="rightArrow">
            <a:avLst>
              <a:gd name="adj1" fmla="val 50000"/>
              <a:gd name="adj2" fmla="val 83645"/>
            </a:avLst>
          </a:prstGeom>
          <a:solidFill>
            <a:schemeClr val="accent1"/>
          </a:solidFill>
          <a:ln w="9525" cap="flat" cmpd="sng">
            <a:solidFill>
              <a:schemeClr val="tx1"/>
            </a:solidFill>
            <a:prstDash val="solid"/>
            <a:miter/>
            <a:headEnd type="none" w="med" len="med"/>
            <a:tailEnd type="none" w="med" len="med"/>
          </a:ln>
        </p:spPr>
        <p:txBody>
          <a:bodyPr anchor="ctr" anchorCtr="0"/>
          <a:p>
            <a:pPr>
              <a:buClrTx/>
            </a:pPr>
            <a:endParaRPr lang="zh-CN" altLang="en-US" sz="1800" dirty="0">
              <a:latin typeface="Arial" panose="020B0604020202020204" pitchFamily="34" charset="0"/>
              <a:ea typeface="宋体" panose="02010600030101010101" pitchFamily="2" charset="-122"/>
            </a:endParaRPr>
          </a:p>
        </p:txBody>
      </p:sp>
      <p:sp>
        <p:nvSpPr>
          <p:cNvPr id="118799" name="AutoShape 16"/>
          <p:cNvSpPr/>
          <p:nvPr/>
        </p:nvSpPr>
        <p:spPr>
          <a:xfrm>
            <a:off x="4487863" y="5781675"/>
            <a:ext cx="1201737" cy="331788"/>
          </a:xfrm>
          <a:prstGeom prst="rightArrow">
            <a:avLst>
              <a:gd name="adj1" fmla="val 50000"/>
              <a:gd name="adj2" fmla="val 90449"/>
            </a:avLst>
          </a:prstGeom>
          <a:solidFill>
            <a:schemeClr val="accent1"/>
          </a:solidFill>
          <a:ln w="9525" cap="flat" cmpd="sng">
            <a:solidFill>
              <a:schemeClr val="tx1"/>
            </a:solidFill>
            <a:prstDash val="solid"/>
            <a:miter/>
            <a:headEnd type="none" w="med" len="med"/>
            <a:tailEnd type="none" w="med" len="med"/>
          </a:ln>
        </p:spPr>
        <p:txBody>
          <a:bodyPr anchor="ctr" anchorCtr="0"/>
          <a:p>
            <a:pPr>
              <a:buClrTx/>
            </a:pPr>
            <a:endParaRPr lang="zh-CN" altLang="en-US" sz="1800" dirty="0">
              <a:latin typeface="Arial" panose="020B0604020202020204" pitchFamily="34" charset="0"/>
              <a:ea typeface="宋体" panose="02010600030101010101" pitchFamily="2" charset="-122"/>
            </a:endParaRPr>
          </a:p>
        </p:txBody>
      </p:sp>
      <p:sp>
        <p:nvSpPr>
          <p:cNvPr id="118800" name="Oval 17"/>
          <p:cNvSpPr/>
          <p:nvPr/>
        </p:nvSpPr>
        <p:spPr>
          <a:xfrm>
            <a:off x="6022975" y="4332288"/>
            <a:ext cx="4349750" cy="935037"/>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nchorCtr="0"/>
          <a:p>
            <a:pPr algn="ctr">
              <a:buClrTx/>
            </a:pPr>
            <a:r>
              <a:rPr lang="zh-CN" altLang="en-US" sz="2800" dirty="0">
                <a:solidFill>
                  <a:srgbClr val="DC1F00"/>
                </a:solidFill>
                <a:latin typeface="Arial" panose="020B0604020202020204" pitchFamily="34" charset="0"/>
                <a:ea typeface="黑体" panose="02010609060101010101" charset="-122"/>
              </a:rPr>
              <a:t>不动产登记簿样式</a:t>
            </a:r>
            <a:endParaRPr lang="zh-CN" altLang="en-US" sz="2800" dirty="0">
              <a:solidFill>
                <a:srgbClr val="DC1F00"/>
              </a:solidFill>
              <a:latin typeface="Arial" panose="020B0604020202020204" pitchFamily="34" charset="0"/>
              <a:ea typeface="黑体" panose="02010609060101010101" charset="-122"/>
            </a:endParaRPr>
          </a:p>
        </p:txBody>
      </p:sp>
      <p:sp>
        <p:nvSpPr>
          <p:cNvPr id="118801" name="Oval 18"/>
          <p:cNvSpPr/>
          <p:nvPr/>
        </p:nvSpPr>
        <p:spPr>
          <a:xfrm>
            <a:off x="6026150" y="5538788"/>
            <a:ext cx="4346575" cy="850900"/>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nchorCtr="0"/>
          <a:p>
            <a:pPr algn="ctr">
              <a:buClrTx/>
            </a:pPr>
            <a:r>
              <a:rPr lang="zh-CN" altLang="en-US" sz="2400" dirty="0">
                <a:solidFill>
                  <a:srgbClr val="DC1F00"/>
                </a:solidFill>
                <a:latin typeface="Arial" panose="020B0604020202020204" pitchFamily="34" charset="0"/>
                <a:ea typeface="黑体" panose="02010609060101010101" charset="-122"/>
              </a:rPr>
              <a:t>不动产权证书和登记证明样式</a:t>
            </a:r>
            <a:endParaRPr lang="zh-CN" altLang="en-US" sz="2400" dirty="0">
              <a:solidFill>
                <a:srgbClr val="DC1F00"/>
              </a:solidFill>
              <a:latin typeface="Arial" panose="020B0604020202020204" pitchFamily="34" charset="0"/>
              <a:ea typeface="黑体" panose="02010609060101010101" charset="-122"/>
            </a:endParaRPr>
          </a:p>
        </p:txBody>
      </p:sp>
      <p:sp>
        <p:nvSpPr>
          <p:cNvPr id="118802" name="Rectangle 19"/>
          <p:cNvSpPr/>
          <p:nvPr/>
        </p:nvSpPr>
        <p:spPr>
          <a:xfrm>
            <a:off x="3235325" y="6405246"/>
            <a:ext cx="5303838" cy="337185"/>
          </a:xfrm>
          <a:prstGeom prst="rect">
            <a:avLst/>
          </a:prstGeom>
          <a:noFill/>
          <a:ln w="9525">
            <a:noFill/>
          </a:ln>
          <a:effectLst>
            <a:prstShdw prst="shdw17" dist="17961" dir="2699999">
              <a:srgbClr val="8D9499">
                <a:alpha val="50000"/>
              </a:srgbClr>
            </a:prstShdw>
          </a:effectLst>
        </p:spPr>
        <p:txBody>
          <a:bodyPr anchor="ctr" anchorCtr="0">
            <a:spAutoFit/>
          </a:bodyPr>
          <a:p>
            <a:pPr eaLnBrk="0" hangingPunct="0">
              <a:buClrTx/>
            </a:pPr>
            <a:endParaRPr lang="zh-CN" altLang="en-US" sz="1600" dirty="0">
              <a:solidFill>
                <a:srgbClr val="0033CC"/>
              </a:solidFill>
              <a:latin typeface="Arial" panose="020B0604020202020204" pitchFamily="34" charset="0"/>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4385"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pic>
        <p:nvPicPr>
          <p:cNvPr id="144386" name="Picture 4"/>
          <p:cNvPicPr>
            <a:picLocks noChangeAspect="1"/>
          </p:cNvPicPr>
          <p:nvPr/>
        </p:nvPicPr>
        <p:blipFill>
          <a:blip r:embed="rId1"/>
          <a:stretch>
            <a:fillRect/>
          </a:stretch>
        </p:blipFill>
        <p:spPr>
          <a:xfrm>
            <a:off x="1527175" y="331788"/>
            <a:ext cx="4575175" cy="6172200"/>
          </a:xfrm>
          <a:prstGeom prst="rect">
            <a:avLst/>
          </a:prstGeom>
          <a:noFill/>
          <a:ln w="9525">
            <a:noFill/>
          </a:ln>
        </p:spPr>
      </p:pic>
      <p:pic>
        <p:nvPicPr>
          <p:cNvPr id="144387" name="Picture 5"/>
          <p:cNvPicPr>
            <a:picLocks noChangeAspect="1"/>
          </p:cNvPicPr>
          <p:nvPr/>
        </p:nvPicPr>
        <p:blipFill>
          <a:blip r:embed="rId2"/>
          <a:stretch>
            <a:fillRect/>
          </a:stretch>
        </p:blipFill>
        <p:spPr>
          <a:xfrm>
            <a:off x="6102350" y="331788"/>
            <a:ext cx="4429125" cy="6173787"/>
          </a:xfrm>
          <a:prstGeom prst="rect">
            <a:avLst/>
          </a:prstGeom>
          <a:noFill/>
          <a:ln w="9525">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5410" name="内容占位符 2"/>
          <p:cNvSpPr>
            <a:spLocks noGrp="1" noRot="1"/>
          </p:cNvSpPr>
          <p:nvPr>
            <p:ph idx="4294967295"/>
          </p:nvPr>
        </p:nvSpPr>
        <p:spPr>
          <a:xfrm>
            <a:off x="0" y="1376680"/>
            <a:ext cx="8540750" cy="4838700"/>
          </a:xfrm>
        </p:spPr>
        <p:txBody>
          <a:bodyPr vert="horz" wrap="square" lIns="91440" tIns="45720" rIns="91440" bIns="45720" anchor="t" anchorCtr="0"/>
          <a:p>
            <a:endParaRPr lang="zh-CN" altLang="en-US" b="1" dirty="0">
              <a:latin typeface="楷体" panose="02010609060101010101" pitchFamily="49" charset="-122"/>
              <a:ea typeface="楷体" panose="02010609060101010101" pitchFamily="49" charset="-122"/>
            </a:endParaRPr>
          </a:p>
          <a:p>
            <a:endParaRPr lang="zh-CN" altLang="en-US" sz="1900" dirty="0">
              <a:latin typeface="楷体" panose="02010609060101010101" pitchFamily="49" charset="-122"/>
              <a:ea typeface="楷体" panose="02010609060101010101" pitchFamily="49" charset="-122"/>
            </a:endParaRPr>
          </a:p>
        </p:txBody>
      </p:sp>
      <p:pic>
        <p:nvPicPr>
          <p:cNvPr id="145411" name="Picture 4"/>
          <p:cNvPicPr>
            <a:picLocks noChangeAspect="1"/>
          </p:cNvPicPr>
          <p:nvPr/>
        </p:nvPicPr>
        <p:blipFill>
          <a:blip r:embed="rId1"/>
          <a:stretch>
            <a:fillRect/>
          </a:stretch>
        </p:blipFill>
        <p:spPr>
          <a:xfrm>
            <a:off x="1484313" y="200025"/>
            <a:ext cx="4568825" cy="6016625"/>
          </a:xfrm>
          <a:prstGeom prst="rect">
            <a:avLst/>
          </a:prstGeom>
          <a:noFill/>
          <a:ln w="9525">
            <a:noFill/>
          </a:ln>
        </p:spPr>
      </p:pic>
      <p:pic>
        <p:nvPicPr>
          <p:cNvPr id="145412" name="Picture 5"/>
          <p:cNvPicPr>
            <a:picLocks noChangeAspect="1"/>
          </p:cNvPicPr>
          <p:nvPr/>
        </p:nvPicPr>
        <p:blipFill>
          <a:blip r:embed="rId2"/>
          <a:stretch>
            <a:fillRect/>
          </a:stretch>
        </p:blipFill>
        <p:spPr>
          <a:xfrm>
            <a:off x="6313488" y="200025"/>
            <a:ext cx="4437062" cy="6016625"/>
          </a:xfrm>
          <a:prstGeom prst="rect">
            <a:avLst/>
          </a:prstGeom>
          <a:noFill/>
          <a:ln w="9525">
            <a:noFill/>
          </a:ln>
        </p:spPr>
      </p:pic>
      <p:sp>
        <p:nvSpPr>
          <p:cNvPr id="145413" name="标题 1"/>
          <p:cNvSpPr>
            <a:spLocks noGrp="1"/>
          </p:cNvSpPr>
          <p:nvPr/>
        </p:nvSpPr>
        <p:spPr>
          <a:xfrm>
            <a:off x="1828800" y="6237288"/>
            <a:ext cx="8540750" cy="542925"/>
          </a:xfrm>
          <a:prstGeom prst="rect">
            <a:avLst/>
          </a:prstGeom>
          <a:noFill/>
          <a:ln w="9525">
            <a:noFill/>
          </a:ln>
        </p:spPr>
        <p:txBody>
          <a:bodyPr anchor="ctr" anchorCtr="0"/>
          <a:p>
            <a:pPr algn="ctr" eaLnBrk="0" hangingPunct="0">
              <a:buClrTx/>
              <a:buFont typeface="Arial" panose="020B0604020202020204" pitchFamily="34" charset="0"/>
            </a:pPr>
            <a:r>
              <a:rPr lang="zh-CN" altLang="en-US" sz="2000" b="1" dirty="0">
                <a:solidFill>
                  <a:srgbClr val="DC1F00"/>
                </a:solidFill>
                <a:latin typeface="楷体" panose="02010609060101010101" pitchFamily="49" charset="-122"/>
                <a:ea typeface="楷体" panose="02010609060101010101" pitchFamily="49" charset="-122"/>
              </a:rPr>
              <a:t>过于原则，灵活性不足</a:t>
            </a:r>
            <a:endParaRPr lang="zh-CN" altLang="en-US" sz="2000" b="1" dirty="0">
              <a:solidFill>
                <a:srgbClr val="DC1F00"/>
              </a:solidFill>
              <a:latin typeface="楷体" panose="02010609060101010101" pitchFamily="49" charset="-122"/>
              <a:ea typeface="楷体" panose="02010609060101010101" pitchFamily="49"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5" name="内容占位符 2"/>
          <p:cNvSpPr>
            <a:spLocks noGrp="1" noRot="1" noChangeArrowheads="1"/>
          </p:cNvSpPr>
          <p:nvPr>
            <p:ph idx="4294967295"/>
          </p:nvPr>
        </p:nvSpPr>
        <p:spPr>
          <a:xfrm>
            <a:off x="0" y="1350010"/>
            <a:ext cx="8540750" cy="5562600"/>
          </a:xfrm>
        </p:spPr>
        <p:txBody>
          <a:bodyPr vert="horz" wrap="square" lIns="91440" tIns="45720" rIns="91440" bIns="45720" numCol="1" anchor="t" anchorCtr="0" compatLnSpc="1"/>
          <a:lstStyle/>
          <a:p>
            <a:pPr marL="0" marR="0" lvl="0" indent="0" algn="l" defTabSz="914400" rtl="0" eaLnBrk="0" fontAlgn="base" latinLnBrk="0" hangingPunct="0">
              <a:lnSpc>
                <a:spcPct val="80000"/>
              </a:lnSpc>
              <a:spcBef>
                <a:spcPct val="20000"/>
              </a:spcBef>
              <a:spcAft>
                <a:spcPct val="0"/>
              </a:spcAft>
              <a:buClr>
                <a:schemeClr val="hlink"/>
              </a:buClr>
              <a:buSzPct val="75000"/>
              <a:buFont typeface="Wingdings" panose="05000000000000000000" pitchFamily="2" charset="2"/>
              <a:buNone/>
              <a:defRPr/>
            </a:pPr>
            <a:endParaRPr kumimoji="0" lang="en-US" altLang="zh-CN" sz="3600" b="1" i="0" u="none" strike="noStrike" kern="1200" cap="none" spc="0" normalizeH="0" baseline="0" noProof="0" dirty="0">
              <a:ln>
                <a:noFill/>
              </a:ln>
              <a:solidFill>
                <a:srgbClr val="000000"/>
              </a:solidFill>
              <a:effectLst/>
              <a:uLnTx/>
              <a:uFillTx/>
              <a:latin typeface="华文楷体" panose="02010600040101010101" pitchFamily="2" charset="-122"/>
              <a:ea typeface="华文楷体" panose="02010600040101010101" pitchFamily="2" charset="-122"/>
              <a:cs typeface="+mn-cs"/>
              <a:sym typeface="华文楷体" panose="02010600040101010101" pitchFamily="2" charset="-122"/>
            </a:endParaRPr>
          </a:p>
          <a:p>
            <a:pPr marL="0" marR="0" lvl="0" indent="0" algn="l" defTabSz="914400" rtl="0" eaLnBrk="0" fontAlgn="base" latinLnBrk="0" hangingPunct="0">
              <a:lnSpc>
                <a:spcPct val="80000"/>
              </a:lnSpc>
              <a:spcBef>
                <a:spcPct val="20000"/>
              </a:spcBef>
              <a:spcAft>
                <a:spcPct val="0"/>
              </a:spcAft>
              <a:buClr>
                <a:schemeClr val="hlink"/>
              </a:buClr>
              <a:buSzPct val="75000"/>
              <a:buFont typeface="Wingdings" panose="05000000000000000000" pitchFamily="2" charset="2"/>
              <a:buNone/>
              <a:defRPr/>
            </a:pPr>
            <a:r>
              <a:rPr kumimoji="0" lang="zh-CN" altLang="en-US" sz="2800" b="1"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sym typeface="华文楷体" panose="02010600040101010101" pitchFamily="2" charset="-122"/>
              </a:rPr>
              <a:t>（二）</a:t>
            </a:r>
            <a:r>
              <a:rPr kumimoji="0" lang="zh-CN" altLang="en-US" sz="2800" b="1"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sym typeface="宋体" panose="02010600030101010101" pitchFamily="2" charset="-122"/>
              </a:rPr>
              <a:t>登记簿册证的基本关系</a:t>
            </a:r>
            <a:endParaRPr kumimoji="0" lang="zh-CN" altLang="en-US" sz="2800" b="0"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80000"/>
              </a:lnSpc>
              <a:spcBef>
                <a:spcPct val="20000"/>
              </a:spcBef>
              <a:spcAft>
                <a:spcPct val="0"/>
              </a:spcAft>
              <a:buClr>
                <a:schemeClr val="hlink"/>
              </a:buClr>
              <a:buSzPct val="75000"/>
              <a:buFont typeface="Wingdings" panose="05000000000000000000" pitchFamily="2" charset="2"/>
              <a:buChar char="v"/>
              <a:defRPr/>
            </a:pPr>
            <a:endParaRPr kumimoji="0" lang="zh-CN" altLang="en-US" sz="4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80000"/>
              </a:lnSpc>
              <a:spcBef>
                <a:spcPct val="20000"/>
              </a:spcBef>
              <a:spcAft>
                <a:spcPct val="0"/>
              </a:spcAft>
              <a:buClr>
                <a:schemeClr val="hlink"/>
              </a:buClr>
              <a:buSzPct val="75000"/>
              <a:buFont typeface="Wingdings" panose="05000000000000000000" pitchFamily="2" charset="2"/>
              <a:buChar char="v"/>
              <a:defRPr/>
            </a:pPr>
            <a:endParaRPr kumimoji="0" lang="zh-CN" altLang="en-US" sz="4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80000"/>
              </a:lnSpc>
              <a:spcBef>
                <a:spcPct val="20000"/>
              </a:spcBef>
              <a:spcAft>
                <a:spcPct val="0"/>
              </a:spcAft>
              <a:buClr>
                <a:schemeClr val="hlink"/>
              </a:buClr>
              <a:buSzPct val="75000"/>
              <a:buFont typeface="Wingdings" panose="05000000000000000000" pitchFamily="2" charset="2"/>
              <a:buChar char="v"/>
              <a:defRPr/>
            </a:pPr>
            <a:endParaRPr kumimoji="0" lang="zh-CN" altLang="en-US" sz="4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Arial" panose="020B0604020202020204" pitchFamily="34" charset="0"/>
            </a:endParaRPr>
          </a:p>
          <a:p>
            <a:pPr marL="342900" marR="0" lvl="0" indent="-342900" algn="l" defTabSz="914400" rtl="0" eaLnBrk="0" fontAlgn="base" latinLnBrk="0" hangingPunct="0">
              <a:lnSpc>
                <a:spcPct val="80000"/>
              </a:lnSpc>
              <a:spcBef>
                <a:spcPct val="20000"/>
              </a:spcBef>
              <a:spcAft>
                <a:spcPct val="0"/>
              </a:spcAft>
              <a:buClr>
                <a:schemeClr val="hlink"/>
              </a:buClr>
              <a:buSzPct val="75000"/>
              <a:buFont typeface="Wingdings" panose="05000000000000000000" pitchFamily="2" charset="2"/>
              <a:buNone/>
              <a:defRPr/>
            </a:pPr>
            <a:endParaRPr kumimoji="0" lang="zh-CN" altLang="en-US" sz="33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Arial" panose="020B0604020202020204" pitchFamily="34" charset="0"/>
            </a:endParaRPr>
          </a:p>
          <a:p>
            <a:pPr marL="0" marR="0" lvl="0" indent="0" algn="l" defTabSz="914400" rtl="0" eaLnBrk="0" fontAlgn="base" latinLnBrk="0" hangingPunct="0">
              <a:lnSpc>
                <a:spcPct val="80000"/>
              </a:lnSpc>
              <a:spcBef>
                <a:spcPct val="20000"/>
              </a:spcBef>
              <a:spcAft>
                <a:spcPct val="0"/>
              </a:spcAft>
              <a:buClr>
                <a:schemeClr val="hlink"/>
              </a:buClr>
              <a:buSzPct val="75000"/>
              <a:buFont typeface="Wingdings" panose="05000000000000000000" pitchFamily="2" charset="2"/>
              <a:buNone/>
              <a:defRPr/>
            </a:pPr>
            <a:endParaRPr kumimoji="0" lang="zh-CN" altLang="en-US" sz="3300" b="0"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16739" name="Oval 4"/>
          <p:cNvSpPr/>
          <p:nvPr/>
        </p:nvSpPr>
        <p:spPr>
          <a:xfrm>
            <a:off x="1581150" y="2335213"/>
            <a:ext cx="3522663" cy="1276350"/>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nchorCtr="0"/>
          <a:p>
            <a:pPr algn="ctr">
              <a:buClrTx/>
            </a:pPr>
            <a:r>
              <a:rPr lang="zh-CN" altLang="en-US" sz="2800" dirty="0">
                <a:solidFill>
                  <a:srgbClr val="DC1F00"/>
                </a:solidFill>
                <a:latin typeface="Arial" panose="020B0604020202020204" pitchFamily="34" charset="0"/>
                <a:ea typeface="黑体" panose="02010609060101010101" charset="-122"/>
              </a:rPr>
              <a:t>不动产登记申请</a:t>
            </a:r>
            <a:endParaRPr lang="zh-CN" altLang="en-US" sz="2800" dirty="0">
              <a:solidFill>
                <a:srgbClr val="DC1F00"/>
              </a:solidFill>
              <a:latin typeface="Arial" panose="020B0604020202020204" pitchFamily="34" charset="0"/>
              <a:ea typeface="黑体" panose="02010609060101010101" charset="-122"/>
            </a:endParaRPr>
          </a:p>
        </p:txBody>
      </p:sp>
      <p:sp>
        <p:nvSpPr>
          <p:cNvPr id="116740" name="AutoShape 5"/>
          <p:cNvSpPr/>
          <p:nvPr/>
        </p:nvSpPr>
        <p:spPr>
          <a:xfrm>
            <a:off x="5248275" y="2809875"/>
            <a:ext cx="1457325" cy="358775"/>
          </a:xfrm>
          <a:prstGeom prst="rightArrow">
            <a:avLst>
              <a:gd name="adj1" fmla="val 50000"/>
              <a:gd name="adj2" fmla="val 101435"/>
            </a:avLst>
          </a:prstGeom>
          <a:solidFill>
            <a:schemeClr val="accent1"/>
          </a:solidFill>
          <a:ln w="9525" cap="flat" cmpd="sng">
            <a:solidFill>
              <a:schemeClr val="tx1"/>
            </a:solidFill>
            <a:prstDash val="solid"/>
            <a:miter/>
            <a:headEnd type="none" w="med" len="med"/>
            <a:tailEnd type="none" w="med" len="med"/>
          </a:ln>
        </p:spPr>
        <p:txBody>
          <a:bodyPr anchor="ctr" anchorCtr="0"/>
          <a:p>
            <a:pPr>
              <a:buClrTx/>
            </a:pPr>
            <a:endParaRPr lang="zh-CN" altLang="en-US" sz="1800" dirty="0">
              <a:latin typeface="Arial" panose="020B0604020202020204" pitchFamily="34" charset="0"/>
              <a:ea typeface="宋体" panose="02010600030101010101" pitchFamily="2" charset="-122"/>
            </a:endParaRPr>
          </a:p>
        </p:txBody>
      </p:sp>
      <p:sp>
        <p:nvSpPr>
          <p:cNvPr id="116741" name="AutoShape 6"/>
          <p:cNvSpPr/>
          <p:nvPr/>
        </p:nvSpPr>
        <p:spPr>
          <a:xfrm rot="5460000">
            <a:off x="7818438" y="4181475"/>
            <a:ext cx="1384300" cy="330200"/>
          </a:xfrm>
          <a:prstGeom prst="rightArrow">
            <a:avLst>
              <a:gd name="adj1" fmla="val 50000"/>
              <a:gd name="adj2" fmla="val 104691"/>
            </a:avLst>
          </a:prstGeom>
          <a:solidFill>
            <a:schemeClr val="accent1"/>
          </a:solidFill>
          <a:ln w="9525" cap="flat" cmpd="sng">
            <a:solidFill>
              <a:schemeClr val="tx1"/>
            </a:solidFill>
            <a:prstDash val="solid"/>
            <a:miter/>
            <a:headEnd type="none" w="med" len="med"/>
            <a:tailEnd type="none" w="med" len="med"/>
          </a:ln>
        </p:spPr>
        <p:txBody>
          <a:bodyPr anchor="ctr" anchorCtr="0"/>
          <a:p>
            <a:pPr>
              <a:buClrTx/>
            </a:pPr>
            <a:endParaRPr lang="zh-CN" altLang="en-US" sz="1800" dirty="0">
              <a:latin typeface="Arial" panose="020B0604020202020204" pitchFamily="34" charset="0"/>
              <a:ea typeface="宋体" panose="02010600030101010101" pitchFamily="2" charset="-122"/>
            </a:endParaRPr>
          </a:p>
        </p:txBody>
      </p:sp>
      <p:sp>
        <p:nvSpPr>
          <p:cNvPr id="116742" name="Oval 7"/>
          <p:cNvSpPr/>
          <p:nvPr/>
        </p:nvSpPr>
        <p:spPr>
          <a:xfrm>
            <a:off x="6765925" y="5045075"/>
            <a:ext cx="3427413" cy="1236663"/>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nchorCtr="0"/>
          <a:p>
            <a:pPr algn="ctr">
              <a:buClrTx/>
            </a:pPr>
            <a:r>
              <a:rPr lang="zh-CN" altLang="en-US" sz="2800" dirty="0">
                <a:solidFill>
                  <a:srgbClr val="DC1F00"/>
                </a:solidFill>
                <a:latin typeface="Arial" panose="020B0604020202020204" pitchFamily="34" charset="0"/>
                <a:ea typeface="黑体" panose="02010609060101010101" charset="-122"/>
              </a:rPr>
              <a:t>不动产登记簿</a:t>
            </a:r>
            <a:endParaRPr lang="zh-CN" altLang="en-US" sz="2800" dirty="0">
              <a:solidFill>
                <a:srgbClr val="DC1F00"/>
              </a:solidFill>
              <a:latin typeface="Arial" panose="020B0604020202020204" pitchFamily="34" charset="0"/>
              <a:ea typeface="黑体" panose="02010609060101010101" charset="-122"/>
            </a:endParaRPr>
          </a:p>
        </p:txBody>
      </p:sp>
      <p:sp>
        <p:nvSpPr>
          <p:cNvPr id="116743" name="Oval 8"/>
          <p:cNvSpPr/>
          <p:nvPr/>
        </p:nvSpPr>
        <p:spPr>
          <a:xfrm>
            <a:off x="1639888" y="5053013"/>
            <a:ext cx="3635375" cy="1235075"/>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nchorCtr="0"/>
          <a:p>
            <a:pPr algn="ctr">
              <a:buClrTx/>
            </a:pPr>
            <a:r>
              <a:rPr lang="zh-CN" altLang="en-US" sz="2400" dirty="0">
                <a:solidFill>
                  <a:srgbClr val="DC1F00"/>
                </a:solidFill>
                <a:latin typeface="Arial" panose="020B0604020202020204" pitchFamily="34" charset="0"/>
                <a:ea typeface="黑体" panose="02010609060101010101" charset="-122"/>
              </a:rPr>
              <a:t>不动产权证书和登记证明</a:t>
            </a:r>
            <a:endParaRPr lang="zh-CN" altLang="en-US" sz="2400" dirty="0">
              <a:solidFill>
                <a:srgbClr val="DC1F00"/>
              </a:solidFill>
              <a:latin typeface="Arial" panose="020B0604020202020204" pitchFamily="34" charset="0"/>
              <a:ea typeface="黑体" panose="02010609060101010101" charset="-122"/>
            </a:endParaRPr>
          </a:p>
        </p:txBody>
      </p:sp>
      <p:sp>
        <p:nvSpPr>
          <p:cNvPr id="116744" name="Oval 9"/>
          <p:cNvSpPr/>
          <p:nvPr/>
        </p:nvSpPr>
        <p:spPr>
          <a:xfrm>
            <a:off x="6796088" y="2309813"/>
            <a:ext cx="3429000" cy="1276350"/>
          </a:xfrm>
          <a:prstGeom prst="ellipse">
            <a:avLst/>
          </a:prstGeom>
          <a:solidFill>
            <a:schemeClr val="accent1"/>
          </a:solidFill>
          <a:ln w="9525" cap="flat" cmpd="sng">
            <a:solidFill>
              <a:schemeClr val="tx1"/>
            </a:solidFill>
            <a:prstDash val="solid"/>
            <a:round/>
            <a:headEnd type="none" w="med" len="med"/>
            <a:tailEnd type="none" w="med" len="med"/>
          </a:ln>
        </p:spPr>
        <p:txBody>
          <a:bodyPr wrap="none" anchor="ctr" anchorCtr="0"/>
          <a:p>
            <a:pPr algn="ctr">
              <a:buClrTx/>
            </a:pPr>
            <a:r>
              <a:rPr lang="zh-CN" altLang="en-US" sz="2800" dirty="0">
                <a:solidFill>
                  <a:srgbClr val="DC1F00"/>
                </a:solidFill>
                <a:latin typeface="Arial" panose="020B0604020202020204" pitchFamily="34" charset="0"/>
                <a:ea typeface="黑体" panose="02010609060101010101" charset="-122"/>
              </a:rPr>
              <a:t>不动产登记审批</a:t>
            </a:r>
            <a:endParaRPr lang="zh-CN" altLang="en-US" sz="2800" dirty="0">
              <a:solidFill>
                <a:srgbClr val="DC1F00"/>
              </a:solidFill>
              <a:latin typeface="Arial" panose="020B0604020202020204" pitchFamily="34" charset="0"/>
              <a:ea typeface="黑体" panose="02010609060101010101" charset="-122"/>
            </a:endParaRPr>
          </a:p>
        </p:txBody>
      </p:sp>
      <p:sp>
        <p:nvSpPr>
          <p:cNvPr id="116745" name="Rectangle 10"/>
          <p:cNvSpPr/>
          <p:nvPr/>
        </p:nvSpPr>
        <p:spPr>
          <a:xfrm>
            <a:off x="4960938" y="3281363"/>
            <a:ext cx="1457325" cy="6096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buClrTx/>
            </a:pPr>
            <a:r>
              <a:rPr lang="zh-CN" altLang="en-US" sz="1400" b="1" dirty="0">
                <a:latin typeface="Arial" panose="020B0604020202020204" pitchFamily="34" charset="0"/>
                <a:ea typeface="黑体" panose="02010609060101010101" charset="-122"/>
              </a:rPr>
              <a:t>登记原因证明材料</a:t>
            </a:r>
            <a:endParaRPr lang="zh-CN" altLang="en-US" sz="1400" b="1" dirty="0">
              <a:latin typeface="Arial" panose="020B0604020202020204" pitchFamily="34" charset="0"/>
              <a:ea typeface="黑体" panose="02010609060101010101" charset="-122"/>
            </a:endParaRPr>
          </a:p>
        </p:txBody>
      </p:sp>
      <p:sp>
        <p:nvSpPr>
          <p:cNvPr id="116746" name="AutoShape 11"/>
          <p:cNvSpPr/>
          <p:nvPr/>
        </p:nvSpPr>
        <p:spPr>
          <a:xfrm rot="10800000">
            <a:off x="5346700" y="5491163"/>
            <a:ext cx="1303338" cy="360362"/>
          </a:xfrm>
          <a:prstGeom prst="rightArrow">
            <a:avLst>
              <a:gd name="adj1" fmla="val 50000"/>
              <a:gd name="adj2" fmla="val 90368"/>
            </a:avLst>
          </a:prstGeom>
          <a:solidFill>
            <a:schemeClr val="accent1"/>
          </a:solidFill>
          <a:ln w="9525" cap="flat" cmpd="sng">
            <a:solidFill>
              <a:schemeClr val="tx1"/>
            </a:solidFill>
            <a:prstDash val="solid"/>
            <a:miter/>
            <a:headEnd type="none" w="med" len="med"/>
            <a:tailEnd type="none" w="med" len="med"/>
          </a:ln>
        </p:spPr>
        <p:txBody>
          <a:bodyPr anchor="ctr" anchorCtr="0"/>
          <a:p>
            <a:pPr>
              <a:buClrTx/>
            </a:pPr>
            <a:endParaRPr lang="zh-CN" altLang="en-US" sz="1800" dirty="0">
              <a:latin typeface="Arial" panose="020B0604020202020204" pitchFamily="34" charset="0"/>
              <a:ea typeface="宋体" panose="02010600030101010101" pitchFamily="2" charset="-122"/>
            </a:endParaRPr>
          </a:p>
        </p:txBody>
      </p:sp>
      <p:sp>
        <p:nvSpPr>
          <p:cNvPr id="116748" name="Rectangle 13"/>
          <p:cNvSpPr/>
          <p:nvPr/>
        </p:nvSpPr>
        <p:spPr>
          <a:xfrm>
            <a:off x="4714875" y="6389688"/>
            <a:ext cx="3822700" cy="368300"/>
          </a:xfrm>
          <a:prstGeom prst="rect">
            <a:avLst/>
          </a:prstGeom>
          <a:noFill/>
          <a:ln w="9525">
            <a:noFill/>
          </a:ln>
          <a:effectLst>
            <a:prstShdw prst="shdw17" dist="17961" dir="2699999">
              <a:srgbClr val="8D9499">
                <a:alpha val="50000"/>
              </a:srgbClr>
            </a:prstShdw>
          </a:effectLst>
        </p:spPr>
        <p:txBody>
          <a:bodyPr anchor="ctr" anchorCtr="0">
            <a:spAutoFit/>
          </a:bodyPr>
          <a:p>
            <a:pPr eaLnBrk="0" hangingPunct="0">
              <a:buClrTx/>
            </a:pPr>
            <a:r>
              <a:rPr lang="zh-CN" altLang="en-US" sz="1800" b="1" dirty="0">
                <a:solidFill>
                  <a:schemeClr val="tx1"/>
                </a:solidFill>
                <a:latin typeface="Arial" panose="020B0604020202020204" pitchFamily="34" charset="0"/>
                <a:ea typeface="宋体" panose="02010600030101010101" pitchFamily="2" charset="-122"/>
              </a:rPr>
              <a:t>登记过程中相互关联</a:t>
            </a:r>
            <a:r>
              <a:rPr lang="zh-CN" altLang="en-US" sz="1800" dirty="0">
                <a:solidFill>
                  <a:schemeClr val="tx1"/>
                </a:solidFill>
                <a:latin typeface="Arial" panose="020B0604020202020204" pitchFamily="34" charset="0"/>
                <a:ea typeface="宋体" panose="02010600030101010101" pitchFamily="2" charset="-122"/>
              </a:rPr>
              <a:t> </a:t>
            </a:r>
            <a:endParaRPr lang="zh-CN" altLang="en-US" sz="1800" dirty="0">
              <a:solidFill>
                <a:schemeClr val="tx1"/>
              </a:solidFill>
              <a:latin typeface="Arial" panose="020B0604020202020204" pitchFamily="34" charset="0"/>
              <a:ea typeface="宋体" panose="02010600030101010101" pitchFamily="2" charset="-122"/>
            </a:endParaRPr>
          </a:p>
        </p:txBody>
      </p:sp>
      <p:sp>
        <p:nvSpPr>
          <p:cNvPr id="116749" name="Line 14"/>
          <p:cNvSpPr/>
          <p:nvPr/>
        </p:nvSpPr>
        <p:spPr>
          <a:xfrm flipV="1">
            <a:off x="3538855" y="3721100"/>
            <a:ext cx="1350645" cy="1321435"/>
          </a:xfrm>
          <a:prstGeom prst="line">
            <a:avLst/>
          </a:prstGeom>
          <a:ln w="9525" cap="flat" cmpd="sng">
            <a:solidFill>
              <a:schemeClr val="tx1"/>
            </a:solidFill>
            <a:prstDash val="solid"/>
            <a:round/>
            <a:headEnd type="none" w="med" len="med"/>
            <a:tailEnd type="triangle" w="med" len="med"/>
          </a:ln>
        </p:spPr>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17762" name="Text Box 12"/>
          <p:cNvSpPr/>
          <p:nvPr/>
        </p:nvSpPr>
        <p:spPr>
          <a:xfrm>
            <a:off x="1752600" y="2239963"/>
            <a:ext cx="8501063" cy="4890135"/>
          </a:xfrm>
          <a:prstGeom prst="rect">
            <a:avLst/>
          </a:prstGeom>
          <a:noFill/>
          <a:ln w="9525">
            <a:noFill/>
          </a:ln>
        </p:spPr>
        <p:txBody>
          <a:bodyPr anchor="t" anchorCtr="0">
            <a:spAutoFit/>
          </a:bodyPr>
          <a:p>
            <a:pPr lvl="1" indent="0" algn="l" rtl="0" eaLnBrk="0" fontAlgn="base" hangingPunct="0">
              <a:lnSpc>
                <a:spcPct val="140000"/>
              </a:lnSpc>
              <a:spcBef>
                <a:spcPct val="0"/>
              </a:spcBef>
              <a:spcAft>
                <a:spcPct val="0"/>
              </a:spcAft>
              <a:buClrTx/>
              <a:buFont typeface="Arial" panose="020B0604020202020204" pitchFamily="34" charset="0"/>
              <a:buNone/>
            </a:pPr>
            <a:r>
              <a:rPr lang="zh-CN" altLang="en-US" sz="2200" b="1" dirty="0">
                <a:solidFill>
                  <a:srgbClr val="DC1F00"/>
                </a:solidFill>
                <a:latin typeface="楷体" panose="02010609060101010101" pitchFamily="49" charset="-122"/>
                <a:ea typeface="楷体" panose="02010609060101010101" pitchFamily="49" charset="-122"/>
                <a:sym typeface="Arial" panose="020B0604020202020204" pitchFamily="34" charset="0"/>
              </a:rPr>
              <a:t>不动产登记簿的法律地位     </a:t>
            </a:r>
            <a:r>
              <a:rPr lang="zh-CN" altLang="en-US" sz="2200" b="1" dirty="0">
                <a:solidFill>
                  <a:srgbClr val="DC1F00"/>
                </a:solidFill>
                <a:latin typeface="楷体" panose="02010609060101010101" pitchFamily="49" charset="-122"/>
                <a:ea typeface="楷体" panose="02010609060101010101" pitchFamily="49" charset="-122"/>
                <a:sym typeface="宋体" panose="02010600030101010101" pitchFamily="2" charset="-122"/>
              </a:rPr>
              <a:t>改变“重证轻簿”的观念</a:t>
            </a:r>
            <a:endParaRPr lang="zh-CN" altLang="en-US" sz="2200" b="1" dirty="0">
              <a:solidFill>
                <a:srgbClr val="DC1F00"/>
              </a:solidFill>
              <a:latin typeface="楷体" panose="02010609060101010101" pitchFamily="49" charset="-122"/>
              <a:ea typeface="楷体" panose="02010609060101010101" pitchFamily="49" charset="-122"/>
            </a:endParaRPr>
          </a:p>
          <a:p>
            <a:pPr>
              <a:lnSpc>
                <a:spcPts val="4040"/>
              </a:lnSpc>
              <a:buClrTx/>
              <a:buFont typeface="Arial" panose="020B0604020202020204" pitchFamily="34" charset="0"/>
            </a:pPr>
            <a:r>
              <a:rPr lang="zh-CN" altLang="en-US" sz="2200" b="1" dirty="0">
                <a:latin typeface="楷体" panose="02010609060101010101" pitchFamily="49" charset="-122"/>
                <a:ea typeface="楷体" panose="02010609060101010101" pitchFamily="49" charset="-122"/>
                <a:sym typeface="Arial" panose="020B0604020202020204" pitchFamily="34" charset="0"/>
              </a:rPr>
              <a:t>          </a:t>
            </a:r>
            <a:r>
              <a:rPr lang="zh-CN" altLang="en-US" sz="2200" b="1" dirty="0">
                <a:solidFill>
                  <a:schemeClr val="tx1"/>
                </a:solidFill>
                <a:latin typeface="楷体" panose="02010609060101010101" pitchFamily="49" charset="-122"/>
                <a:ea typeface="楷体" panose="02010609060101010101" pitchFamily="49" charset="-122"/>
                <a:sym typeface="Arial" panose="020B0604020202020204" pitchFamily="34" charset="0"/>
              </a:rPr>
              <a:t>物权公示的载体</a:t>
            </a:r>
            <a:endParaRPr lang="zh-CN" altLang="en-US" sz="2200" b="1" dirty="0">
              <a:solidFill>
                <a:schemeClr val="tx1"/>
              </a:solidFill>
              <a:latin typeface="楷体" panose="02010609060101010101" pitchFamily="49" charset="-122"/>
              <a:ea typeface="楷体" panose="02010609060101010101" pitchFamily="49" charset="-122"/>
            </a:endParaRPr>
          </a:p>
          <a:p>
            <a:pPr>
              <a:lnSpc>
                <a:spcPts val="4040"/>
              </a:lnSpc>
              <a:buClrTx/>
              <a:buFont typeface="Arial" panose="020B0604020202020204" pitchFamily="34" charset="0"/>
            </a:pPr>
            <a:r>
              <a:rPr lang="zh-CN" altLang="en-US" sz="2200" b="1" dirty="0">
                <a:solidFill>
                  <a:schemeClr val="tx1"/>
                </a:solidFill>
                <a:latin typeface="楷体" panose="02010609060101010101" pitchFamily="49" charset="-122"/>
                <a:ea typeface="楷体" panose="02010609060101010101" pitchFamily="49" charset="-122"/>
                <a:sym typeface="Arial" panose="020B0604020202020204" pitchFamily="34" charset="0"/>
              </a:rPr>
              <a:t>           物权状况最权威的证明</a:t>
            </a:r>
            <a:endParaRPr lang="zh-CN" altLang="en-US" sz="2200" b="1" dirty="0">
              <a:solidFill>
                <a:schemeClr val="tx1"/>
              </a:solidFill>
              <a:latin typeface="楷体" panose="02010609060101010101" pitchFamily="49" charset="-122"/>
              <a:ea typeface="楷体" panose="02010609060101010101" pitchFamily="49" charset="-122"/>
            </a:endParaRPr>
          </a:p>
          <a:p>
            <a:pPr>
              <a:lnSpc>
                <a:spcPts val="4040"/>
              </a:lnSpc>
              <a:buClrTx/>
              <a:buFont typeface="Arial" panose="020B0604020202020204" pitchFamily="34" charset="0"/>
            </a:pPr>
            <a:r>
              <a:rPr lang="zh-CN" altLang="en-US" sz="2200" b="1" dirty="0">
                <a:solidFill>
                  <a:schemeClr val="tx1"/>
                </a:solidFill>
                <a:latin typeface="楷体" panose="02010609060101010101" pitchFamily="49" charset="-122"/>
                <a:ea typeface="楷体" panose="02010609060101010101" pitchFamily="49" charset="-122"/>
                <a:sym typeface="Arial" panose="020B0604020202020204" pitchFamily="34" charset="0"/>
              </a:rPr>
              <a:t>            登记公信力的实现途径（善意取得）</a:t>
            </a:r>
            <a:endParaRPr lang="zh-CN" altLang="en-US" sz="2200" b="1" dirty="0">
              <a:solidFill>
                <a:schemeClr val="tx1"/>
              </a:solidFill>
              <a:latin typeface="楷体" panose="02010609060101010101" pitchFamily="49" charset="-122"/>
              <a:ea typeface="楷体" panose="02010609060101010101" pitchFamily="49" charset="-122"/>
              <a:sym typeface="Arial" panose="020B0604020202020204" pitchFamily="34" charset="0"/>
            </a:endParaRPr>
          </a:p>
          <a:p>
            <a:pPr>
              <a:lnSpc>
                <a:spcPts val="4040"/>
              </a:lnSpc>
              <a:buClrTx/>
              <a:buFont typeface="Arial" panose="020B0604020202020204" pitchFamily="34" charset="0"/>
            </a:pPr>
            <a:endParaRPr lang="zh-CN" altLang="en-US" sz="2200" b="1" dirty="0">
              <a:solidFill>
                <a:srgbClr val="0033CC"/>
              </a:solidFill>
              <a:latin typeface="Times New Roman" panose="02020603050405020304" charset="0"/>
              <a:ea typeface="华文楷体" panose="02010600040101010101" pitchFamily="2" charset="-122"/>
              <a:sym typeface="Times New Roman" panose="02020603050405020304" charset="0"/>
            </a:endParaRPr>
          </a:p>
          <a:p>
            <a:pPr>
              <a:buClrTx/>
              <a:buFont typeface="Arial" panose="020B0604020202020204" pitchFamily="34" charset="0"/>
            </a:pPr>
            <a:r>
              <a:rPr lang="en-US" altLang="zh-CN" sz="1800" b="1" dirty="0">
                <a:solidFill>
                  <a:srgbClr val="000000"/>
                </a:solidFill>
                <a:latin typeface="华文楷体" panose="02010600040101010101" pitchFamily="2" charset="-122"/>
                <a:ea typeface="华文楷体" panose="02010600040101010101" pitchFamily="2" charset="-122"/>
                <a:sym typeface="Arial" panose="020B0604020202020204" pitchFamily="34" charset="0"/>
              </a:rPr>
              <a:t>  </a:t>
            </a:r>
            <a:endParaRPr lang="en-US" altLang="zh-CN" sz="1800" b="1" dirty="0">
              <a:solidFill>
                <a:srgbClr val="000000"/>
              </a:solidFill>
              <a:latin typeface="华文楷体" panose="02010600040101010101" pitchFamily="2" charset="-122"/>
              <a:ea typeface="华文楷体" panose="02010600040101010101" pitchFamily="2" charset="-122"/>
              <a:sym typeface="Arial" panose="020B0604020202020204" pitchFamily="34" charset="0"/>
            </a:endParaRPr>
          </a:p>
          <a:p>
            <a:pPr>
              <a:buClrTx/>
              <a:buFont typeface="Arial" panose="020B0604020202020204" pitchFamily="34" charset="0"/>
            </a:pPr>
            <a:endParaRPr lang="en-US" altLang="zh-CN" sz="2800" b="1" dirty="0">
              <a:solidFill>
                <a:srgbClr val="000000"/>
              </a:solidFill>
              <a:latin typeface="华文楷体" panose="02010600040101010101" pitchFamily="2" charset="-122"/>
              <a:ea typeface="华文楷体" panose="02010600040101010101" pitchFamily="2" charset="-122"/>
              <a:sym typeface="Arial" panose="020B0604020202020204" pitchFamily="34" charset="0"/>
            </a:endParaRPr>
          </a:p>
          <a:p>
            <a:pPr>
              <a:buClrTx/>
              <a:buFont typeface="Arial" panose="020B0604020202020204" pitchFamily="34" charset="0"/>
            </a:pPr>
            <a:r>
              <a:rPr lang="en-US" altLang="zh-CN" sz="2800" b="1" dirty="0">
                <a:solidFill>
                  <a:srgbClr val="000000"/>
                </a:solidFill>
                <a:latin typeface="华文楷体" panose="02010600040101010101" pitchFamily="2" charset="-122"/>
                <a:ea typeface="华文楷体" panose="02010600040101010101" pitchFamily="2" charset="-122"/>
                <a:sym typeface="Arial" panose="020B0604020202020204" pitchFamily="34" charset="0"/>
              </a:rPr>
              <a:t>           </a:t>
            </a:r>
            <a:endParaRPr lang="zh-CN" altLang="en-US" sz="2800" b="1" dirty="0">
              <a:latin typeface="仿宋" panose="02010609060101010101" charset="-122"/>
              <a:ea typeface="仿宋" panose="02010609060101010101" charset="-122"/>
              <a:sym typeface="Arial" panose="020B0604020202020204" pitchFamily="34" charset="0"/>
            </a:endParaRPr>
          </a:p>
          <a:p>
            <a:pPr eaLnBrk="0" hangingPunct="0">
              <a:lnSpc>
                <a:spcPct val="170000"/>
              </a:lnSpc>
              <a:buClrTx/>
              <a:buFont typeface="Arial" panose="020B0604020202020204" pitchFamily="34" charset="0"/>
            </a:pPr>
            <a:endParaRPr lang="zh-CN" altLang="en-US" sz="1800" b="1" dirty="0">
              <a:latin typeface="仿宋" panose="02010609060101010101" charset="-122"/>
              <a:ea typeface="仿宋" panose="02010609060101010101" charset="-122"/>
              <a:sym typeface="Arial" panose="020B0604020202020204" pitchFamily="34" charset="0"/>
            </a:endParaRPr>
          </a:p>
          <a:p>
            <a:pPr eaLnBrk="0" hangingPunct="0">
              <a:lnSpc>
                <a:spcPct val="190000"/>
              </a:lnSpc>
              <a:buClrTx/>
              <a:buFont typeface="Arial" panose="020B0604020202020204" pitchFamily="34" charset="0"/>
            </a:pPr>
            <a:endParaRPr lang="zh-CN" altLang="en-US" sz="2200" b="1" dirty="0">
              <a:solidFill>
                <a:srgbClr val="000000"/>
              </a:solidFill>
              <a:latin typeface="Times New Roman" panose="02020603050405020304" charset="0"/>
              <a:ea typeface="华文楷体" panose="02010600040101010101" pitchFamily="2" charset="-122"/>
              <a:sym typeface="Times New Roman" panose="0202060305040502030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95234" name="Text Box 12"/>
          <p:cNvSpPr/>
          <p:nvPr/>
        </p:nvSpPr>
        <p:spPr>
          <a:xfrm>
            <a:off x="1548448" y="1879283"/>
            <a:ext cx="8501062" cy="4020820"/>
          </a:xfrm>
          <a:prstGeom prst="rect">
            <a:avLst/>
          </a:prstGeom>
          <a:noFill/>
          <a:ln w="9525">
            <a:noFill/>
          </a:ln>
        </p:spPr>
        <p:txBody>
          <a:bodyPr wrap="square" anchor="t" anchorCtr="0">
            <a:spAutoFit/>
          </a:bodyPr>
          <a:p>
            <a:pPr indent="0" algn="l" rtl="0">
              <a:lnSpc>
                <a:spcPts val="3200"/>
              </a:lnSpc>
              <a:spcBef>
                <a:spcPct val="0"/>
              </a:spcBef>
              <a:spcAft>
                <a:spcPct val="0"/>
              </a:spcAft>
              <a:buClrTx/>
              <a:buNone/>
            </a:pPr>
            <a:r>
              <a:rPr lang="zh-CN" altLang="en-US" sz="1800" dirty="0">
                <a:solidFill>
                  <a:schemeClr val="tx1"/>
                </a:solidFill>
                <a:latin typeface="Arial" panose="020B0604020202020204" pitchFamily="34" charset="0"/>
                <a:ea typeface="宋体" panose="02010600030101010101" pitchFamily="2" charset="-122"/>
              </a:rPr>
              <a:t>    </a:t>
            </a:r>
            <a:r>
              <a:rPr lang="en-US" altLang="zh-CN" sz="1800" dirty="0">
                <a:solidFill>
                  <a:schemeClr val="tx1"/>
                </a:solidFill>
                <a:latin typeface="Arial" panose="020B0604020202020204" pitchFamily="34" charset="0"/>
                <a:ea typeface="宋体" panose="02010600030101010101" pitchFamily="2" charset="-122"/>
              </a:rPr>
              <a:t>    </a:t>
            </a:r>
            <a:r>
              <a:rPr lang="en-US" altLang="zh-CN" sz="2400" dirty="0">
                <a:solidFill>
                  <a:schemeClr val="tx1"/>
                </a:solidFill>
                <a:latin typeface="仿宋_GB2312" panose="02010609030101010101" charset="-122"/>
                <a:ea typeface="仿宋_GB2312" panose="02010609030101010101" charset="-122"/>
              </a:rPr>
              <a:t>《</a:t>
            </a:r>
            <a:r>
              <a:rPr lang="zh-CN" altLang="en-US" sz="2400" dirty="0">
                <a:solidFill>
                  <a:schemeClr val="tx1"/>
                </a:solidFill>
                <a:latin typeface="仿宋_GB2312" panose="02010609030101010101" charset="-122"/>
                <a:ea typeface="仿宋_GB2312" panose="02010609030101010101" charset="-122"/>
              </a:rPr>
              <a:t>不动产登记暂行条例</a:t>
            </a:r>
            <a:r>
              <a:rPr lang="en-US" altLang="zh-CN" sz="2400" dirty="0">
                <a:solidFill>
                  <a:schemeClr val="tx1"/>
                </a:solidFill>
                <a:latin typeface="仿宋_GB2312" panose="02010609030101010101" charset="-122"/>
                <a:ea typeface="仿宋_GB2312" panose="02010609030101010101" charset="-122"/>
              </a:rPr>
              <a:t>》</a:t>
            </a:r>
            <a:r>
              <a:rPr lang="zh-CN" altLang="en-US" sz="2400" dirty="0">
                <a:solidFill>
                  <a:schemeClr val="tx1"/>
                </a:solidFill>
                <a:latin typeface="仿宋_GB2312" panose="02010609030101010101" charset="-122"/>
                <a:ea typeface="仿宋_GB2312" panose="02010609030101010101" charset="-122"/>
              </a:rPr>
              <a:t>第</a:t>
            </a:r>
            <a:r>
              <a:rPr lang="en-US" altLang="zh-CN" sz="2400" dirty="0">
                <a:solidFill>
                  <a:schemeClr val="tx1"/>
                </a:solidFill>
                <a:latin typeface="仿宋_GB2312" panose="02010609030101010101" charset="-122"/>
                <a:ea typeface="仿宋_GB2312" panose="02010609030101010101" charset="-122"/>
              </a:rPr>
              <a:t>7</a:t>
            </a:r>
            <a:r>
              <a:rPr lang="zh-CN" altLang="en-US" sz="2400" dirty="0">
                <a:solidFill>
                  <a:schemeClr val="tx1"/>
                </a:solidFill>
                <a:latin typeface="仿宋_GB2312" panose="02010609030101010101" charset="-122"/>
                <a:ea typeface="仿宋_GB2312" panose="02010609030101010101" charset="-122"/>
              </a:rPr>
              <a:t>条第</a:t>
            </a:r>
            <a:r>
              <a:rPr lang="en-US" altLang="zh-CN" sz="2400" dirty="0">
                <a:solidFill>
                  <a:schemeClr val="tx1"/>
                </a:solidFill>
                <a:latin typeface="仿宋_GB2312" panose="02010609030101010101" charset="-122"/>
                <a:ea typeface="仿宋_GB2312" panose="02010609030101010101" charset="-122"/>
              </a:rPr>
              <a:t>1</a:t>
            </a:r>
            <a:r>
              <a:rPr lang="zh-CN" altLang="en-US" sz="2400" dirty="0">
                <a:solidFill>
                  <a:schemeClr val="tx1"/>
                </a:solidFill>
                <a:latin typeface="仿宋_GB2312" panose="02010609030101010101" charset="-122"/>
                <a:ea typeface="仿宋_GB2312" panose="02010609030101010101" charset="-122"/>
              </a:rPr>
              <a:t>款：“不动产登记由不动产所在地的县级人民政府不动产登记机构办理；直辖市、设区的市人民政府可以确定本级不动产登记机构统一办理所属各区的不动产登记。”</a:t>
            </a:r>
            <a:endParaRPr lang="zh-CN" altLang="en-US" sz="2400" dirty="0">
              <a:solidFill>
                <a:schemeClr val="tx1"/>
              </a:solidFill>
              <a:latin typeface="仿宋_GB2312" panose="02010609030101010101" charset="-122"/>
              <a:ea typeface="仿宋_GB2312" panose="02010609030101010101" charset="-122"/>
            </a:endParaRPr>
          </a:p>
          <a:p>
            <a:pPr indent="0" algn="l" rtl="0">
              <a:lnSpc>
                <a:spcPts val="3200"/>
              </a:lnSpc>
              <a:spcBef>
                <a:spcPct val="0"/>
              </a:spcBef>
              <a:spcAft>
                <a:spcPct val="0"/>
              </a:spcAft>
              <a:buClrTx/>
              <a:buFont typeface="Arial" panose="020B0604020202020204" pitchFamily="34" charset="0"/>
              <a:buNone/>
            </a:pPr>
            <a:r>
              <a:rPr lang="zh-CN" altLang="en-US" sz="2400" dirty="0">
                <a:solidFill>
                  <a:schemeClr val="tx1"/>
                </a:solidFill>
                <a:latin typeface="仿宋_GB2312" panose="02010609030101010101" charset="-122"/>
                <a:ea typeface="仿宋_GB2312" panose="02010609030101010101" charset="-122"/>
              </a:rPr>
              <a:t>　　第</a:t>
            </a:r>
            <a:r>
              <a:rPr lang="en-US" altLang="zh-CN" sz="2400" dirty="0">
                <a:solidFill>
                  <a:schemeClr val="tx1"/>
                </a:solidFill>
                <a:latin typeface="仿宋_GB2312" panose="02010609030101010101" charset="-122"/>
                <a:ea typeface="仿宋_GB2312" panose="02010609030101010101" charset="-122"/>
              </a:rPr>
              <a:t>7</a:t>
            </a:r>
            <a:r>
              <a:rPr lang="zh-CN" altLang="en-US" sz="2400" dirty="0">
                <a:solidFill>
                  <a:schemeClr val="tx1"/>
                </a:solidFill>
                <a:latin typeface="仿宋_GB2312" panose="02010609030101010101" charset="-122"/>
                <a:ea typeface="仿宋_GB2312" panose="02010609030101010101" charset="-122"/>
              </a:rPr>
              <a:t>条第</a:t>
            </a:r>
            <a:r>
              <a:rPr lang="en-US" altLang="zh-CN" sz="2400" dirty="0">
                <a:solidFill>
                  <a:schemeClr val="tx1"/>
                </a:solidFill>
                <a:latin typeface="仿宋_GB2312" panose="02010609030101010101" charset="-122"/>
                <a:ea typeface="仿宋_GB2312" panose="02010609030101010101" charset="-122"/>
              </a:rPr>
              <a:t>2</a:t>
            </a:r>
            <a:r>
              <a:rPr lang="zh-CN" altLang="en-US" sz="2400" dirty="0">
                <a:solidFill>
                  <a:schemeClr val="tx1"/>
                </a:solidFill>
                <a:latin typeface="仿宋_GB2312" panose="02010609030101010101" charset="-122"/>
                <a:ea typeface="仿宋_GB2312" panose="02010609030101010101" charset="-122"/>
              </a:rPr>
              <a:t>款：“跨县级行政区域的不动产的登记，由所跨县级行政区域的不动产登记机构分别办理。不能分别办理的，由所跨县级行政区域的不动产登记机构协商办理；协商不成的，由共同的上一级人民政府不动产登记主管部门指定办理。”</a:t>
            </a:r>
            <a:endParaRPr lang="zh-CN" altLang="en-US" sz="2400" dirty="0">
              <a:solidFill>
                <a:schemeClr val="tx1"/>
              </a:solidFill>
              <a:latin typeface="仿宋_GB2312" panose="02010609030101010101" charset="-122"/>
              <a:ea typeface="仿宋_GB2312" panose="02010609030101010101" charset="-122"/>
            </a:endParaRPr>
          </a:p>
          <a:p>
            <a:pPr>
              <a:buClrTx/>
              <a:buFont typeface="Arial" panose="020B0604020202020204" pitchFamily="34" charset="0"/>
            </a:pPr>
            <a:endParaRPr lang="zh-CN" altLang="en-US" sz="1800" dirty="0">
              <a:solidFill>
                <a:schemeClr val="tx1"/>
              </a:solidFill>
              <a:latin typeface="仿宋_GB2312" panose="02010609030101010101" charset="-122"/>
              <a:ea typeface="仿宋_GB2312" panose="02010609030101010101" charset="-122"/>
            </a:endParaRPr>
          </a:p>
          <a:p>
            <a:pPr>
              <a:buClrTx/>
              <a:buFont typeface="Arial" panose="020B0604020202020204" pitchFamily="34" charset="0"/>
            </a:pPr>
            <a:r>
              <a:rPr lang="zh-CN" altLang="en-US" sz="1800" dirty="0">
                <a:solidFill>
                  <a:schemeClr val="tx1"/>
                </a:solidFill>
                <a:latin typeface="仿宋_GB2312" panose="02010609030101010101" charset="-122"/>
                <a:ea typeface="仿宋_GB2312" panose="02010609030101010101" charset="-122"/>
              </a:rPr>
              <a:t>    </a:t>
            </a:r>
            <a:r>
              <a:rPr lang="zh-CN" altLang="en-US" sz="2400" dirty="0">
                <a:solidFill>
                  <a:schemeClr val="tx1"/>
                </a:solidFill>
                <a:latin typeface="仿宋_GB2312" panose="02010609030101010101" charset="-122"/>
                <a:ea typeface="仿宋_GB2312" panose="02010609030101010101" charset="-122"/>
              </a:rPr>
              <a:t>属地登记原则。</a:t>
            </a:r>
            <a:endParaRPr lang="zh-CN" altLang="en-US" sz="2400" b="1" dirty="0">
              <a:solidFill>
                <a:schemeClr val="tx1"/>
              </a:solidFill>
              <a:latin typeface="仿宋_GB2312" panose="02010609030101010101" charset="-122"/>
              <a:ea typeface="仿宋_GB2312" panose="02010609030101010101" charset="-122"/>
              <a:sym typeface="Times New Roman" panose="02020603050405020304" charset="0"/>
            </a:endParaRPr>
          </a:p>
        </p:txBody>
      </p:sp>
      <p:sp>
        <p:nvSpPr>
          <p:cNvPr id="95235" name="矩形 1"/>
          <p:cNvSpPr/>
          <p:nvPr/>
        </p:nvSpPr>
        <p:spPr>
          <a:xfrm>
            <a:off x="1359535" y="1168400"/>
            <a:ext cx="5681345" cy="460375"/>
          </a:xfrm>
          <a:prstGeom prst="rect">
            <a:avLst/>
          </a:prstGeom>
          <a:noFill/>
          <a:ln w="9525">
            <a:noFill/>
          </a:ln>
        </p:spPr>
        <p:txBody>
          <a:bodyPr wrap="square" anchor="t" anchorCtr="0">
            <a:spAutoFit/>
          </a:bodyPr>
          <a:p>
            <a:pPr algn="ctr" eaLnBrk="0" hangingPunct="0">
              <a:buClrTx/>
              <a:buFont typeface="Arial" panose="020B0604020202020204" pitchFamily="34" charset="0"/>
            </a:pPr>
            <a:r>
              <a:rPr lang="zh-CN" altLang="en-US" sz="2400" b="1" dirty="0">
                <a:solidFill>
                  <a:schemeClr val="tx1"/>
                </a:solidFill>
                <a:latin typeface="黑体" panose="02010609060101010101" charset="-122"/>
                <a:ea typeface="黑体" panose="02010609060101010101" charset="-122"/>
              </a:rPr>
              <a:t>（三）登记管辖</a:t>
            </a:r>
            <a:r>
              <a:rPr lang="en-US" altLang="zh-CN" sz="2400" b="1" dirty="0">
                <a:solidFill>
                  <a:schemeClr val="tx1"/>
                </a:solidFill>
                <a:latin typeface="黑体" panose="02010609060101010101" charset="-122"/>
                <a:ea typeface="黑体" panose="02010609060101010101" charset="-122"/>
              </a:rPr>
              <a:t> </a:t>
            </a:r>
            <a:r>
              <a:rPr lang="en-US" altLang="zh-CN" sz="2400" dirty="0">
                <a:solidFill>
                  <a:schemeClr val="tx1"/>
                </a:solidFill>
                <a:latin typeface="黑体" panose="02010609060101010101" charset="-122"/>
                <a:ea typeface="黑体" panose="02010609060101010101" charset="-122"/>
              </a:rPr>
              <a:t>—— </a:t>
            </a:r>
            <a:r>
              <a:rPr lang="zh-CN" altLang="en-US" sz="2400" dirty="0">
                <a:solidFill>
                  <a:schemeClr val="tx1"/>
                </a:solidFill>
                <a:latin typeface="黑体" panose="02010609060101010101" charset="-122"/>
                <a:ea typeface="黑体" panose="02010609060101010101" charset="-122"/>
              </a:rPr>
              <a:t>向谁申请</a:t>
            </a:r>
            <a:endParaRPr lang="zh-CN" altLang="en-US" sz="2400" dirty="0">
              <a:solidFill>
                <a:schemeClr val="tx1"/>
              </a:solidFill>
              <a:latin typeface="黑体" panose="02010609060101010101" charset="-122"/>
              <a:ea typeface="黑体" panose="02010609060101010101" charset="-122"/>
              <a:sym typeface="Times New Roman" panose="0202060305040502030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95234" name="Text Box 12"/>
          <p:cNvSpPr/>
          <p:nvPr/>
        </p:nvSpPr>
        <p:spPr>
          <a:xfrm>
            <a:off x="1717040" y="1628775"/>
            <a:ext cx="8764270" cy="4887595"/>
          </a:xfrm>
          <a:prstGeom prst="rect">
            <a:avLst/>
          </a:prstGeom>
          <a:noFill/>
          <a:ln w="9525">
            <a:noFill/>
          </a:ln>
        </p:spPr>
        <p:txBody>
          <a:bodyPr wrap="square" anchor="t" anchorCtr="0">
            <a:spAutoFit/>
          </a:bodyPr>
          <a:p>
            <a:pPr fontAlgn="auto">
              <a:lnSpc>
                <a:spcPts val="3400"/>
              </a:lnSpc>
              <a:buClrTx/>
            </a:pPr>
            <a:r>
              <a:rPr lang="zh-CN" altLang="en-US" sz="1800" dirty="0">
                <a:solidFill>
                  <a:schemeClr val="tx1"/>
                </a:solidFill>
                <a:latin typeface="Arial" panose="020B0604020202020204" pitchFamily="34" charset="0"/>
                <a:ea typeface="宋体" panose="02010600030101010101" pitchFamily="2" charset="-122"/>
              </a:rPr>
              <a:t>    </a:t>
            </a:r>
            <a:r>
              <a:rPr lang="en-US" altLang="zh-CN" sz="1800" dirty="0">
                <a:solidFill>
                  <a:schemeClr val="tx1"/>
                </a:solidFill>
                <a:latin typeface="Arial" panose="020B0604020202020204" pitchFamily="34" charset="0"/>
                <a:ea typeface="宋体" panose="02010600030101010101" pitchFamily="2" charset="-122"/>
              </a:rPr>
              <a:t>    </a:t>
            </a:r>
            <a:r>
              <a:rPr lang="en-US" altLang="zh-CN" sz="2400" dirty="0">
                <a:solidFill>
                  <a:schemeClr val="tx1"/>
                </a:solidFill>
                <a:latin typeface="Arial" panose="020B0604020202020204" pitchFamily="34" charset="0"/>
                <a:ea typeface="宋体" panose="02010600030101010101" pitchFamily="2" charset="-122"/>
                <a:sym typeface="Arial" panose="020B0604020202020204" pitchFamily="34" charset="0"/>
              </a:rPr>
              <a:t>《</a:t>
            </a: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民法典</a:t>
            </a:r>
            <a:r>
              <a:rPr lang="en-US" altLang="zh-CN" sz="2400" dirty="0">
                <a:solidFill>
                  <a:schemeClr val="tx1"/>
                </a:solidFill>
                <a:latin typeface="Arial" panose="020B0604020202020204" pitchFamily="34" charset="0"/>
                <a:ea typeface="宋体" panose="02010600030101010101" pitchFamily="2" charset="-122"/>
                <a:sym typeface="Arial" panose="020B0604020202020204" pitchFamily="34" charset="0"/>
              </a:rPr>
              <a:t>》</a:t>
            </a: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第二百一十一条 当事人申请登记，应当根据不同登记事项提供权属证明和不动产界址、面积等必要材料。 </a:t>
            </a:r>
            <a:endPar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fontAlgn="auto">
              <a:lnSpc>
                <a:spcPts val="3400"/>
              </a:lnSpc>
              <a:buClrTx/>
            </a:pP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    </a:t>
            </a:r>
            <a:r>
              <a:rPr lang="en-US" altLang="zh-CN" sz="2400" dirty="0">
                <a:solidFill>
                  <a:schemeClr val="tx1"/>
                </a:solidFill>
                <a:latin typeface="Arial" panose="020B0604020202020204" pitchFamily="34" charset="0"/>
                <a:ea typeface="宋体" panose="02010600030101010101" pitchFamily="2" charset="-122"/>
                <a:sym typeface="Arial" panose="020B0604020202020204" pitchFamily="34" charset="0"/>
              </a:rPr>
              <a:t>《</a:t>
            </a: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不动产登记暂行条例</a:t>
            </a:r>
            <a:r>
              <a:rPr lang="en-US" altLang="zh-CN" sz="2400" dirty="0">
                <a:solidFill>
                  <a:schemeClr val="tx1"/>
                </a:solidFill>
                <a:latin typeface="Arial" panose="020B0604020202020204" pitchFamily="34" charset="0"/>
                <a:ea typeface="宋体" panose="02010600030101010101" pitchFamily="2" charset="-122"/>
                <a:sym typeface="Arial" panose="020B0604020202020204" pitchFamily="34" charset="0"/>
              </a:rPr>
              <a:t>》</a:t>
            </a: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第十六条 申请人应当提交下列材料，并对申请材料的真实性负责：</a:t>
            </a:r>
            <a:endPar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fontAlgn="auto">
              <a:lnSpc>
                <a:spcPts val="3400"/>
              </a:lnSpc>
              <a:buClrTx/>
            </a:pP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    （一）登记申请书；</a:t>
            </a:r>
            <a:endPar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fontAlgn="auto">
              <a:lnSpc>
                <a:spcPts val="3400"/>
              </a:lnSpc>
              <a:buClrTx/>
            </a:pP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    （二）申请人、代理人身份证明材料、授权委托书；</a:t>
            </a:r>
            <a:endPar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fontAlgn="auto">
              <a:lnSpc>
                <a:spcPts val="3400"/>
              </a:lnSpc>
              <a:buClrTx/>
            </a:pP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    </a:t>
            </a:r>
            <a:r>
              <a:rPr lang="zh-CN" altLang="en-US" sz="2400" b="1" dirty="0">
                <a:solidFill>
                  <a:schemeClr val="tx1"/>
                </a:solidFill>
                <a:latin typeface="Arial" panose="020B0604020202020204" pitchFamily="34" charset="0"/>
                <a:ea typeface="宋体" panose="02010600030101010101" pitchFamily="2" charset="-122"/>
                <a:sym typeface="Arial" panose="020B0604020202020204" pitchFamily="34" charset="0"/>
              </a:rPr>
              <a:t>（三）相关的不动产权属来源证明材料、登记原因证明文件、不动产权属证书；</a:t>
            </a:r>
            <a:endParaRPr lang="zh-CN" altLang="en-US" sz="2400" b="1"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fontAlgn="auto">
              <a:lnSpc>
                <a:spcPts val="3400"/>
              </a:lnSpc>
              <a:buClrTx/>
            </a:pPr>
            <a:r>
              <a:rPr lang="zh-CN" altLang="en-US" sz="2400" b="1" dirty="0">
                <a:solidFill>
                  <a:schemeClr val="tx1"/>
                </a:solidFill>
                <a:latin typeface="Arial" panose="020B0604020202020204" pitchFamily="34" charset="0"/>
                <a:ea typeface="宋体" panose="02010600030101010101" pitchFamily="2" charset="-122"/>
                <a:sym typeface="Arial" panose="020B0604020202020204" pitchFamily="34" charset="0"/>
              </a:rPr>
              <a:t>    （四）不动产界址、空间界限、面积等材料；</a:t>
            </a:r>
            <a:endParaRPr lang="zh-CN" altLang="en-US" sz="2400" b="1"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fontAlgn="auto">
              <a:lnSpc>
                <a:spcPts val="3400"/>
              </a:lnSpc>
              <a:buClrTx/>
            </a:pP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    （五）与他人利害关系的说明材料；</a:t>
            </a:r>
            <a:endPar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endParaRPr>
          </a:p>
          <a:p>
            <a:pPr fontAlgn="auto">
              <a:lnSpc>
                <a:spcPts val="3400"/>
              </a:lnSpc>
              <a:buClrTx/>
            </a:pPr>
            <a:r>
              <a:rPr lang="zh-CN" altLang="en-US" sz="2400" dirty="0">
                <a:solidFill>
                  <a:schemeClr val="tx1"/>
                </a:solidFill>
                <a:latin typeface="Arial" panose="020B0604020202020204" pitchFamily="34" charset="0"/>
                <a:ea typeface="宋体" panose="02010600030101010101" pitchFamily="2" charset="-122"/>
                <a:sym typeface="Arial" panose="020B0604020202020204" pitchFamily="34" charset="0"/>
              </a:rPr>
              <a:t>    （六）法律、行政法规以及本条例实施细则规定的其他材料。</a:t>
            </a:r>
            <a:endParaRPr lang="zh-CN" altLang="en-US" sz="2400" b="1" dirty="0">
              <a:solidFill>
                <a:schemeClr val="tx1"/>
              </a:solidFill>
              <a:latin typeface="Arial" panose="020B0604020202020204" pitchFamily="34" charset="0"/>
              <a:ea typeface="宋体" panose="02010600030101010101" pitchFamily="2" charset="-122"/>
              <a:sym typeface="Arial" panose="020B0604020202020204" pitchFamily="34" charset="0"/>
            </a:endParaRPr>
          </a:p>
        </p:txBody>
      </p:sp>
      <p:sp>
        <p:nvSpPr>
          <p:cNvPr id="95235" name="矩形 1"/>
          <p:cNvSpPr/>
          <p:nvPr/>
        </p:nvSpPr>
        <p:spPr>
          <a:xfrm>
            <a:off x="1359535" y="1168400"/>
            <a:ext cx="2807970" cy="460375"/>
          </a:xfrm>
          <a:prstGeom prst="rect">
            <a:avLst/>
          </a:prstGeom>
          <a:noFill/>
          <a:ln w="9525">
            <a:noFill/>
          </a:ln>
        </p:spPr>
        <p:txBody>
          <a:bodyPr wrap="square" anchor="t" anchorCtr="0">
            <a:spAutoFit/>
          </a:bodyPr>
          <a:p>
            <a:pPr algn="ctr" eaLnBrk="0" hangingPunct="0">
              <a:buClrTx/>
              <a:buFont typeface="Arial" panose="020B0604020202020204" pitchFamily="34" charset="0"/>
            </a:pPr>
            <a:r>
              <a:rPr lang="zh-CN" altLang="en-US" sz="2400" b="1" dirty="0">
                <a:solidFill>
                  <a:schemeClr val="tx1"/>
                </a:solidFill>
                <a:latin typeface="黑体" panose="02010609060101010101" charset="-122"/>
                <a:ea typeface="黑体" panose="02010609060101010101" charset="-122"/>
              </a:rPr>
              <a:t>（四）</a:t>
            </a:r>
            <a:r>
              <a:rPr lang="zh-CN" sz="2400" b="1" dirty="0">
                <a:solidFill>
                  <a:schemeClr val="tx1"/>
                </a:solidFill>
                <a:latin typeface="黑体" panose="02010609060101010101" charset="-122"/>
                <a:ea typeface="黑体" panose="02010609060101010101" charset="-122"/>
              </a:rPr>
              <a:t>地籍调查</a:t>
            </a:r>
            <a:endParaRPr lang="zh-CN" sz="2400" dirty="0">
              <a:solidFill>
                <a:schemeClr val="tx1"/>
              </a:solidFill>
              <a:latin typeface="黑体" panose="02010609060101010101" charset="-122"/>
              <a:ea typeface="黑体" panose="02010609060101010101" charset="-122"/>
              <a:sym typeface="Times New Roman" panose="0202060305040502030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95234" name="Text Box 12"/>
          <p:cNvSpPr/>
          <p:nvPr/>
        </p:nvSpPr>
        <p:spPr>
          <a:xfrm>
            <a:off x="1717040" y="1628775"/>
            <a:ext cx="9721850" cy="4246245"/>
          </a:xfrm>
          <a:prstGeom prst="rect">
            <a:avLst/>
          </a:prstGeom>
          <a:noFill/>
          <a:ln w="9525">
            <a:noFill/>
          </a:ln>
        </p:spPr>
        <p:txBody>
          <a:bodyPr wrap="square" anchor="t" anchorCtr="0">
            <a:spAutoFit/>
          </a:bodyPr>
          <a:p>
            <a:pPr algn="l" fontAlgn="auto">
              <a:lnSpc>
                <a:spcPts val="3600"/>
              </a:lnSpc>
              <a:buClrTx/>
              <a:buSzTx/>
              <a:buNone/>
            </a:pPr>
            <a:r>
              <a:rPr lang="zh-CN" altLang="en-US" sz="1800" dirty="0">
                <a:solidFill>
                  <a:schemeClr val="tx1"/>
                </a:solidFill>
                <a:latin typeface="Arial" panose="020B0604020202020204" pitchFamily="34" charset="0"/>
                <a:ea typeface="宋体" panose="02010600030101010101" pitchFamily="2" charset="-122"/>
              </a:rPr>
              <a:t>    </a:t>
            </a:r>
            <a:r>
              <a:rPr lang="en-US" altLang="zh-CN" sz="1800" dirty="0">
                <a:solidFill>
                  <a:schemeClr val="tx1"/>
                </a:solidFill>
                <a:latin typeface="Arial" panose="020B0604020202020204" pitchFamily="34" charset="0"/>
                <a:ea typeface="宋体" panose="02010600030101010101" pitchFamily="2" charset="-122"/>
              </a:rPr>
              <a:t>      </a:t>
            </a:r>
            <a:r>
              <a:rPr lang="en-US" altLang="zh-CN" sz="2400" b="1" dirty="0">
                <a:latin typeface="Arial" panose="020B0604020202020204" pitchFamily="34" charset="0"/>
                <a:ea typeface="宋体" panose="02010600030101010101" pitchFamily="2" charset="-122"/>
                <a:sym typeface="楷体" panose="02010609060101010101" pitchFamily="49" charset="-122"/>
              </a:rPr>
              <a:t>1.</a:t>
            </a:r>
            <a:r>
              <a:rPr lang="zh-CN" altLang="en-US" sz="2400" b="1" dirty="0">
                <a:latin typeface="Arial" panose="020B0604020202020204" pitchFamily="34" charset="0"/>
                <a:ea typeface="宋体" panose="02010600030101010101" pitchFamily="2" charset="-122"/>
                <a:sym typeface="楷体" panose="02010609060101010101" pitchFamily="49" charset="-122"/>
              </a:rPr>
              <a:t>不动产权属调查</a:t>
            </a:r>
            <a:endParaRPr lang="zh-CN" altLang="en-US" sz="2400" b="1" dirty="0">
              <a:latin typeface="Arial" panose="020B0604020202020204" pitchFamily="34" charset="0"/>
              <a:ea typeface="宋体" panose="02010600030101010101" pitchFamily="2" charset="-122"/>
              <a:sym typeface="楷体" panose="02010609060101010101" pitchFamily="49" charset="-122"/>
            </a:endParaRPr>
          </a:p>
          <a:p>
            <a:pPr algn="l" fontAlgn="auto">
              <a:lnSpc>
                <a:spcPts val="3600"/>
              </a:lnSpc>
              <a:buClrTx/>
              <a:buSzTx/>
              <a:buNone/>
            </a:pPr>
            <a:r>
              <a:rPr lang="zh-CN" altLang="en-US" sz="2400" dirty="0">
                <a:latin typeface="Arial" panose="020B0604020202020204" pitchFamily="34" charset="0"/>
                <a:ea typeface="宋体" panose="02010600030101010101" pitchFamily="2" charset="-122"/>
                <a:sym typeface="楷体" panose="02010609060101010101" pitchFamily="49" charset="-122"/>
              </a:rPr>
              <a:t>       内外业核实和实地调查相结合，查清不动产单元的权属状况、界址、用途、四至等内容，确保不动产单元权属清晰、界址清楚、空间相对位置关系明确。</a:t>
            </a:r>
            <a:endParaRPr lang="zh-CN" altLang="en-US" sz="2400" dirty="0">
              <a:latin typeface="Arial" panose="020B0604020202020204" pitchFamily="34" charset="0"/>
              <a:ea typeface="宋体" panose="02010600030101010101" pitchFamily="2" charset="-122"/>
              <a:sym typeface="楷体" panose="02010609060101010101" pitchFamily="49" charset="-122"/>
            </a:endParaRPr>
          </a:p>
          <a:p>
            <a:pPr algn="l" fontAlgn="auto">
              <a:lnSpc>
                <a:spcPts val="3600"/>
              </a:lnSpc>
              <a:buClrTx/>
              <a:buSzTx/>
              <a:buNone/>
            </a:pPr>
            <a:r>
              <a:rPr lang="zh-CN" altLang="en-US" sz="2400" dirty="0">
                <a:latin typeface="Arial" panose="020B0604020202020204" pitchFamily="34" charset="0"/>
                <a:ea typeface="宋体" panose="02010600030101010101" pitchFamily="2" charset="-122"/>
                <a:sym typeface="楷体" panose="02010609060101010101" pitchFamily="49" charset="-122"/>
              </a:rPr>
              <a:t>      </a:t>
            </a:r>
            <a:r>
              <a:rPr lang="en-US" altLang="zh-CN" sz="2400" dirty="0">
                <a:latin typeface="Arial" panose="020B0604020202020204" pitchFamily="34" charset="0"/>
                <a:ea typeface="宋体" panose="02010600030101010101" pitchFamily="2" charset="-122"/>
                <a:sym typeface="楷体" panose="02010609060101010101" pitchFamily="49" charset="-122"/>
              </a:rPr>
              <a:t> 2.</a:t>
            </a:r>
            <a:r>
              <a:rPr lang="zh-CN" altLang="en-US" sz="2400" b="1" dirty="0">
                <a:latin typeface="Arial" panose="020B0604020202020204" pitchFamily="34" charset="0"/>
                <a:ea typeface="宋体" panose="02010600030101010101" pitchFamily="2" charset="-122"/>
                <a:sym typeface="楷体" panose="02010609060101010101" pitchFamily="49" charset="-122"/>
              </a:rPr>
              <a:t>不动产测量</a:t>
            </a:r>
            <a:endParaRPr lang="zh-CN" altLang="en-US" sz="2400" b="1" dirty="0">
              <a:latin typeface="Arial" panose="020B0604020202020204" pitchFamily="34" charset="0"/>
              <a:ea typeface="宋体" panose="02010600030101010101" pitchFamily="2" charset="-122"/>
              <a:sym typeface="楷体" panose="02010609060101010101" pitchFamily="49" charset="-122"/>
            </a:endParaRPr>
          </a:p>
          <a:p>
            <a:pPr algn="l" fontAlgn="auto">
              <a:lnSpc>
                <a:spcPts val="3600"/>
              </a:lnSpc>
              <a:buClrTx/>
              <a:buSzTx/>
              <a:buNone/>
            </a:pPr>
            <a:r>
              <a:rPr lang="zh-CN" altLang="en-US" sz="2400" dirty="0">
                <a:latin typeface="Arial" panose="020B0604020202020204" pitchFamily="34" charset="0"/>
                <a:ea typeface="宋体" panose="02010600030101010101" pitchFamily="2" charset="-122"/>
                <a:sym typeface="楷体" panose="02010609060101010101" pitchFamily="49" charset="-122"/>
              </a:rPr>
              <a:t>       统筹考虑基础条件、工作需求、经济可行性和技术可能性，因地制宜，审慎科学地选择符合本地区实际的不动产测量方法。</a:t>
            </a:r>
            <a:endParaRPr lang="zh-CN" altLang="en-US" sz="2400" dirty="0">
              <a:latin typeface="Arial" panose="020B0604020202020204" pitchFamily="34" charset="0"/>
              <a:ea typeface="宋体" panose="02010600030101010101" pitchFamily="2" charset="-122"/>
              <a:sym typeface="楷体" panose="02010609060101010101" pitchFamily="49" charset="-122"/>
            </a:endParaRPr>
          </a:p>
          <a:p>
            <a:pPr algn="l" fontAlgn="auto">
              <a:lnSpc>
                <a:spcPts val="3600"/>
              </a:lnSpc>
              <a:buClrTx/>
              <a:buSzTx/>
              <a:buNone/>
            </a:pPr>
            <a:endParaRPr lang="zh-CN" altLang="en-US" sz="2400" dirty="0">
              <a:latin typeface="Arial" panose="020B0604020202020204" pitchFamily="34" charset="0"/>
              <a:ea typeface="宋体" panose="02010600030101010101" pitchFamily="2" charset="-122"/>
              <a:sym typeface="楷体" panose="02010609060101010101" pitchFamily="49" charset="-122"/>
            </a:endParaRPr>
          </a:p>
          <a:p>
            <a:pPr algn="l" fontAlgn="auto">
              <a:lnSpc>
                <a:spcPts val="3600"/>
              </a:lnSpc>
              <a:buClrTx/>
              <a:buSzTx/>
              <a:buFont typeface="Arial" panose="020B0604020202020204" pitchFamily="34" charset="0"/>
              <a:buNone/>
            </a:pPr>
            <a:r>
              <a:rPr lang="zh-CN" altLang="en-US" sz="2400" dirty="0">
                <a:latin typeface="Arial" panose="020B0604020202020204" pitchFamily="34" charset="0"/>
                <a:ea typeface="宋体" panose="02010600030101010101" pitchFamily="2" charset="-122"/>
                <a:sym typeface="Times New Roman" panose="02020603050405020304" charset="0"/>
              </a:rPr>
              <a:t>       </a:t>
            </a:r>
            <a:endParaRPr lang="zh-CN" altLang="en-US" sz="2400" b="1" dirty="0">
              <a:solidFill>
                <a:schemeClr val="tx1"/>
              </a:solidFill>
              <a:latin typeface="Arial" panose="020B0604020202020204" pitchFamily="34" charset="0"/>
              <a:ea typeface="宋体" panose="02010600030101010101" pitchFamily="2" charset="-122"/>
              <a:sym typeface="Arial" panose="020B0604020202020204" pitchFamily="34" charset="0"/>
            </a:endParaRPr>
          </a:p>
        </p:txBody>
      </p:sp>
      <p:sp>
        <p:nvSpPr>
          <p:cNvPr id="95235" name="矩形 1"/>
          <p:cNvSpPr/>
          <p:nvPr/>
        </p:nvSpPr>
        <p:spPr>
          <a:xfrm>
            <a:off x="1359535" y="1168400"/>
            <a:ext cx="2807970" cy="460375"/>
          </a:xfrm>
          <a:prstGeom prst="rect">
            <a:avLst/>
          </a:prstGeom>
          <a:noFill/>
          <a:ln w="9525">
            <a:noFill/>
          </a:ln>
        </p:spPr>
        <p:txBody>
          <a:bodyPr wrap="square" anchor="t" anchorCtr="0">
            <a:spAutoFit/>
          </a:bodyPr>
          <a:p>
            <a:pPr algn="ctr" eaLnBrk="0" hangingPunct="0">
              <a:buClrTx/>
              <a:buFont typeface="Arial" panose="020B0604020202020204" pitchFamily="34" charset="0"/>
            </a:pPr>
            <a:r>
              <a:rPr lang="zh-CN" altLang="en-US" sz="2400" b="1" dirty="0">
                <a:solidFill>
                  <a:schemeClr val="tx1"/>
                </a:solidFill>
                <a:latin typeface="黑体" panose="02010609060101010101" charset="-122"/>
                <a:ea typeface="黑体" panose="02010609060101010101" charset="-122"/>
              </a:rPr>
              <a:t>（四）</a:t>
            </a:r>
            <a:r>
              <a:rPr lang="zh-CN" sz="2400" b="1" dirty="0">
                <a:solidFill>
                  <a:schemeClr val="tx1"/>
                </a:solidFill>
                <a:latin typeface="黑体" panose="02010609060101010101" charset="-122"/>
                <a:ea typeface="黑体" panose="02010609060101010101" charset="-122"/>
              </a:rPr>
              <a:t>地籍调查</a:t>
            </a:r>
            <a:endParaRPr lang="zh-CN" sz="2400" dirty="0">
              <a:solidFill>
                <a:schemeClr val="tx1"/>
              </a:solidFill>
              <a:latin typeface="黑体" panose="02010609060101010101" charset="-122"/>
              <a:ea typeface="黑体" panose="02010609060101010101" charset="-122"/>
              <a:sym typeface="Times New Roman" panose="0202060305040502030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95234" name="Text Box 12"/>
          <p:cNvSpPr/>
          <p:nvPr/>
        </p:nvSpPr>
        <p:spPr>
          <a:xfrm>
            <a:off x="1814830" y="1765300"/>
            <a:ext cx="8764270" cy="460375"/>
          </a:xfrm>
          <a:prstGeom prst="rect">
            <a:avLst/>
          </a:prstGeom>
          <a:noFill/>
          <a:ln w="9525">
            <a:noFill/>
          </a:ln>
        </p:spPr>
        <p:txBody>
          <a:bodyPr wrap="square" anchor="t" anchorCtr="0">
            <a:spAutoFit/>
          </a:bodyPr>
          <a:p>
            <a:pPr>
              <a:buClrTx/>
            </a:pPr>
            <a:r>
              <a:rPr lang="zh-CN" altLang="en-US" sz="1800" dirty="0">
                <a:solidFill>
                  <a:schemeClr val="tx1"/>
                </a:solidFill>
                <a:latin typeface="Arial" panose="020B0604020202020204" pitchFamily="34" charset="0"/>
                <a:ea typeface="宋体" panose="02010600030101010101" pitchFamily="2" charset="-122"/>
              </a:rPr>
              <a:t>    </a:t>
            </a:r>
            <a:r>
              <a:rPr lang="en-US" altLang="zh-CN" sz="1800" dirty="0">
                <a:solidFill>
                  <a:schemeClr val="tx1"/>
                </a:solidFill>
                <a:latin typeface="Arial" panose="020B0604020202020204" pitchFamily="34" charset="0"/>
                <a:ea typeface="宋体" panose="02010600030101010101" pitchFamily="2" charset="-122"/>
              </a:rPr>
              <a:t>     </a:t>
            </a:r>
            <a:r>
              <a:rPr lang="zh-CN" altLang="en-US" sz="2400" b="1" dirty="0">
                <a:solidFill>
                  <a:schemeClr val="tx1"/>
                </a:solidFill>
                <a:latin typeface="仿宋_GB2312" panose="02010609030101010101" charset="-122"/>
                <a:ea typeface="仿宋_GB2312" panose="02010609030101010101" charset="-122"/>
                <a:cs typeface="仿宋_GB2312" panose="02010609030101010101" charset="-122"/>
                <a:sym typeface="楷体" panose="02010609060101010101" pitchFamily="49" charset="-122"/>
              </a:rPr>
              <a:t>不动产单元号 </a:t>
            </a:r>
            <a:r>
              <a:rPr lang="en-US" altLang="zh-CN" sz="2400" b="1" dirty="0">
                <a:solidFill>
                  <a:schemeClr val="tx1"/>
                </a:solidFill>
                <a:latin typeface="仿宋_GB2312" panose="02010609030101010101" charset="-122"/>
                <a:ea typeface="仿宋_GB2312" panose="02010609030101010101" charset="-122"/>
                <a:cs typeface="仿宋_GB2312" panose="02010609030101010101" charset="-122"/>
                <a:sym typeface="楷体" panose="02010609060101010101" pitchFamily="49" charset="-122"/>
              </a:rPr>
              <a:t>—</a:t>
            </a:r>
            <a:r>
              <a:rPr lang="en-US" altLang="zh-CN" sz="2400" b="1" dirty="0">
                <a:solidFill>
                  <a:schemeClr val="tx1"/>
                </a:solidFill>
                <a:latin typeface="仿宋_GB2312" panose="02010609030101010101" charset="-122"/>
                <a:ea typeface="仿宋_GB2312" panose="02010609030101010101" charset="-122"/>
                <a:cs typeface="仿宋_GB2312" panose="02010609030101010101" charset="-122"/>
                <a:sym typeface="+mn-ea"/>
              </a:rPr>
              <a:t>—</a:t>
            </a:r>
            <a:r>
              <a:rPr lang="en-US" altLang="zh-CN" sz="2400" dirty="0">
                <a:solidFill>
                  <a:schemeClr val="tx1"/>
                </a:solidFill>
                <a:latin typeface="仿宋_GB2312" panose="02010609030101010101" charset="-122"/>
                <a:ea typeface="仿宋_GB2312" panose="02010609030101010101" charset="-122"/>
                <a:cs typeface="仿宋_GB2312" panose="02010609030101010101" charset="-122"/>
                <a:sym typeface="+mn-ea"/>
              </a:rPr>
              <a:t> </a:t>
            </a:r>
            <a:r>
              <a:rPr lang="zh-CN" altLang="en-US" sz="2400" b="1" dirty="0">
                <a:solidFill>
                  <a:schemeClr val="tx1"/>
                </a:solidFill>
                <a:latin typeface="仿宋_GB2312" panose="02010609030101010101" charset="-122"/>
                <a:ea typeface="仿宋_GB2312" panose="02010609030101010101" charset="-122"/>
                <a:cs typeface="仿宋_GB2312" panose="02010609030101010101" charset="-122"/>
                <a:sym typeface="Times New Roman" panose="02020603050405020304" charset="0"/>
              </a:rPr>
              <a:t>不动产“身份证”。</a:t>
            </a:r>
            <a:endParaRPr lang="zh-CN" altLang="en-US" sz="2400" b="1" dirty="0">
              <a:solidFill>
                <a:schemeClr val="tx1"/>
              </a:solidFill>
              <a:latin typeface="仿宋_GB2312" panose="02010609030101010101" charset="-122"/>
              <a:ea typeface="仿宋_GB2312" panose="02010609030101010101" charset="-122"/>
              <a:cs typeface="仿宋_GB2312" panose="02010609030101010101" charset="-122"/>
              <a:sym typeface="Times New Roman" panose="02020603050405020304" charset="0"/>
            </a:endParaRPr>
          </a:p>
        </p:txBody>
      </p:sp>
      <p:sp>
        <p:nvSpPr>
          <p:cNvPr id="95235" name="矩形 1"/>
          <p:cNvSpPr/>
          <p:nvPr/>
        </p:nvSpPr>
        <p:spPr>
          <a:xfrm>
            <a:off x="1359535" y="1168400"/>
            <a:ext cx="4126865" cy="460375"/>
          </a:xfrm>
          <a:prstGeom prst="rect">
            <a:avLst/>
          </a:prstGeom>
          <a:noFill/>
          <a:ln w="9525">
            <a:noFill/>
          </a:ln>
        </p:spPr>
        <p:txBody>
          <a:bodyPr wrap="square" anchor="t" anchorCtr="0">
            <a:spAutoFit/>
          </a:bodyPr>
          <a:p>
            <a:pPr algn="ctr" eaLnBrk="0" hangingPunct="0">
              <a:buClrTx/>
              <a:buFont typeface="Arial" panose="020B0604020202020204" pitchFamily="34" charset="0"/>
            </a:pPr>
            <a:r>
              <a:rPr lang="zh-CN" altLang="en-US" sz="2400" b="1" dirty="0">
                <a:solidFill>
                  <a:schemeClr val="tx1"/>
                </a:solidFill>
                <a:latin typeface="黑体" panose="02010609060101010101" charset="-122"/>
                <a:ea typeface="黑体" panose="02010609060101010101" charset="-122"/>
              </a:rPr>
              <a:t>（五）</a:t>
            </a:r>
            <a:r>
              <a:rPr lang="zh-CN" sz="2400" b="1" dirty="0">
                <a:solidFill>
                  <a:schemeClr val="tx1"/>
                </a:solidFill>
                <a:latin typeface="黑体" panose="02010609060101010101" charset="-122"/>
                <a:ea typeface="黑体" panose="02010609060101010101" charset="-122"/>
              </a:rPr>
              <a:t>不动产单元编码</a:t>
            </a:r>
            <a:endParaRPr lang="zh-CN" sz="2400" dirty="0">
              <a:solidFill>
                <a:schemeClr val="tx1"/>
              </a:solidFill>
              <a:latin typeface="黑体" panose="02010609060101010101" charset="-122"/>
              <a:ea typeface="黑体" panose="02010609060101010101" charset="-122"/>
              <a:sym typeface="Times New Roman" panose="02020603050405020304" charset="0"/>
            </a:endParaRPr>
          </a:p>
        </p:txBody>
      </p:sp>
      <p:pic>
        <p:nvPicPr>
          <p:cNvPr id="126977" name="Picture 4" descr="无标题"/>
          <p:cNvPicPr>
            <a:picLocks noChangeAspect="1"/>
          </p:cNvPicPr>
          <p:nvPr/>
        </p:nvPicPr>
        <p:blipFill>
          <a:blip r:embed="rId1"/>
          <a:stretch>
            <a:fillRect/>
          </a:stretch>
        </p:blipFill>
        <p:spPr>
          <a:xfrm>
            <a:off x="2116455" y="2832735"/>
            <a:ext cx="6580188" cy="2649538"/>
          </a:xfrm>
          <a:prstGeom prst="rect">
            <a:avLst/>
          </a:prstGeom>
          <a:noFill/>
          <a:ln w="9525">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95234" name="Text Box 12"/>
          <p:cNvSpPr/>
          <p:nvPr/>
        </p:nvSpPr>
        <p:spPr>
          <a:xfrm>
            <a:off x="1814830" y="1765300"/>
            <a:ext cx="3828415" cy="460375"/>
          </a:xfrm>
          <a:prstGeom prst="rect">
            <a:avLst/>
          </a:prstGeom>
          <a:noFill/>
          <a:ln w="9525">
            <a:noFill/>
          </a:ln>
        </p:spPr>
        <p:txBody>
          <a:bodyPr wrap="square" anchor="t" anchorCtr="0">
            <a:spAutoFit/>
          </a:bodyPr>
          <a:p>
            <a:pPr>
              <a:buClrTx/>
            </a:pPr>
            <a:r>
              <a:rPr lang="zh-CN" altLang="en-US" sz="2400" dirty="0">
                <a:solidFill>
                  <a:schemeClr val="tx1"/>
                </a:solidFill>
                <a:latin typeface="Arial" panose="020B0604020202020204" pitchFamily="34" charset="0"/>
                <a:ea typeface="宋体" panose="02010600030101010101" pitchFamily="2" charset="-122"/>
              </a:rPr>
              <a:t>    </a:t>
            </a:r>
            <a:r>
              <a:rPr lang="en-US" altLang="zh-CN" sz="2400" dirty="0">
                <a:solidFill>
                  <a:schemeClr val="tx1"/>
                </a:solidFill>
                <a:latin typeface="Arial" panose="020B0604020202020204" pitchFamily="34" charset="0"/>
                <a:ea typeface="宋体" panose="02010600030101010101" pitchFamily="2" charset="-122"/>
              </a:rPr>
              <a:t>     </a:t>
            </a:r>
            <a:r>
              <a:rPr lang="zh-CN" altLang="en-US" sz="2400" dirty="0">
                <a:solidFill>
                  <a:schemeClr val="tx1"/>
                </a:solidFill>
                <a:latin typeface="Arial" panose="020B0604020202020204" pitchFamily="34" charset="0"/>
                <a:ea typeface="宋体" panose="02010600030101010101" pitchFamily="2" charset="-122"/>
              </a:rPr>
              <a:t>地籍区地籍子区</a:t>
            </a:r>
            <a:endParaRPr lang="zh-CN" altLang="en-US" sz="2400" b="1" dirty="0">
              <a:solidFill>
                <a:schemeClr val="tx1"/>
              </a:solidFill>
              <a:latin typeface="Arial" panose="020B0604020202020204" pitchFamily="34" charset="0"/>
              <a:ea typeface="宋体" panose="02010600030101010101" pitchFamily="2" charset="-122"/>
              <a:cs typeface="仿宋_GB2312" panose="02010609030101010101" charset="-122"/>
              <a:sym typeface="Times New Roman" panose="02020603050405020304" charset="0"/>
            </a:endParaRPr>
          </a:p>
        </p:txBody>
      </p:sp>
      <p:sp>
        <p:nvSpPr>
          <p:cNvPr id="95235" name="矩形 1"/>
          <p:cNvSpPr/>
          <p:nvPr/>
        </p:nvSpPr>
        <p:spPr>
          <a:xfrm>
            <a:off x="1359535" y="1168400"/>
            <a:ext cx="4126865" cy="460375"/>
          </a:xfrm>
          <a:prstGeom prst="rect">
            <a:avLst/>
          </a:prstGeom>
          <a:noFill/>
          <a:ln w="9525">
            <a:noFill/>
          </a:ln>
        </p:spPr>
        <p:txBody>
          <a:bodyPr wrap="square" anchor="t" anchorCtr="0">
            <a:spAutoFit/>
          </a:bodyPr>
          <a:p>
            <a:pPr algn="ctr" eaLnBrk="0" hangingPunct="0">
              <a:buClrTx/>
              <a:buFont typeface="Arial" panose="020B0604020202020204" pitchFamily="34" charset="0"/>
            </a:pPr>
            <a:r>
              <a:rPr lang="zh-CN" altLang="en-US" sz="2400" b="1" dirty="0">
                <a:solidFill>
                  <a:schemeClr val="tx1"/>
                </a:solidFill>
                <a:latin typeface="黑体" panose="02010609060101010101" charset="-122"/>
                <a:ea typeface="黑体" panose="02010609060101010101" charset="-122"/>
              </a:rPr>
              <a:t>（五）</a:t>
            </a:r>
            <a:r>
              <a:rPr lang="zh-CN" sz="2400" b="1" dirty="0">
                <a:solidFill>
                  <a:schemeClr val="tx1"/>
                </a:solidFill>
                <a:latin typeface="黑体" panose="02010609060101010101" charset="-122"/>
                <a:ea typeface="黑体" panose="02010609060101010101" charset="-122"/>
              </a:rPr>
              <a:t>不动产单元编码</a:t>
            </a:r>
            <a:endParaRPr lang="zh-CN" sz="2400" dirty="0">
              <a:solidFill>
                <a:schemeClr val="tx1"/>
              </a:solidFill>
              <a:latin typeface="黑体" panose="02010609060101010101" charset="-122"/>
              <a:ea typeface="黑体" panose="02010609060101010101" charset="-122"/>
              <a:sym typeface="Times New Roman" panose="02020603050405020304" charset="0"/>
            </a:endParaRPr>
          </a:p>
        </p:txBody>
      </p:sp>
      <p:pic>
        <p:nvPicPr>
          <p:cNvPr id="123908" name="Picture 2" descr="地籍区示意图"/>
          <p:cNvPicPr>
            <a:picLocks noChangeAspect="1"/>
          </p:cNvPicPr>
          <p:nvPr/>
        </p:nvPicPr>
        <p:blipFill>
          <a:blip r:embed="rId1"/>
          <a:stretch>
            <a:fillRect/>
          </a:stretch>
        </p:blipFill>
        <p:spPr>
          <a:xfrm>
            <a:off x="1570990" y="108585"/>
            <a:ext cx="9819005" cy="74612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3908"/>
                                        </p:tgtEl>
                                        <p:attrNameLst>
                                          <p:attrName>style.visibility</p:attrName>
                                        </p:attrNameLst>
                                      </p:cBhvr>
                                      <p:to>
                                        <p:strVal val="visible"/>
                                      </p:to>
                                    </p:set>
                                    <p:anim calcmode="lin" valueType="num">
                                      <p:cBhvr additive="base">
                                        <p:cTn id="7" dur="500" fill="hold"/>
                                        <p:tgtEl>
                                          <p:spTgt spid="123908"/>
                                        </p:tgtEl>
                                        <p:attrNameLst>
                                          <p:attrName>ppt_x</p:attrName>
                                        </p:attrNameLst>
                                      </p:cBhvr>
                                      <p:tavLst>
                                        <p:tav tm="0">
                                          <p:val>
                                            <p:strVal val="#ppt_x"/>
                                          </p:val>
                                        </p:tav>
                                        <p:tav tm="100000">
                                          <p:val>
                                            <p:strVal val="#ppt_x"/>
                                          </p:val>
                                        </p:tav>
                                      </p:tavLst>
                                    </p:anim>
                                    <p:anim calcmode="lin" valueType="num">
                                      <p:cBhvr additive="base">
                                        <p:cTn id="8" dur="500" fill="hold"/>
                                        <p:tgtEl>
                                          <p:spTgt spid="1239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TextBox 11"/>
          <p:cNvSpPr txBox="1"/>
          <p:nvPr/>
        </p:nvSpPr>
        <p:spPr>
          <a:xfrm>
            <a:off x="2216468" y="2052955"/>
            <a:ext cx="4032250" cy="368300"/>
          </a:xfrm>
          <a:prstGeom prst="rect">
            <a:avLst/>
          </a:prstGeom>
          <a:noFill/>
          <a:ln w="9525">
            <a:noFill/>
          </a:ln>
        </p:spPr>
        <p:txBody>
          <a:bodyPr>
            <a:spAutoFit/>
          </a:bodyPr>
          <a:p>
            <a:r>
              <a:rPr lang="en-US" altLang="zh-CN">
                <a:solidFill>
                  <a:schemeClr val="tx1"/>
                </a:solidFill>
                <a:latin typeface="微软雅黑" panose="020B0503020204020204" charset="-122"/>
                <a:ea typeface="微软雅黑" panose="020B0503020204020204" charset="-122"/>
              </a:rPr>
              <a:t>2.</a:t>
            </a:r>
            <a:r>
              <a:rPr lang="zh-CN" altLang="en-US" dirty="0">
                <a:solidFill>
                  <a:schemeClr val="tx1"/>
                </a:solidFill>
                <a:latin typeface="微软雅黑" panose="020B0503020204020204" charset="-122"/>
                <a:ea typeface="微软雅黑" panose="020B0503020204020204" charset="-122"/>
              </a:rPr>
              <a:t>近代不动产登记制度</a:t>
            </a:r>
            <a:endParaRPr lang="zh-CN" altLang="en-US" dirty="0">
              <a:solidFill>
                <a:schemeClr val="tx1"/>
              </a:solidFill>
              <a:latin typeface="微软雅黑" panose="020B0503020204020204" charset="-122"/>
              <a:ea typeface="微软雅黑" panose="020B0503020204020204" charset="-122"/>
            </a:endParaRPr>
          </a:p>
        </p:txBody>
      </p:sp>
      <p:pic>
        <p:nvPicPr>
          <p:cNvPr id="35842" name="图片 2"/>
          <p:cNvPicPr>
            <a:picLocks noChangeAspect="1"/>
          </p:cNvPicPr>
          <p:nvPr/>
        </p:nvPicPr>
        <p:blipFill>
          <a:blip r:embed="rId1"/>
          <a:stretch>
            <a:fillRect/>
          </a:stretch>
        </p:blipFill>
        <p:spPr>
          <a:xfrm>
            <a:off x="1409700" y="1554163"/>
            <a:ext cx="757238" cy="755650"/>
          </a:xfrm>
          <a:prstGeom prst="rect">
            <a:avLst/>
          </a:prstGeom>
          <a:noFill/>
          <a:ln w="9525">
            <a:noFill/>
          </a:ln>
        </p:spPr>
      </p:pic>
      <p:cxnSp>
        <p:nvCxnSpPr>
          <p:cNvPr id="4" name="直接连接符 3"/>
          <p:cNvCxnSpPr/>
          <p:nvPr/>
        </p:nvCxnSpPr>
        <p:spPr>
          <a:xfrm>
            <a:off x="1411288" y="2420938"/>
            <a:ext cx="9725025"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16050" y="6453188"/>
            <a:ext cx="9725025"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633538" y="3092450"/>
            <a:ext cx="4892675" cy="917575"/>
          </a:xfrm>
          <a:prstGeom prst="rect">
            <a:avLst/>
          </a:prstGeom>
          <a:noFill/>
        </p:spPr>
        <p:txBody>
          <a:bodyPr>
            <a:spAutoFit/>
          </a:bodyPr>
          <a:lstStyle/>
          <a:p>
            <a:pPr marR="0" defTabSz="914400" fontAlgn="auto">
              <a:lnSpc>
                <a:spcPct val="150000"/>
              </a:lnSpc>
              <a:spcBef>
                <a:spcPts val="0"/>
              </a:spcBef>
              <a:spcAft>
                <a:spcPts val="0"/>
              </a:spcAft>
              <a:buClrTx/>
              <a:buSzTx/>
              <a:buFontTx/>
              <a:buNone/>
              <a:defRPr/>
            </a:pPr>
            <a:r>
              <a:rPr kumimoji="0" lang="zh-CN" altLang="zh-CN" b="0" kern="1200" cap="none" spc="0" normalizeH="0" baseline="0" noProof="0" dirty="0">
                <a:solidFill>
                  <a:schemeClr val="tx1">
                    <a:lumMod val="50000"/>
                    <a:lumOff val="50000"/>
                  </a:schemeClr>
                </a:solidFill>
                <a:latin typeface="微软雅黑" panose="020B0503020204020204" charset="-122"/>
                <a:ea typeface="微软雅黑" panose="020B0503020204020204" charset="-122"/>
                <a:cs typeface="+mn-cs"/>
              </a:rPr>
              <a:t>二十世纪二十年代末、</a:t>
            </a:r>
            <a:r>
              <a:rPr kumimoji="0" lang="zh-CN" altLang="zh-CN" b="0" kern="1200" cap="none" spc="0" normalizeH="0" baseline="0" noProof="0" dirty="0" smtClean="0">
                <a:solidFill>
                  <a:schemeClr val="tx1">
                    <a:lumMod val="50000"/>
                    <a:lumOff val="50000"/>
                  </a:schemeClr>
                </a:solidFill>
                <a:latin typeface="微软雅黑" panose="020B0503020204020204" charset="-122"/>
                <a:ea typeface="微软雅黑" panose="020B0503020204020204" charset="-122"/>
                <a:cs typeface="+mn-cs"/>
              </a:rPr>
              <a:t>三十年代初</a:t>
            </a:r>
            <a:r>
              <a:rPr kumimoji="0" lang="zh-CN" altLang="en-US" b="0" kern="1200" cap="none" spc="0" normalizeH="0" baseline="0" noProof="0" dirty="0" smtClean="0">
                <a:solidFill>
                  <a:schemeClr val="tx1">
                    <a:lumMod val="50000"/>
                    <a:lumOff val="50000"/>
                  </a:schemeClr>
                </a:solidFill>
                <a:latin typeface="微软雅黑" panose="020B0503020204020204" charset="-122"/>
                <a:ea typeface="微软雅黑" panose="020B0503020204020204" charset="-122"/>
                <a:cs typeface="+mn-cs"/>
              </a:rPr>
              <a:t>，民国政府</a:t>
            </a:r>
            <a:r>
              <a:rPr kumimoji="0" lang="zh-CN" altLang="zh-CN" b="0" kern="1200" cap="none" spc="0" normalizeH="0" baseline="0" noProof="0" dirty="0" smtClean="0">
                <a:solidFill>
                  <a:schemeClr val="tx1">
                    <a:lumMod val="50000"/>
                    <a:lumOff val="50000"/>
                  </a:schemeClr>
                </a:solidFill>
                <a:latin typeface="微软雅黑" panose="020B0503020204020204" charset="-122"/>
                <a:ea typeface="微软雅黑" panose="020B0503020204020204" charset="-122"/>
                <a:cs typeface="+mn-cs"/>
              </a:rPr>
              <a:t>建立</a:t>
            </a:r>
            <a:r>
              <a:rPr kumimoji="0" lang="zh-CN" altLang="zh-CN" b="0" kern="1200" cap="none" spc="0" normalizeH="0" baseline="0" noProof="0" dirty="0">
                <a:solidFill>
                  <a:schemeClr val="tx1">
                    <a:lumMod val="50000"/>
                    <a:lumOff val="50000"/>
                  </a:schemeClr>
                </a:solidFill>
                <a:latin typeface="微软雅黑" panose="020B0503020204020204" charset="-122"/>
                <a:ea typeface="微软雅黑" panose="020B0503020204020204" charset="-122"/>
                <a:cs typeface="+mn-cs"/>
              </a:rPr>
              <a:t>以土地为核心的不动产登记制度</a:t>
            </a:r>
            <a:r>
              <a:rPr kumimoji="0" lang="zh-CN" altLang="en-US" b="0" kern="1200" cap="none" spc="0" normalizeH="0" baseline="0" noProof="0" dirty="0">
                <a:solidFill>
                  <a:schemeClr val="tx1">
                    <a:lumMod val="50000"/>
                    <a:lumOff val="50000"/>
                  </a:schemeClr>
                </a:solidFill>
                <a:latin typeface="+mn-lt"/>
                <a:ea typeface="+mn-ea"/>
                <a:cs typeface="+mn-cs"/>
              </a:rPr>
              <a:t>。</a:t>
            </a:r>
            <a:endParaRPr kumimoji="0" lang="zh-CN" altLang="en-US" b="0" kern="1200" cap="none" spc="0" normalizeH="0" baseline="0" noProof="0" dirty="0">
              <a:solidFill>
                <a:schemeClr val="tx1">
                  <a:lumMod val="50000"/>
                  <a:lumOff val="50000"/>
                </a:schemeClr>
              </a:solidFill>
              <a:latin typeface="+mn-lt"/>
              <a:ea typeface="+mn-ea"/>
              <a:cs typeface="+mn-cs"/>
            </a:endParaRPr>
          </a:p>
        </p:txBody>
      </p:sp>
      <p:pic>
        <p:nvPicPr>
          <p:cNvPr id="35846" name="图片 6"/>
          <p:cNvPicPr>
            <a:picLocks noChangeAspect="1"/>
          </p:cNvPicPr>
          <p:nvPr/>
        </p:nvPicPr>
        <p:blipFill>
          <a:blip r:embed="rId2"/>
          <a:stretch>
            <a:fillRect/>
          </a:stretch>
        </p:blipFill>
        <p:spPr>
          <a:xfrm>
            <a:off x="5337175" y="2708275"/>
            <a:ext cx="5005388" cy="3571875"/>
          </a:xfrm>
          <a:prstGeom prst="rect">
            <a:avLst/>
          </a:prstGeom>
          <a:noFill/>
          <a:ln w="9525">
            <a:noFill/>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95234" name="Text Box 12"/>
          <p:cNvSpPr/>
          <p:nvPr/>
        </p:nvSpPr>
        <p:spPr>
          <a:xfrm>
            <a:off x="1717040" y="1628775"/>
            <a:ext cx="8764270" cy="2861310"/>
          </a:xfrm>
          <a:prstGeom prst="rect">
            <a:avLst/>
          </a:prstGeom>
          <a:noFill/>
          <a:ln w="9525">
            <a:noFill/>
          </a:ln>
        </p:spPr>
        <p:txBody>
          <a:bodyPr wrap="square" anchor="t" anchorCtr="0">
            <a:spAutoFit/>
          </a:bodyPr>
          <a:p>
            <a:pPr lvl="1" indent="0" algn="l" rtl="0" eaLnBrk="0" fontAlgn="base" hangingPunct="0">
              <a:lnSpc>
                <a:spcPct val="150000"/>
              </a:lnSpc>
              <a:spcBef>
                <a:spcPct val="0"/>
              </a:spcBef>
              <a:spcAft>
                <a:spcPct val="0"/>
              </a:spcAft>
              <a:buClrTx/>
              <a:buFont typeface="Arial" panose="020B0604020202020204" pitchFamily="34" charset="0"/>
              <a:buNone/>
            </a:pPr>
            <a:r>
              <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rPr>
              <a:t>不动产地籍调查成果：</a:t>
            </a:r>
            <a:endPar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endParaRPr>
          </a:p>
          <a:p>
            <a:pPr lvl="1" indent="0" algn="l" rtl="0" eaLnBrk="0" fontAlgn="base" hangingPunct="0">
              <a:lnSpc>
                <a:spcPct val="150000"/>
              </a:lnSpc>
              <a:spcBef>
                <a:spcPct val="0"/>
              </a:spcBef>
              <a:spcAft>
                <a:spcPct val="0"/>
              </a:spcAft>
              <a:buClrTx/>
              <a:buFont typeface="Arial" panose="020B0604020202020204" pitchFamily="34" charset="0"/>
              <a:buNone/>
            </a:pPr>
            <a:r>
              <a:rPr lang="en-US" sz="2400" dirty="0">
                <a:solidFill>
                  <a:schemeClr val="tx1"/>
                </a:solidFill>
                <a:latin typeface="Times New Roman" panose="02020603050405020304" charset="0"/>
                <a:ea typeface="华文楷体" panose="02010600040101010101" pitchFamily="2" charset="-122"/>
                <a:sym typeface="Times New Roman" panose="02020603050405020304" charset="0"/>
              </a:rPr>
              <a:t>1.</a:t>
            </a:r>
            <a:r>
              <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rPr>
              <a:t>不动产地籍调查表；</a:t>
            </a:r>
            <a:endPar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endParaRPr>
          </a:p>
          <a:p>
            <a:pPr lvl="1" indent="0" algn="l" rtl="0" eaLnBrk="0" fontAlgn="base" hangingPunct="0">
              <a:lnSpc>
                <a:spcPct val="150000"/>
              </a:lnSpc>
              <a:spcBef>
                <a:spcPct val="0"/>
              </a:spcBef>
              <a:spcAft>
                <a:spcPct val="0"/>
              </a:spcAft>
              <a:buClrTx/>
              <a:buFont typeface="Arial" panose="020B0604020202020204" pitchFamily="34" charset="0"/>
              <a:buNone/>
            </a:pPr>
            <a:r>
              <a:rPr lang="en-US" sz="2400" dirty="0">
                <a:solidFill>
                  <a:schemeClr val="tx1"/>
                </a:solidFill>
                <a:latin typeface="Times New Roman" panose="02020603050405020304" charset="0"/>
                <a:ea typeface="华文楷体" panose="02010600040101010101" pitchFamily="2" charset="-122"/>
                <a:sym typeface="Times New Roman" panose="02020603050405020304" charset="0"/>
              </a:rPr>
              <a:t>2.</a:t>
            </a:r>
            <a:r>
              <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rPr>
              <a:t>图件成果：宗地图、单元图等；</a:t>
            </a:r>
            <a:endPar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endParaRPr>
          </a:p>
          <a:p>
            <a:pPr lvl="1" indent="0" algn="l" rtl="0" eaLnBrk="0" fontAlgn="base" hangingPunct="0">
              <a:lnSpc>
                <a:spcPct val="150000"/>
              </a:lnSpc>
              <a:spcBef>
                <a:spcPct val="0"/>
              </a:spcBef>
              <a:spcAft>
                <a:spcPct val="0"/>
              </a:spcAft>
              <a:buClrTx/>
              <a:buFont typeface="Arial" panose="020B0604020202020204" pitchFamily="34" charset="0"/>
              <a:buNone/>
            </a:pPr>
            <a:r>
              <a:rPr lang="en-US" sz="2400" dirty="0">
                <a:solidFill>
                  <a:schemeClr val="tx1"/>
                </a:solidFill>
                <a:latin typeface="Times New Roman" panose="02020603050405020304" charset="0"/>
                <a:ea typeface="华文楷体" panose="02010600040101010101" pitchFamily="2" charset="-122"/>
                <a:sym typeface="Times New Roman" panose="02020603050405020304" charset="0"/>
              </a:rPr>
              <a:t>3.</a:t>
            </a:r>
            <a:r>
              <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rPr>
              <a:t>不动产测量报告；</a:t>
            </a:r>
            <a:endPar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endParaRPr>
          </a:p>
          <a:p>
            <a:pPr lvl="1" indent="0" algn="l" rtl="0" eaLnBrk="0" fontAlgn="base" hangingPunct="0">
              <a:lnSpc>
                <a:spcPct val="150000"/>
              </a:lnSpc>
              <a:spcBef>
                <a:spcPct val="0"/>
              </a:spcBef>
              <a:spcAft>
                <a:spcPct val="0"/>
              </a:spcAft>
              <a:buClrTx/>
              <a:buFont typeface="Arial" panose="020B0604020202020204" pitchFamily="34" charset="0"/>
              <a:buNone/>
            </a:pPr>
            <a:r>
              <a:rPr lang="en-US" sz="2400" dirty="0">
                <a:solidFill>
                  <a:schemeClr val="tx1"/>
                </a:solidFill>
                <a:latin typeface="Times New Roman" panose="02020603050405020304" charset="0"/>
                <a:ea typeface="华文楷体" panose="02010600040101010101" pitchFamily="2" charset="-122"/>
                <a:sym typeface="Times New Roman" panose="02020603050405020304" charset="0"/>
              </a:rPr>
              <a:t>4.</a:t>
            </a:r>
            <a:r>
              <a:rPr lang="zh-CN" altLang="en-US" sz="2400" dirty="0">
                <a:solidFill>
                  <a:schemeClr val="tx1"/>
                </a:solidFill>
                <a:latin typeface="Times New Roman" panose="02020603050405020304" charset="0"/>
                <a:ea typeface="华文楷体" panose="02010600040101010101" pitchFamily="2" charset="-122"/>
                <a:sym typeface="Times New Roman" panose="02020603050405020304" charset="0"/>
              </a:rPr>
              <a:t>指界签字法律材料：身份证明材料、委托书等。</a:t>
            </a:r>
            <a:endParaRPr lang="zh-CN" altLang="en-US" sz="2400" b="1" dirty="0">
              <a:solidFill>
                <a:schemeClr val="tx1"/>
              </a:solidFill>
              <a:latin typeface="Times New Roman" panose="02020603050405020304" charset="0"/>
              <a:ea typeface="华文楷体" panose="02010600040101010101" pitchFamily="2" charset="-122"/>
              <a:sym typeface="Times New Roman" panose="02020603050405020304" charset="0"/>
            </a:endParaRPr>
          </a:p>
        </p:txBody>
      </p:sp>
      <p:sp>
        <p:nvSpPr>
          <p:cNvPr id="95235" name="矩形 1"/>
          <p:cNvSpPr/>
          <p:nvPr/>
        </p:nvSpPr>
        <p:spPr>
          <a:xfrm>
            <a:off x="1359535" y="1168400"/>
            <a:ext cx="3902075" cy="460375"/>
          </a:xfrm>
          <a:prstGeom prst="rect">
            <a:avLst/>
          </a:prstGeom>
          <a:noFill/>
          <a:ln w="9525">
            <a:noFill/>
          </a:ln>
        </p:spPr>
        <p:txBody>
          <a:bodyPr wrap="square" anchor="t" anchorCtr="0">
            <a:spAutoFit/>
          </a:bodyPr>
          <a:p>
            <a:pPr algn="ctr" eaLnBrk="0" hangingPunct="0">
              <a:buClrTx/>
              <a:buFont typeface="Arial" panose="020B0604020202020204" pitchFamily="34" charset="0"/>
            </a:pPr>
            <a:r>
              <a:rPr lang="zh-CN" altLang="en-US" sz="2400" b="1" dirty="0">
                <a:solidFill>
                  <a:schemeClr val="tx1"/>
                </a:solidFill>
                <a:latin typeface="黑体" panose="02010609060101010101" charset="-122"/>
                <a:ea typeface="黑体" panose="02010609060101010101" charset="-122"/>
              </a:rPr>
              <a:t>（六）</a:t>
            </a:r>
            <a:r>
              <a:rPr lang="zh-CN" sz="2400" b="1" dirty="0">
                <a:solidFill>
                  <a:schemeClr val="tx1"/>
                </a:solidFill>
                <a:latin typeface="黑体" panose="02010609060101010101" charset="-122"/>
                <a:ea typeface="黑体" panose="02010609060101010101" charset="-122"/>
              </a:rPr>
              <a:t>地籍调查成果</a:t>
            </a:r>
            <a:endParaRPr lang="zh-CN" sz="2400" dirty="0">
              <a:solidFill>
                <a:schemeClr val="tx1"/>
              </a:solidFill>
              <a:latin typeface="黑体" panose="02010609060101010101" charset="-122"/>
              <a:ea typeface="黑体" panose="02010609060101010101" charset="-122"/>
              <a:sym typeface="Times New Roman" panose="0202060305040502030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95235" name="矩形 1"/>
          <p:cNvSpPr/>
          <p:nvPr/>
        </p:nvSpPr>
        <p:spPr>
          <a:xfrm>
            <a:off x="1359535" y="1168400"/>
            <a:ext cx="3902075" cy="460375"/>
          </a:xfrm>
          <a:prstGeom prst="rect">
            <a:avLst/>
          </a:prstGeom>
          <a:noFill/>
          <a:ln w="9525">
            <a:noFill/>
          </a:ln>
        </p:spPr>
        <p:txBody>
          <a:bodyPr wrap="square" anchor="t" anchorCtr="0">
            <a:spAutoFit/>
          </a:bodyPr>
          <a:p>
            <a:pPr algn="ctr" eaLnBrk="0" hangingPunct="0">
              <a:buClrTx/>
              <a:buFont typeface="Arial" panose="020B0604020202020204" pitchFamily="34" charset="0"/>
            </a:pPr>
            <a:r>
              <a:rPr lang="zh-CN" altLang="en-US" sz="2400" b="1" dirty="0">
                <a:solidFill>
                  <a:schemeClr val="tx1"/>
                </a:solidFill>
                <a:latin typeface="黑体" panose="02010609060101010101" charset="-122"/>
                <a:ea typeface="黑体" panose="02010609060101010101" charset="-122"/>
              </a:rPr>
              <a:t>（六）</a:t>
            </a:r>
            <a:r>
              <a:rPr lang="zh-CN" sz="2400" b="1" dirty="0">
                <a:solidFill>
                  <a:schemeClr val="tx1"/>
                </a:solidFill>
                <a:latin typeface="黑体" panose="02010609060101010101" charset="-122"/>
                <a:ea typeface="黑体" panose="02010609060101010101" charset="-122"/>
              </a:rPr>
              <a:t>地籍调查成果</a:t>
            </a:r>
            <a:endParaRPr lang="zh-CN" sz="2400" dirty="0">
              <a:solidFill>
                <a:schemeClr val="tx1"/>
              </a:solidFill>
              <a:latin typeface="黑体" panose="02010609060101010101" charset="-122"/>
              <a:ea typeface="黑体" panose="02010609060101010101" charset="-122"/>
              <a:sym typeface="Times New Roman" panose="02020603050405020304" charset="0"/>
            </a:endParaRPr>
          </a:p>
        </p:txBody>
      </p:sp>
      <p:pic>
        <p:nvPicPr>
          <p:cNvPr id="140290" name="图片 6" descr="无标题7.png"/>
          <p:cNvPicPr>
            <a:picLocks noChangeAspect="1"/>
          </p:cNvPicPr>
          <p:nvPr/>
        </p:nvPicPr>
        <p:blipFill>
          <a:blip r:embed="rId1"/>
          <a:stretch>
            <a:fillRect/>
          </a:stretch>
        </p:blipFill>
        <p:spPr>
          <a:xfrm>
            <a:off x="3091815" y="-12700"/>
            <a:ext cx="4939665" cy="6994525"/>
          </a:xfrm>
          <a:prstGeom prst="rect">
            <a:avLst/>
          </a:prstGeom>
          <a:noFill/>
          <a:ln w="9525">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95235" name="矩形 1"/>
          <p:cNvSpPr/>
          <p:nvPr/>
        </p:nvSpPr>
        <p:spPr>
          <a:xfrm>
            <a:off x="1359535" y="1168400"/>
            <a:ext cx="3902075" cy="460375"/>
          </a:xfrm>
          <a:prstGeom prst="rect">
            <a:avLst/>
          </a:prstGeom>
          <a:noFill/>
          <a:ln w="9525">
            <a:noFill/>
          </a:ln>
        </p:spPr>
        <p:txBody>
          <a:bodyPr wrap="square" anchor="t" anchorCtr="0">
            <a:spAutoFit/>
          </a:bodyPr>
          <a:p>
            <a:pPr algn="ctr" eaLnBrk="0" hangingPunct="0">
              <a:buClrTx/>
              <a:buFont typeface="Arial" panose="020B0604020202020204" pitchFamily="34" charset="0"/>
            </a:pPr>
            <a:r>
              <a:rPr lang="zh-CN" altLang="en-US" sz="2400" b="1" dirty="0">
                <a:solidFill>
                  <a:schemeClr val="tx1"/>
                </a:solidFill>
                <a:latin typeface="黑体" panose="02010609060101010101" charset="-122"/>
                <a:ea typeface="黑体" panose="02010609060101010101" charset="-122"/>
              </a:rPr>
              <a:t>（六）</a:t>
            </a:r>
            <a:r>
              <a:rPr lang="zh-CN" sz="2400" b="1" dirty="0">
                <a:solidFill>
                  <a:schemeClr val="tx1"/>
                </a:solidFill>
                <a:latin typeface="黑体" panose="02010609060101010101" charset="-122"/>
                <a:ea typeface="黑体" panose="02010609060101010101" charset="-122"/>
              </a:rPr>
              <a:t>地籍调查成果</a:t>
            </a:r>
            <a:endParaRPr lang="zh-CN" sz="2400" dirty="0">
              <a:solidFill>
                <a:schemeClr val="tx1"/>
              </a:solidFill>
              <a:latin typeface="黑体" panose="02010609060101010101" charset="-122"/>
              <a:ea typeface="黑体" panose="02010609060101010101" charset="-122"/>
              <a:sym typeface="Times New Roman" panose="02020603050405020304" charset="0"/>
            </a:endParaRPr>
          </a:p>
        </p:txBody>
      </p:sp>
      <p:pic>
        <p:nvPicPr>
          <p:cNvPr id="141315" name="图片 5" descr="无标题8.png"/>
          <p:cNvPicPr>
            <a:picLocks noChangeAspect="1"/>
          </p:cNvPicPr>
          <p:nvPr/>
        </p:nvPicPr>
        <p:blipFill>
          <a:blip r:embed="rId1"/>
          <a:stretch>
            <a:fillRect/>
          </a:stretch>
        </p:blipFill>
        <p:spPr>
          <a:xfrm>
            <a:off x="3869055" y="34925"/>
            <a:ext cx="4953000" cy="6974840"/>
          </a:xfrm>
          <a:prstGeom prst="rect">
            <a:avLst/>
          </a:prstGeom>
          <a:noFill/>
          <a:ln w="9525">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5889" name="内容占位符 2"/>
          <p:cNvSpPr>
            <a:spLocks noGrp="1" noRot="1"/>
          </p:cNvSpPr>
          <p:nvPr>
            <p:ph idx="4294967295"/>
          </p:nvPr>
        </p:nvSpPr>
        <p:spPr>
          <a:xfrm>
            <a:off x="0" y="1376680"/>
            <a:ext cx="8540750" cy="4838700"/>
          </a:xfrm>
        </p:spPr>
        <p:txBody>
          <a:bodyPr vert="horz" wrap="square" lIns="91440" tIns="45720" rIns="91440" bIns="45720" anchor="t" anchorCtr="0"/>
          <a:p>
            <a:endParaRPr lang="zh-CN" altLang="en-US" sz="1800" b="1" dirty="0">
              <a:latin typeface="楷体" panose="02010609060101010101" pitchFamily="49" charset="-122"/>
              <a:ea typeface="楷体" panose="02010609060101010101" pitchFamily="49" charset="-122"/>
            </a:endParaRPr>
          </a:p>
          <a:p>
            <a:endParaRPr lang="zh-CN" altLang="en-US" sz="3600" dirty="0"/>
          </a:p>
        </p:txBody>
      </p:sp>
      <p:pic>
        <p:nvPicPr>
          <p:cNvPr id="165890" name="Picture 4" descr="不动产权证书（封面）"/>
          <p:cNvPicPr>
            <a:picLocks noChangeAspect="1"/>
          </p:cNvPicPr>
          <p:nvPr/>
        </p:nvPicPr>
        <p:blipFill>
          <a:blip r:embed="rId1"/>
          <a:stretch>
            <a:fillRect/>
          </a:stretch>
        </p:blipFill>
        <p:spPr>
          <a:xfrm>
            <a:off x="2046288" y="1149350"/>
            <a:ext cx="4024312" cy="5430838"/>
          </a:xfrm>
          <a:prstGeom prst="rect">
            <a:avLst/>
          </a:prstGeom>
          <a:noFill/>
          <a:ln w="9525">
            <a:noFill/>
          </a:ln>
        </p:spPr>
      </p:pic>
      <p:pic>
        <p:nvPicPr>
          <p:cNvPr id="165891" name="Picture 5" descr="不动产权证书（封2页）"/>
          <p:cNvPicPr>
            <a:picLocks noChangeAspect="1"/>
          </p:cNvPicPr>
          <p:nvPr/>
        </p:nvPicPr>
        <p:blipFill>
          <a:blip r:embed="rId2"/>
          <a:stretch>
            <a:fillRect/>
          </a:stretch>
        </p:blipFill>
        <p:spPr>
          <a:xfrm>
            <a:off x="6386513" y="1149350"/>
            <a:ext cx="3983037" cy="5334000"/>
          </a:xfrm>
          <a:prstGeom prst="rect">
            <a:avLst/>
          </a:prstGeom>
          <a:noFill/>
          <a:ln w="9525">
            <a:noFill/>
          </a:ln>
        </p:spPr>
      </p:pic>
      <p:grpSp>
        <p:nvGrpSpPr>
          <p:cNvPr id="165892" name="Group 12"/>
          <p:cNvGrpSpPr/>
          <p:nvPr/>
        </p:nvGrpSpPr>
        <p:grpSpPr>
          <a:xfrm>
            <a:off x="3194050" y="319088"/>
            <a:ext cx="4530725" cy="889000"/>
            <a:chOff x="0" y="0"/>
            <a:chExt cx="1263" cy="698"/>
          </a:xfrm>
        </p:grpSpPr>
        <p:pic>
          <p:nvPicPr>
            <p:cNvPr id="165893" name="TextBox 61"/>
            <p:cNvPicPr/>
            <p:nvPr/>
          </p:nvPicPr>
          <p:blipFill>
            <a:blip r:embed="rId3"/>
            <a:stretch>
              <a:fillRect/>
            </a:stretch>
          </p:blipFill>
          <p:spPr>
            <a:xfrm>
              <a:off x="0" y="0"/>
              <a:ext cx="1263" cy="698"/>
            </a:xfrm>
            <a:prstGeom prst="rect">
              <a:avLst/>
            </a:prstGeom>
            <a:noFill/>
            <a:ln w="9525">
              <a:noFill/>
            </a:ln>
          </p:spPr>
        </p:pic>
        <p:sp>
          <p:nvSpPr>
            <p:cNvPr id="165894" name="Text Box 14"/>
            <p:cNvSpPr txBox="1"/>
            <p:nvPr/>
          </p:nvSpPr>
          <p:spPr>
            <a:xfrm>
              <a:off x="32" y="98"/>
              <a:ext cx="1003" cy="361"/>
            </a:xfrm>
            <a:prstGeom prst="rect">
              <a:avLst/>
            </a:prstGeom>
            <a:noFill/>
            <a:ln w="9525">
              <a:noFill/>
            </a:ln>
          </p:spPr>
          <p:txBody>
            <a:bodyPr anchor="t" anchorCtr="0">
              <a:spAutoFit/>
            </a:bodyPr>
            <a:p>
              <a:pPr algn="ctr" eaLnBrk="0" hangingPunct="0">
                <a:buClrTx/>
                <a:buFont typeface="Wingdings 2" pitchFamily="18" charset="2"/>
              </a:pPr>
              <a:r>
                <a:rPr lang="zh-CN" altLang="en-US" sz="2400" dirty="0">
                  <a:solidFill>
                    <a:schemeClr val="bg1"/>
                  </a:solidFill>
                  <a:latin typeface="黑体" panose="02010609060101010101" charset="-122"/>
                  <a:ea typeface="宋体" panose="02010600030101010101" pitchFamily="2" charset="-122"/>
                </a:rPr>
                <a:t>证书和证明样本</a:t>
              </a:r>
              <a:endParaRPr lang="zh-CN" altLang="en-US" sz="2400" dirty="0">
                <a:solidFill>
                  <a:schemeClr val="bg1"/>
                </a:solidFill>
                <a:latin typeface="黑体" panose="02010609060101010101" charset="-122"/>
                <a:ea typeface="宋体" panose="02010600030101010101" pitchFamily="2" charset="-122"/>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6913" name="内容占位符 2"/>
          <p:cNvSpPr>
            <a:spLocks noGrp="1" noRot="1"/>
          </p:cNvSpPr>
          <p:nvPr>
            <p:ph idx="4294967295"/>
          </p:nvPr>
        </p:nvSpPr>
        <p:spPr>
          <a:xfrm>
            <a:off x="0" y="1376680"/>
            <a:ext cx="8540750" cy="4838700"/>
          </a:xfrm>
        </p:spPr>
        <p:txBody>
          <a:bodyPr vert="horz" wrap="square" lIns="91440" tIns="45720" rIns="91440" bIns="45720" anchor="t" anchorCtr="0"/>
          <a:p>
            <a:endParaRPr lang="zh-CN" altLang="en-US" sz="1800" b="1" dirty="0">
              <a:latin typeface="楷体" panose="02010609060101010101" pitchFamily="49" charset="-122"/>
              <a:ea typeface="楷体" panose="02010609060101010101" pitchFamily="49" charset="-122"/>
            </a:endParaRPr>
          </a:p>
          <a:p>
            <a:endParaRPr lang="zh-CN" altLang="en-US" sz="3600" dirty="0"/>
          </a:p>
        </p:txBody>
      </p:sp>
      <p:pic>
        <p:nvPicPr>
          <p:cNvPr id="166914" name="Picture 4" descr="不动产权证书（内页P1）"/>
          <p:cNvPicPr>
            <a:picLocks noChangeAspect="1"/>
          </p:cNvPicPr>
          <p:nvPr/>
        </p:nvPicPr>
        <p:blipFill>
          <a:blip r:embed="rId1"/>
          <a:stretch>
            <a:fillRect/>
          </a:stretch>
        </p:blipFill>
        <p:spPr>
          <a:xfrm>
            <a:off x="1828800" y="1044575"/>
            <a:ext cx="4314825" cy="5535613"/>
          </a:xfrm>
          <a:prstGeom prst="rect">
            <a:avLst/>
          </a:prstGeom>
          <a:noFill/>
          <a:ln w="9525">
            <a:noFill/>
          </a:ln>
        </p:spPr>
      </p:pic>
      <p:pic>
        <p:nvPicPr>
          <p:cNvPr id="166915" name="Picture 5" descr="不动产权证书（内页P2）"/>
          <p:cNvPicPr>
            <a:picLocks noChangeAspect="1"/>
          </p:cNvPicPr>
          <p:nvPr/>
        </p:nvPicPr>
        <p:blipFill>
          <a:blip r:embed="rId2"/>
          <a:stretch>
            <a:fillRect/>
          </a:stretch>
        </p:blipFill>
        <p:spPr>
          <a:xfrm>
            <a:off x="6386513" y="1044575"/>
            <a:ext cx="3983037" cy="5535613"/>
          </a:xfrm>
          <a:prstGeom prst="rect">
            <a:avLst/>
          </a:prstGeom>
          <a:noFill/>
          <a:ln w="9525">
            <a:noFill/>
          </a:ln>
        </p:spPr>
      </p:pic>
      <p:grpSp>
        <p:nvGrpSpPr>
          <p:cNvPr id="166916" name="Group 12"/>
          <p:cNvGrpSpPr/>
          <p:nvPr/>
        </p:nvGrpSpPr>
        <p:grpSpPr>
          <a:xfrm>
            <a:off x="3194050" y="319088"/>
            <a:ext cx="4530725" cy="889000"/>
            <a:chOff x="0" y="0"/>
            <a:chExt cx="1263" cy="698"/>
          </a:xfrm>
        </p:grpSpPr>
        <p:pic>
          <p:nvPicPr>
            <p:cNvPr id="166917" name="TextBox 61"/>
            <p:cNvPicPr/>
            <p:nvPr/>
          </p:nvPicPr>
          <p:blipFill>
            <a:blip r:embed="rId3"/>
            <a:stretch>
              <a:fillRect/>
            </a:stretch>
          </p:blipFill>
          <p:spPr>
            <a:xfrm>
              <a:off x="0" y="0"/>
              <a:ext cx="1263" cy="698"/>
            </a:xfrm>
            <a:prstGeom prst="rect">
              <a:avLst/>
            </a:prstGeom>
            <a:noFill/>
            <a:ln w="9525">
              <a:noFill/>
            </a:ln>
          </p:spPr>
        </p:pic>
        <p:sp>
          <p:nvSpPr>
            <p:cNvPr id="166918" name="Text Box 14"/>
            <p:cNvSpPr txBox="1"/>
            <p:nvPr/>
          </p:nvSpPr>
          <p:spPr>
            <a:xfrm>
              <a:off x="32" y="98"/>
              <a:ext cx="1003" cy="361"/>
            </a:xfrm>
            <a:prstGeom prst="rect">
              <a:avLst/>
            </a:prstGeom>
            <a:noFill/>
            <a:ln w="9525">
              <a:noFill/>
            </a:ln>
          </p:spPr>
          <p:txBody>
            <a:bodyPr anchor="t" anchorCtr="0">
              <a:spAutoFit/>
            </a:bodyPr>
            <a:p>
              <a:pPr algn="ctr" eaLnBrk="0" hangingPunct="0">
                <a:buClrTx/>
                <a:buFont typeface="Wingdings 2" pitchFamily="18" charset="2"/>
              </a:pPr>
              <a:r>
                <a:rPr lang="zh-CN" altLang="en-US" sz="2400" dirty="0">
                  <a:solidFill>
                    <a:schemeClr val="bg1"/>
                  </a:solidFill>
                  <a:latin typeface="黑体" panose="02010609060101010101" charset="-122"/>
                  <a:ea typeface="宋体" panose="02010600030101010101" pitchFamily="2" charset="-122"/>
                </a:rPr>
                <a:t>证书和证明样本</a:t>
              </a:r>
              <a:endParaRPr lang="zh-CN" altLang="en-US" sz="2400" dirty="0">
                <a:solidFill>
                  <a:schemeClr val="bg1"/>
                </a:solidFill>
                <a:latin typeface="黑体" panose="02010609060101010101" charset="-122"/>
                <a:ea typeface="宋体" panose="02010600030101010101" pitchFamily="2" charset="-122"/>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内容占位符 2"/>
          <p:cNvSpPr>
            <a:spLocks noGrp="1" noRot="1"/>
          </p:cNvSpPr>
          <p:nvPr>
            <p:ph idx="4294967295"/>
          </p:nvPr>
        </p:nvSpPr>
        <p:spPr>
          <a:xfrm>
            <a:off x="0" y="1376680"/>
            <a:ext cx="8540750" cy="4838700"/>
          </a:xfrm>
        </p:spPr>
        <p:txBody>
          <a:bodyPr vert="horz" wrap="square" lIns="91440" tIns="45720" rIns="91440" bIns="45720" anchor="t" anchorCtr="0"/>
          <a:p>
            <a:endParaRPr lang="zh-CN" altLang="en-US" sz="1800" b="1" dirty="0">
              <a:latin typeface="楷体" panose="02010609060101010101" pitchFamily="49" charset="-122"/>
              <a:ea typeface="楷体" panose="02010609060101010101" pitchFamily="49" charset="-122"/>
            </a:endParaRPr>
          </a:p>
          <a:p>
            <a:endParaRPr lang="zh-CN" altLang="en-US" sz="3600" dirty="0"/>
          </a:p>
        </p:txBody>
      </p:sp>
      <p:pic>
        <p:nvPicPr>
          <p:cNvPr id="167938" name="Picture 4" descr="不动产权证书（内页P3）"/>
          <p:cNvPicPr>
            <a:picLocks noChangeAspect="1"/>
          </p:cNvPicPr>
          <p:nvPr/>
        </p:nvPicPr>
        <p:blipFill>
          <a:blip r:embed="rId1"/>
          <a:stretch>
            <a:fillRect/>
          </a:stretch>
        </p:blipFill>
        <p:spPr>
          <a:xfrm>
            <a:off x="1830388" y="974725"/>
            <a:ext cx="4276725" cy="5638800"/>
          </a:xfrm>
          <a:prstGeom prst="rect">
            <a:avLst/>
          </a:prstGeom>
          <a:noFill/>
          <a:ln w="9525">
            <a:noFill/>
          </a:ln>
        </p:spPr>
      </p:pic>
      <p:pic>
        <p:nvPicPr>
          <p:cNvPr id="167939" name="Picture 5" descr="不动产权证书（内页P4）"/>
          <p:cNvPicPr>
            <a:picLocks noChangeAspect="1"/>
          </p:cNvPicPr>
          <p:nvPr/>
        </p:nvPicPr>
        <p:blipFill>
          <a:blip r:embed="rId2"/>
          <a:stretch>
            <a:fillRect/>
          </a:stretch>
        </p:blipFill>
        <p:spPr>
          <a:xfrm>
            <a:off x="6369050" y="974725"/>
            <a:ext cx="4002088" cy="5638800"/>
          </a:xfrm>
          <a:prstGeom prst="rect">
            <a:avLst/>
          </a:prstGeom>
          <a:noFill/>
          <a:ln w="9525">
            <a:noFill/>
          </a:ln>
        </p:spPr>
      </p:pic>
      <p:grpSp>
        <p:nvGrpSpPr>
          <p:cNvPr id="167940" name="Group 12"/>
          <p:cNvGrpSpPr/>
          <p:nvPr/>
        </p:nvGrpSpPr>
        <p:grpSpPr>
          <a:xfrm>
            <a:off x="3194050" y="319088"/>
            <a:ext cx="4530725" cy="889000"/>
            <a:chOff x="0" y="0"/>
            <a:chExt cx="1263" cy="698"/>
          </a:xfrm>
        </p:grpSpPr>
        <p:pic>
          <p:nvPicPr>
            <p:cNvPr id="167941" name="TextBox 61"/>
            <p:cNvPicPr/>
            <p:nvPr/>
          </p:nvPicPr>
          <p:blipFill>
            <a:blip r:embed="rId3"/>
            <a:stretch>
              <a:fillRect/>
            </a:stretch>
          </p:blipFill>
          <p:spPr>
            <a:xfrm>
              <a:off x="0" y="0"/>
              <a:ext cx="1263" cy="698"/>
            </a:xfrm>
            <a:prstGeom prst="rect">
              <a:avLst/>
            </a:prstGeom>
            <a:noFill/>
            <a:ln w="9525">
              <a:noFill/>
            </a:ln>
          </p:spPr>
        </p:pic>
        <p:sp>
          <p:nvSpPr>
            <p:cNvPr id="167942" name="Text Box 14"/>
            <p:cNvSpPr txBox="1"/>
            <p:nvPr/>
          </p:nvSpPr>
          <p:spPr>
            <a:xfrm>
              <a:off x="32" y="98"/>
              <a:ext cx="1003" cy="361"/>
            </a:xfrm>
            <a:prstGeom prst="rect">
              <a:avLst/>
            </a:prstGeom>
            <a:noFill/>
            <a:ln w="9525">
              <a:noFill/>
            </a:ln>
          </p:spPr>
          <p:txBody>
            <a:bodyPr anchor="t" anchorCtr="0">
              <a:spAutoFit/>
            </a:bodyPr>
            <a:p>
              <a:pPr algn="ctr" eaLnBrk="0" hangingPunct="0">
                <a:buClrTx/>
                <a:buFont typeface="Wingdings 2" pitchFamily="18" charset="2"/>
              </a:pPr>
              <a:r>
                <a:rPr lang="zh-CN" altLang="en-US" sz="2400" dirty="0">
                  <a:solidFill>
                    <a:schemeClr val="bg1"/>
                  </a:solidFill>
                  <a:latin typeface="黑体" panose="02010609060101010101" charset="-122"/>
                  <a:ea typeface="宋体" panose="02010600030101010101" pitchFamily="2" charset="-122"/>
                </a:rPr>
                <a:t>证书和证明样本</a:t>
              </a:r>
              <a:endParaRPr lang="zh-CN" altLang="en-US" sz="2400" dirty="0">
                <a:solidFill>
                  <a:schemeClr val="bg1"/>
                </a:solidFill>
                <a:latin typeface="黑体" panose="02010609060101010101" charset="-122"/>
                <a:ea typeface="宋体" panose="02010600030101010101" pitchFamily="2" charset="-122"/>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8961" name="内容占位符 2"/>
          <p:cNvSpPr>
            <a:spLocks noGrp="1" noRot="1"/>
          </p:cNvSpPr>
          <p:nvPr>
            <p:ph idx="4294967295"/>
          </p:nvPr>
        </p:nvSpPr>
        <p:spPr>
          <a:xfrm>
            <a:off x="0" y="1376680"/>
            <a:ext cx="8540750" cy="4838700"/>
          </a:xfrm>
        </p:spPr>
        <p:txBody>
          <a:bodyPr vert="horz" wrap="square" lIns="91440" tIns="45720" rIns="91440" bIns="45720" anchor="t" anchorCtr="0"/>
          <a:p>
            <a:endParaRPr lang="zh-CN" altLang="en-US" sz="1800" b="1" dirty="0">
              <a:latin typeface="楷体" panose="02010609060101010101" pitchFamily="49" charset="-122"/>
              <a:ea typeface="楷体" panose="02010609060101010101" pitchFamily="49" charset="-122"/>
            </a:endParaRPr>
          </a:p>
          <a:p>
            <a:endParaRPr lang="zh-CN" altLang="en-US" sz="3600" dirty="0"/>
          </a:p>
        </p:txBody>
      </p:sp>
      <p:pic>
        <p:nvPicPr>
          <p:cNvPr id="168962" name="Picture 4" descr="不动产权证书（封3页）"/>
          <p:cNvPicPr>
            <a:picLocks noChangeAspect="1"/>
          </p:cNvPicPr>
          <p:nvPr/>
        </p:nvPicPr>
        <p:blipFill>
          <a:blip r:embed="rId1"/>
          <a:stretch>
            <a:fillRect/>
          </a:stretch>
        </p:blipFill>
        <p:spPr>
          <a:xfrm>
            <a:off x="1830388" y="1028700"/>
            <a:ext cx="4398962" cy="5570538"/>
          </a:xfrm>
          <a:prstGeom prst="rect">
            <a:avLst/>
          </a:prstGeom>
          <a:noFill/>
          <a:ln w="9525">
            <a:noFill/>
          </a:ln>
        </p:spPr>
      </p:pic>
      <p:pic>
        <p:nvPicPr>
          <p:cNvPr id="168963" name="Picture 5" descr="20141230155708"/>
          <p:cNvPicPr>
            <a:picLocks noChangeAspect="1"/>
          </p:cNvPicPr>
          <p:nvPr/>
        </p:nvPicPr>
        <p:blipFill>
          <a:blip r:embed="rId2"/>
          <a:stretch>
            <a:fillRect/>
          </a:stretch>
        </p:blipFill>
        <p:spPr>
          <a:xfrm>
            <a:off x="6508750" y="1031875"/>
            <a:ext cx="4089400" cy="5568950"/>
          </a:xfrm>
          <a:prstGeom prst="rect">
            <a:avLst/>
          </a:prstGeom>
          <a:noFill/>
          <a:ln w="9525">
            <a:noFill/>
          </a:ln>
        </p:spPr>
      </p:pic>
      <p:grpSp>
        <p:nvGrpSpPr>
          <p:cNvPr id="168964" name="Group 12"/>
          <p:cNvGrpSpPr/>
          <p:nvPr/>
        </p:nvGrpSpPr>
        <p:grpSpPr>
          <a:xfrm>
            <a:off x="3194050" y="319088"/>
            <a:ext cx="4530725" cy="889000"/>
            <a:chOff x="0" y="0"/>
            <a:chExt cx="1263" cy="698"/>
          </a:xfrm>
        </p:grpSpPr>
        <p:pic>
          <p:nvPicPr>
            <p:cNvPr id="168965" name="TextBox 61"/>
            <p:cNvPicPr/>
            <p:nvPr/>
          </p:nvPicPr>
          <p:blipFill>
            <a:blip r:embed="rId3"/>
            <a:stretch>
              <a:fillRect/>
            </a:stretch>
          </p:blipFill>
          <p:spPr>
            <a:xfrm>
              <a:off x="0" y="0"/>
              <a:ext cx="1263" cy="698"/>
            </a:xfrm>
            <a:prstGeom prst="rect">
              <a:avLst/>
            </a:prstGeom>
            <a:noFill/>
            <a:ln w="9525">
              <a:noFill/>
            </a:ln>
          </p:spPr>
        </p:pic>
        <p:sp>
          <p:nvSpPr>
            <p:cNvPr id="168966" name="Text Box 14"/>
            <p:cNvSpPr txBox="1"/>
            <p:nvPr/>
          </p:nvSpPr>
          <p:spPr>
            <a:xfrm>
              <a:off x="32" y="98"/>
              <a:ext cx="1003" cy="361"/>
            </a:xfrm>
            <a:prstGeom prst="rect">
              <a:avLst/>
            </a:prstGeom>
            <a:noFill/>
            <a:ln w="9525">
              <a:noFill/>
            </a:ln>
          </p:spPr>
          <p:txBody>
            <a:bodyPr anchor="t" anchorCtr="0">
              <a:spAutoFit/>
            </a:bodyPr>
            <a:p>
              <a:pPr algn="ctr" eaLnBrk="0" hangingPunct="0">
                <a:buClrTx/>
                <a:buFont typeface="Wingdings 2" pitchFamily="18" charset="2"/>
              </a:pPr>
              <a:r>
                <a:rPr lang="zh-CN" altLang="en-US" sz="2400" dirty="0">
                  <a:solidFill>
                    <a:schemeClr val="bg1"/>
                  </a:solidFill>
                  <a:latin typeface="黑体" panose="02010609060101010101" charset="-122"/>
                  <a:ea typeface="宋体" panose="02010600030101010101" pitchFamily="2" charset="-122"/>
                </a:rPr>
                <a:t>证书和证明样本</a:t>
              </a:r>
              <a:endParaRPr lang="zh-CN" altLang="en-US" sz="2400" dirty="0">
                <a:solidFill>
                  <a:schemeClr val="bg1"/>
                </a:solidFill>
                <a:latin typeface="黑体" panose="02010609060101010101" charset="-122"/>
                <a:ea typeface="宋体" panose="02010600030101010101" pitchFamily="2" charset="-122"/>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5105" name="内容占位符 2"/>
          <p:cNvSpPr>
            <a:spLocks noGrp="1" noRot="1"/>
          </p:cNvSpPr>
          <p:nvPr>
            <p:ph idx="4294967295"/>
          </p:nvPr>
        </p:nvSpPr>
        <p:spPr>
          <a:xfrm>
            <a:off x="0" y="1376680"/>
            <a:ext cx="8540750" cy="4838700"/>
          </a:xfrm>
        </p:spPr>
        <p:txBody>
          <a:bodyPr vert="horz" wrap="square" lIns="91440" tIns="45720" rIns="91440" bIns="45720" anchor="t" anchorCtr="0"/>
          <a:p>
            <a:endParaRPr lang="zh-CN" altLang="en-US" sz="1800" b="1" dirty="0">
              <a:latin typeface="楷体" panose="02010609060101010101" pitchFamily="49" charset="-122"/>
              <a:ea typeface="楷体" panose="02010609060101010101" pitchFamily="49" charset="-122"/>
            </a:endParaRPr>
          </a:p>
          <a:p>
            <a:endParaRPr lang="zh-CN" altLang="en-US" sz="3600" dirty="0"/>
          </a:p>
        </p:txBody>
      </p:sp>
      <p:pic>
        <p:nvPicPr>
          <p:cNvPr id="175106" name="Picture 4" descr="不动产登记证明（背页）"/>
          <p:cNvPicPr>
            <a:picLocks noChangeAspect="1"/>
          </p:cNvPicPr>
          <p:nvPr/>
        </p:nvPicPr>
        <p:blipFill>
          <a:blip r:embed="rId1"/>
          <a:stretch>
            <a:fillRect/>
          </a:stretch>
        </p:blipFill>
        <p:spPr>
          <a:xfrm>
            <a:off x="2089150" y="1149350"/>
            <a:ext cx="7972425" cy="5065713"/>
          </a:xfrm>
          <a:prstGeom prst="rect">
            <a:avLst/>
          </a:prstGeom>
          <a:noFill/>
          <a:ln w="9525">
            <a:noFill/>
          </a:ln>
        </p:spPr>
      </p:pic>
      <p:grpSp>
        <p:nvGrpSpPr>
          <p:cNvPr id="175107" name="Group 12"/>
          <p:cNvGrpSpPr/>
          <p:nvPr/>
        </p:nvGrpSpPr>
        <p:grpSpPr>
          <a:xfrm>
            <a:off x="3194050" y="319088"/>
            <a:ext cx="4530725" cy="889000"/>
            <a:chOff x="0" y="0"/>
            <a:chExt cx="1263" cy="698"/>
          </a:xfrm>
        </p:grpSpPr>
        <p:pic>
          <p:nvPicPr>
            <p:cNvPr id="175108" name="TextBox 61"/>
            <p:cNvPicPr/>
            <p:nvPr/>
          </p:nvPicPr>
          <p:blipFill>
            <a:blip r:embed="rId2"/>
            <a:stretch>
              <a:fillRect/>
            </a:stretch>
          </p:blipFill>
          <p:spPr>
            <a:xfrm>
              <a:off x="0" y="0"/>
              <a:ext cx="1263" cy="698"/>
            </a:xfrm>
            <a:prstGeom prst="rect">
              <a:avLst/>
            </a:prstGeom>
            <a:noFill/>
            <a:ln w="9525">
              <a:noFill/>
            </a:ln>
          </p:spPr>
        </p:pic>
        <p:sp>
          <p:nvSpPr>
            <p:cNvPr id="175109" name="Text Box 14"/>
            <p:cNvSpPr txBox="1"/>
            <p:nvPr/>
          </p:nvSpPr>
          <p:spPr>
            <a:xfrm>
              <a:off x="32" y="98"/>
              <a:ext cx="1003" cy="361"/>
            </a:xfrm>
            <a:prstGeom prst="rect">
              <a:avLst/>
            </a:prstGeom>
            <a:noFill/>
            <a:ln w="9525">
              <a:noFill/>
            </a:ln>
          </p:spPr>
          <p:txBody>
            <a:bodyPr anchor="t" anchorCtr="0">
              <a:spAutoFit/>
            </a:bodyPr>
            <a:p>
              <a:pPr algn="ctr" eaLnBrk="0" hangingPunct="0">
                <a:buClrTx/>
                <a:buFont typeface="Wingdings 2" pitchFamily="18" charset="2"/>
              </a:pPr>
              <a:r>
                <a:rPr lang="zh-CN" altLang="en-US" sz="2400" dirty="0">
                  <a:solidFill>
                    <a:schemeClr val="bg1"/>
                  </a:solidFill>
                  <a:latin typeface="黑体" panose="02010609060101010101" charset="-122"/>
                  <a:ea typeface="宋体" panose="02010600030101010101" pitchFamily="2" charset="-122"/>
                </a:rPr>
                <a:t>证书和证明样本</a:t>
              </a:r>
              <a:endParaRPr lang="zh-CN" altLang="en-US" sz="2400" dirty="0">
                <a:solidFill>
                  <a:schemeClr val="bg1"/>
                </a:solidFill>
                <a:latin typeface="黑体" panose="02010609060101010101" charset="-122"/>
                <a:ea typeface="宋体" panose="02010600030101010101" pitchFamily="2" charset="-122"/>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6129" name="内容占位符 2"/>
          <p:cNvSpPr>
            <a:spLocks noGrp="1" noRot="1"/>
          </p:cNvSpPr>
          <p:nvPr>
            <p:ph idx="4294967295"/>
          </p:nvPr>
        </p:nvSpPr>
        <p:spPr>
          <a:xfrm>
            <a:off x="0" y="1376680"/>
            <a:ext cx="8540750" cy="4838700"/>
          </a:xfrm>
        </p:spPr>
        <p:txBody>
          <a:bodyPr vert="horz" wrap="square" lIns="91440" tIns="45720" rIns="91440" bIns="45720" anchor="t" anchorCtr="0"/>
          <a:p>
            <a:endParaRPr lang="zh-CN" altLang="en-US" sz="1800" b="1" dirty="0">
              <a:latin typeface="楷体" panose="02010609060101010101" pitchFamily="49" charset="-122"/>
              <a:ea typeface="楷体" panose="02010609060101010101" pitchFamily="49" charset="-122"/>
            </a:endParaRPr>
          </a:p>
          <a:p>
            <a:endParaRPr lang="zh-CN" altLang="en-US" sz="3600" dirty="0"/>
          </a:p>
        </p:txBody>
      </p:sp>
      <p:pic>
        <p:nvPicPr>
          <p:cNvPr id="176130" name="Picture 4" descr="不动产登记证明（正页）"/>
          <p:cNvPicPr>
            <a:picLocks noChangeAspect="1"/>
          </p:cNvPicPr>
          <p:nvPr/>
        </p:nvPicPr>
        <p:blipFill>
          <a:blip r:embed="rId1"/>
          <a:stretch>
            <a:fillRect/>
          </a:stretch>
        </p:blipFill>
        <p:spPr>
          <a:xfrm>
            <a:off x="2020888" y="1157288"/>
            <a:ext cx="8351837" cy="5507037"/>
          </a:xfrm>
          <a:prstGeom prst="rect">
            <a:avLst/>
          </a:prstGeom>
          <a:noFill/>
          <a:ln w="9525">
            <a:noFill/>
          </a:ln>
        </p:spPr>
      </p:pic>
      <p:grpSp>
        <p:nvGrpSpPr>
          <p:cNvPr id="176131" name="Group 12"/>
          <p:cNvGrpSpPr/>
          <p:nvPr/>
        </p:nvGrpSpPr>
        <p:grpSpPr>
          <a:xfrm>
            <a:off x="3194050" y="319088"/>
            <a:ext cx="4530725" cy="889000"/>
            <a:chOff x="0" y="0"/>
            <a:chExt cx="1263" cy="698"/>
          </a:xfrm>
        </p:grpSpPr>
        <p:pic>
          <p:nvPicPr>
            <p:cNvPr id="176132" name="TextBox 61"/>
            <p:cNvPicPr/>
            <p:nvPr/>
          </p:nvPicPr>
          <p:blipFill>
            <a:blip r:embed="rId2"/>
            <a:stretch>
              <a:fillRect/>
            </a:stretch>
          </p:blipFill>
          <p:spPr>
            <a:xfrm>
              <a:off x="0" y="0"/>
              <a:ext cx="1263" cy="698"/>
            </a:xfrm>
            <a:prstGeom prst="rect">
              <a:avLst/>
            </a:prstGeom>
            <a:noFill/>
            <a:ln w="9525">
              <a:noFill/>
            </a:ln>
          </p:spPr>
        </p:pic>
        <p:sp>
          <p:nvSpPr>
            <p:cNvPr id="176133" name="Text Box 14"/>
            <p:cNvSpPr txBox="1"/>
            <p:nvPr/>
          </p:nvSpPr>
          <p:spPr>
            <a:xfrm>
              <a:off x="32" y="98"/>
              <a:ext cx="1003" cy="361"/>
            </a:xfrm>
            <a:prstGeom prst="rect">
              <a:avLst/>
            </a:prstGeom>
            <a:noFill/>
            <a:ln w="9525">
              <a:noFill/>
            </a:ln>
          </p:spPr>
          <p:txBody>
            <a:bodyPr anchor="t" anchorCtr="0">
              <a:spAutoFit/>
            </a:bodyPr>
            <a:p>
              <a:pPr algn="ctr" eaLnBrk="0" hangingPunct="0">
                <a:buClrTx/>
                <a:buFont typeface="Wingdings 2" pitchFamily="18" charset="2"/>
              </a:pPr>
              <a:r>
                <a:rPr lang="zh-CN" altLang="en-US" sz="2400" dirty="0">
                  <a:solidFill>
                    <a:schemeClr val="bg1"/>
                  </a:solidFill>
                  <a:latin typeface="黑体" panose="02010609060101010101" charset="-122"/>
                  <a:ea typeface="宋体" panose="02010600030101010101" pitchFamily="2" charset="-122"/>
                </a:rPr>
                <a:t>证书和证明样本</a:t>
              </a:r>
              <a:endParaRPr lang="zh-CN" altLang="en-US" sz="2400" dirty="0">
                <a:solidFill>
                  <a:schemeClr val="bg1"/>
                </a:solidFill>
                <a:latin typeface="黑体" panose="02010609060101010101" charset="-122"/>
                <a:ea typeface="宋体" panose="02010600030101010101" pitchFamily="2" charset="-122"/>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159385" y="1353185"/>
            <a:ext cx="10640695" cy="521970"/>
          </a:xfrm>
          <a:prstGeom prst="rect">
            <a:avLst/>
          </a:prstGeom>
          <a:noFill/>
          <a:ln w="9525">
            <a:noFill/>
          </a:ln>
        </p:spPr>
        <p:txBody>
          <a:bodyPr wrap="square">
            <a:spAutoFit/>
          </a:bodyPr>
          <a:p>
            <a:pPr marL="0" indent="0" algn="l"/>
            <a:r>
              <a:rPr lang="en-US" altLang="zh-CN" sz="2800" b="0">
                <a:latin typeface="方正黑体_GBK" panose="02000000000000000000" charset="-122"/>
                <a:ea typeface="方正黑体_GBK" panose="02000000000000000000" charset="-122"/>
                <a:cs typeface="仿宋_GB2312" panose="02010609030101010101" charset="-122"/>
              </a:rPr>
              <a:t>    </a:t>
            </a:r>
            <a:r>
              <a:rPr lang="zh-CN" sz="2800" b="0">
                <a:latin typeface="方正黑体_GBK" panose="02000000000000000000" charset="-122"/>
                <a:ea typeface="方正黑体_GBK" panose="02000000000000000000" charset="-122"/>
                <a:cs typeface="仿宋_GB2312" panose="02010609030101010101" charset="-122"/>
              </a:rPr>
              <a:t>不动产抵押登记主要规定</a:t>
            </a:r>
            <a:endParaRPr lang="en-US" altLang="zh-CN" sz="2800" b="0">
              <a:latin typeface="方正黑体_GBK" panose="02000000000000000000" charset="-122"/>
              <a:ea typeface="方正黑体_GBK" panose="02000000000000000000" charset="-122"/>
              <a:cs typeface="仿宋_GB2312" panose="02010609030101010101" charset="-122"/>
            </a:endParaRPr>
          </a:p>
        </p:txBody>
      </p:sp>
      <p:graphicFrame>
        <p:nvGraphicFramePr>
          <p:cNvPr id="2" name="对象 1">
            <a:hlinkClick r:id="" action="ppaction://ole?verb="/>
          </p:cNvPr>
          <p:cNvGraphicFramePr>
            <a:graphicFrameLocks noChangeAspect="1"/>
          </p:cNvGraphicFramePr>
          <p:nvPr/>
        </p:nvGraphicFramePr>
        <p:xfrm>
          <a:off x="7721600" y="2451100"/>
          <a:ext cx="1647190" cy="1647190"/>
        </p:xfrm>
        <a:graphic>
          <a:graphicData uri="http://schemas.openxmlformats.org/presentationml/2006/ole">
            <mc:AlternateContent xmlns:mc="http://schemas.openxmlformats.org/markup-compatibility/2006">
              <mc:Choice xmlns:v="urn:schemas-microsoft-com:vml" Requires="v">
                <p:oleObj spid="_x0000_s1025" name="" showAsIcon="1" r:id="rId1" imgW="1143000" imgH="1143000" progId="Package">
                  <p:embed/>
                </p:oleObj>
              </mc:Choice>
              <mc:Fallback>
                <p:oleObj name="" showAsIcon="1" r:id="rId1" imgW="1143000" imgH="1143000" progId="Package">
                  <p:embed/>
                  <p:pic>
                    <p:nvPicPr>
                      <p:cNvPr id="0" name="图片 1024"/>
                      <p:cNvPicPr/>
                      <p:nvPr/>
                    </p:nvPicPr>
                    <p:blipFill>
                      <a:blip r:embed="rId2"/>
                      <a:stretch>
                        <a:fillRect/>
                      </a:stretch>
                    </p:blipFill>
                    <p:spPr>
                      <a:xfrm>
                        <a:off x="7721600" y="2451100"/>
                        <a:ext cx="1647190" cy="164719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2593340" y="2451100"/>
          <a:ext cx="1647190" cy="1647190"/>
        </p:xfrm>
        <a:graphic>
          <a:graphicData uri="http://schemas.openxmlformats.org/presentationml/2006/ole">
            <mc:AlternateContent xmlns:mc="http://schemas.openxmlformats.org/markup-compatibility/2006">
              <mc:Choice xmlns:v="urn:schemas-microsoft-com:vml" Requires="v">
                <p:oleObj spid="_x0000_s1026" name="" showAsIcon="1" r:id="rId3" imgW="1143000" imgH="1143000" progId="Word.Document.12">
                  <p:embed/>
                </p:oleObj>
              </mc:Choice>
              <mc:Fallback>
                <p:oleObj name="" showAsIcon="1" r:id="rId3" imgW="1143000" imgH="1143000" progId="Word.Document.12">
                  <p:embed/>
                  <p:pic>
                    <p:nvPicPr>
                      <p:cNvPr id="0" name="图片 1025"/>
                      <p:cNvPicPr/>
                      <p:nvPr/>
                    </p:nvPicPr>
                    <p:blipFill>
                      <a:blip r:embed="rId4"/>
                      <a:stretch>
                        <a:fillRect/>
                      </a:stretch>
                    </p:blipFill>
                    <p:spPr>
                      <a:xfrm>
                        <a:off x="2593340" y="2451100"/>
                        <a:ext cx="1647190" cy="1647190"/>
                      </a:xfrm>
                      <a:prstGeom prst="rect">
                        <a:avLst/>
                      </a:prstGeom>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6865" name="图片 1"/>
          <p:cNvPicPr>
            <a:picLocks noChangeAspect="1"/>
          </p:cNvPicPr>
          <p:nvPr/>
        </p:nvPicPr>
        <p:blipFill>
          <a:blip r:embed="rId1"/>
          <a:stretch>
            <a:fillRect/>
          </a:stretch>
        </p:blipFill>
        <p:spPr>
          <a:xfrm>
            <a:off x="433388" y="1451928"/>
            <a:ext cx="2879725" cy="3959225"/>
          </a:xfrm>
          <a:prstGeom prst="rect">
            <a:avLst/>
          </a:prstGeom>
          <a:noFill/>
          <a:ln w="9525">
            <a:noFill/>
          </a:ln>
        </p:spPr>
      </p:pic>
      <p:pic>
        <p:nvPicPr>
          <p:cNvPr id="36866" name="图片 2"/>
          <p:cNvPicPr>
            <a:picLocks noChangeAspect="1"/>
          </p:cNvPicPr>
          <p:nvPr/>
        </p:nvPicPr>
        <p:blipFill>
          <a:blip r:embed="rId2"/>
          <a:stretch>
            <a:fillRect/>
          </a:stretch>
        </p:blipFill>
        <p:spPr>
          <a:xfrm>
            <a:off x="3313430" y="1417003"/>
            <a:ext cx="2879725" cy="3959225"/>
          </a:xfrm>
          <a:prstGeom prst="rect">
            <a:avLst/>
          </a:prstGeom>
          <a:noFill/>
          <a:ln w="9525">
            <a:noFill/>
          </a:ln>
        </p:spPr>
      </p:pic>
      <p:pic>
        <p:nvPicPr>
          <p:cNvPr id="36867" name="图片 3"/>
          <p:cNvPicPr>
            <a:picLocks noChangeAspect="1"/>
          </p:cNvPicPr>
          <p:nvPr/>
        </p:nvPicPr>
        <p:blipFill>
          <a:blip r:embed="rId3"/>
          <a:stretch>
            <a:fillRect/>
          </a:stretch>
        </p:blipFill>
        <p:spPr>
          <a:xfrm>
            <a:off x="6192838" y="1417003"/>
            <a:ext cx="2879725" cy="3959225"/>
          </a:xfrm>
          <a:prstGeom prst="rect">
            <a:avLst/>
          </a:prstGeom>
          <a:noFill/>
          <a:ln w="9525">
            <a:noFill/>
          </a:ln>
        </p:spPr>
      </p:pic>
      <p:pic>
        <p:nvPicPr>
          <p:cNvPr id="36868" name="图片 4"/>
          <p:cNvPicPr>
            <a:picLocks noChangeAspect="1"/>
          </p:cNvPicPr>
          <p:nvPr/>
        </p:nvPicPr>
        <p:blipFill>
          <a:blip r:embed="rId4"/>
          <a:stretch>
            <a:fillRect/>
          </a:stretch>
        </p:blipFill>
        <p:spPr>
          <a:xfrm>
            <a:off x="9023350" y="1447165"/>
            <a:ext cx="2878138" cy="3963988"/>
          </a:xfrm>
          <a:prstGeom prst="rect">
            <a:avLst/>
          </a:prstGeom>
          <a:noFill/>
          <a:ln w="9525">
            <a:noFill/>
          </a:ln>
        </p:spPr>
      </p:pic>
      <p:sp>
        <p:nvSpPr>
          <p:cNvPr id="6" name="矩形 5"/>
          <p:cNvSpPr/>
          <p:nvPr/>
        </p:nvSpPr>
        <p:spPr>
          <a:xfrm>
            <a:off x="334328" y="5452428"/>
            <a:ext cx="2881313" cy="1179513"/>
          </a:xfrm>
          <a:prstGeom prst="rect">
            <a:avLst/>
          </a:prstGeom>
          <a:solidFill>
            <a:schemeClr val="accent6">
              <a:lumMod val="7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Text Box 44"/>
          <p:cNvSpPr txBox="1"/>
          <p:nvPr/>
        </p:nvSpPr>
        <p:spPr>
          <a:xfrm>
            <a:off x="334328" y="5501640"/>
            <a:ext cx="2881312" cy="752475"/>
          </a:xfrm>
          <a:prstGeom prst="rect">
            <a:avLst/>
          </a:prstGeom>
          <a:noFill/>
          <a:ln w="9525">
            <a:noFill/>
          </a:ln>
        </p:spPr>
        <p:txBody>
          <a:bodyPr>
            <a:spAutoFit/>
          </a:bodyPr>
          <a:p>
            <a:pPr defTabSz="720725">
              <a:lnSpc>
                <a:spcPct val="135000"/>
              </a:lnSpc>
            </a:pPr>
            <a:r>
              <a:rPr lang="zh-CN" altLang="en-US" sz="1600" dirty="0">
                <a:solidFill>
                  <a:srgbClr val="FFFF00"/>
                </a:solidFill>
                <a:latin typeface="微软雅黑" panose="020B0503020204020204" charset="-122"/>
                <a:ea typeface="微软雅黑" panose="020B0503020204020204" charset="-122"/>
              </a:rPr>
              <a:t>上世纪五十年代初土改时期进行的总登记</a:t>
            </a:r>
            <a:endParaRPr lang="zh-CN" altLang="en-US" sz="1600" dirty="0">
              <a:solidFill>
                <a:srgbClr val="FFFF00"/>
              </a:solidFill>
              <a:latin typeface="微软雅黑" panose="020B0503020204020204" charset="-122"/>
              <a:ea typeface="微软雅黑" panose="020B0503020204020204" charset="-122"/>
            </a:endParaRPr>
          </a:p>
        </p:txBody>
      </p:sp>
      <p:sp>
        <p:nvSpPr>
          <p:cNvPr id="8" name="矩形 7"/>
          <p:cNvSpPr/>
          <p:nvPr/>
        </p:nvSpPr>
        <p:spPr>
          <a:xfrm>
            <a:off x="3313430" y="5376228"/>
            <a:ext cx="2879725" cy="1179513"/>
          </a:xfrm>
          <a:prstGeom prst="rect">
            <a:avLst/>
          </a:prstGeom>
          <a:solidFill>
            <a:schemeClr val="accent6">
              <a:lumMod val="7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Text Box 44"/>
          <p:cNvSpPr txBox="1"/>
          <p:nvPr/>
        </p:nvSpPr>
        <p:spPr>
          <a:xfrm>
            <a:off x="3216275" y="5501640"/>
            <a:ext cx="2879725" cy="1082675"/>
          </a:xfrm>
          <a:prstGeom prst="rect">
            <a:avLst/>
          </a:prstGeom>
          <a:noFill/>
          <a:ln w="9525">
            <a:noFill/>
          </a:ln>
        </p:spPr>
        <p:txBody>
          <a:bodyPr>
            <a:spAutoFit/>
          </a:bodyPr>
          <a:p>
            <a:pPr defTabSz="720725">
              <a:lnSpc>
                <a:spcPct val="135000"/>
              </a:lnSpc>
            </a:pPr>
            <a:r>
              <a:rPr lang="zh-CN" altLang="en-US" sz="1600" dirty="0">
                <a:solidFill>
                  <a:srgbClr val="FFFF00"/>
                </a:solidFill>
                <a:latin typeface="微软雅黑" panose="020B0503020204020204" charset="-122"/>
                <a:ea typeface="微软雅黑" panose="020B0503020204020204" charset="-122"/>
              </a:rPr>
              <a:t>上世纪五十年代末合作化及文革时期不动产登记制度基本不复存在</a:t>
            </a:r>
            <a:endParaRPr lang="zh-CN" altLang="en-US" sz="1600" b="0" dirty="0">
              <a:solidFill>
                <a:schemeClr val="bg1"/>
              </a:solidFill>
              <a:latin typeface="微软雅黑" panose="020B0503020204020204" charset="-122"/>
              <a:ea typeface="微软雅黑" panose="020B0503020204020204" charset="-122"/>
            </a:endParaRPr>
          </a:p>
        </p:txBody>
      </p:sp>
      <p:sp>
        <p:nvSpPr>
          <p:cNvPr id="10" name="矩形 9"/>
          <p:cNvSpPr/>
          <p:nvPr/>
        </p:nvSpPr>
        <p:spPr>
          <a:xfrm>
            <a:off x="6192838" y="5376228"/>
            <a:ext cx="2879725" cy="1179513"/>
          </a:xfrm>
          <a:prstGeom prst="rect">
            <a:avLst/>
          </a:prstGeom>
          <a:solidFill>
            <a:schemeClr val="accent6">
              <a:lumMod val="7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Text Box 44"/>
          <p:cNvSpPr txBox="1"/>
          <p:nvPr/>
        </p:nvSpPr>
        <p:spPr>
          <a:xfrm>
            <a:off x="6192838" y="5376545"/>
            <a:ext cx="2879725" cy="1412875"/>
          </a:xfrm>
          <a:prstGeom prst="rect">
            <a:avLst/>
          </a:prstGeom>
          <a:noFill/>
          <a:ln w="9525">
            <a:noFill/>
          </a:ln>
        </p:spPr>
        <p:txBody>
          <a:bodyPr>
            <a:spAutoFit/>
          </a:bodyPr>
          <a:p>
            <a:pPr defTabSz="720725">
              <a:lnSpc>
                <a:spcPct val="135000"/>
              </a:lnSpc>
            </a:pPr>
            <a:r>
              <a:rPr lang="en-US" altLang="zh-CN" sz="1600">
                <a:solidFill>
                  <a:srgbClr val="FFFF00"/>
                </a:solidFill>
                <a:latin typeface="微软雅黑" panose="020B0503020204020204" charset="-122"/>
                <a:ea typeface="微软雅黑" panose="020B0503020204020204" charset="-122"/>
              </a:rPr>
              <a:t>1978</a:t>
            </a:r>
            <a:r>
              <a:rPr lang="zh-CN" altLang="en-US" sz="1600" dirty="0">
                <a:solidFill>
                  <a:srgbClr val="FFFF00"/>
                </a:solidFill>
                <a:latin typeface="微软雅黑" panose="020B0503020204020204" charset="-122"/>
                <a:ea typeface="微软雅黑" panose="020B0503020204020204" charset="-122"/>
              </a:rPr>
              <a:t>年党的十一届三中全会至</a:t>
            </a:r>
            <a:r>
              <a:rPr lang="en-US" altLang="zh-CN" sz="1600">
                <a:solidFill>
                  <a:srgbClr val="FFFF00"/>
                </a:solidFill>
                <a:latin typeface="微软雅黑" panose="020B0503020204020204" charset="-122"/>
                <a:ea typeface="微软雅黑" panose="020B0503020204020204" charset="-122"/>
              </a:rPr>
              <a:t>2007</a:t>
            </a:r>
            <a:r>
              <a:rPr lang="zh-CN" altLang="en-US" sz="1600" dirty="0">
                <a:solidFill>
                  <a:srgbClr val="FFFF00"/>
                </a:solidFill>
                <a:latin typeface="微软雅黑" panose="020B0503020204020204" charset="-122"/>
                <a:ea typeface="微软雅黑" panose="020B0503020204020204" charset="-122"/>
              </a:rPr>
              <a:t>年</a:t>
            </a:r>
            <a:r>
              <a:rPr lang="en-US" altLang="zh-CN" sz="1600">
                <a:solidFill>
                  <a:srgbClr val="FFFF00"/>
                </a:solidFill>
                <a:latin typeface="微软雅黑" panose="020B0503020204020204" charset="-122"/>
                <a:ea typeface="微软雅黑" panose="020B0503020204020204" charset="-122"/>
              </a:rPr>
              <a:t>《</a:t>
            </a:r>
            <a:r>
              <a:rPr lang="zh-CN" altLang="en-US" sz="1600" dirty="0">
                <a:solidFill>
                  <a:srgbClr val="FFFF00"/>
                </a:solidFill>
                <a:latin typeface="微软雅黑" panose="020B0503020204020204" charset="-122"/>
                <a:ea typeface="微软雅黑" panose="020B0503020204020204" charset="-122"/>
              </a:rPr>
              <a:t>物权法</a:t>
            </a:r>
            <a:r>
              <a:rPr lang="en-US" altLang="zh-CN" sz="1600">
                <a:solidFill>
                  <a:srgbClr val="FFFF00"/>
                </a:solidFill>
                <a:latin typeface="微软雅黑" panose="020B0503020204020204" charset="-122"/>
                <a:ea typeface="微软雅黑" panose="020B0503020204020204" charset="-122"/>
              </a:rPr>
              <a:t>》</a:t>
            </a:r>
            <a:r>
              <a:rPr lang="zh-CN" altLang="en-US" sz="1600" dirty="0">
                <a:solidFill>
                  <a:srgbClr val="FFFF00"/>
                </a:solidFill>
                <a:latin typeface="微软雅黑" panose="020B0503020204020204" charset="-122"/>
                <a:ea typeface="微软雅黑" panose="020B0503020204020204" charset="-122"/>
              </a:rPr>
              <a:t>颁布分散的不动登记形成与发展时期。</a:t>
            </a:r>
            <a:endParaRPr lang="zh-CN" altLang="en-US" sz="1600" dirty="0">
              <a:solidFill>
                <a:srgbClr val="FFFF00"/>
              </a:solidFill>
              <a:latin typeface="微软雅黑" panose="020B0503020204020204" charset="-122"/>
              <a:ea typeface="微软雅黑" panose="020B0503020204020204" charset="-122"/>
            </a:endParaRPr>
          </a:p>
        </p:txBody>
      </p:sp>
      <p:sp>
        <p:nvSpPr>
          <p:cNvPr id="12" name="矩形 11"/>
          <p:cNvSpPr/>
          <p:nvPr/>
        </p:nvSpPr>
        <p:spPr>
          <a:xfrm>
            <a:off x="9121775" y="5376228"/>
            <a:ext cx="2878138" cy="1179513"/>
          </a:xfrm>
          <a:prstGeom prst="rect">
            <a:avLst/>
          </a:prstGeom>
          <a:solidFill>
            <a:schemeClr val="accent6">
              <a:lumMod val="7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Text Box 44"/>
          <p:cNvSpPr txBox="1"/>
          <p:nvPr/>
        </p:nvSpPr>
        <p:spPr>
          <a:xfrm>
            <a:off x="9121775" y="5411470"/>
            <a:ext cx="2878138" cy="752475"/>
          </a:xfrm>
          <a:prstGeom prst="rect">
            <a:avLst/>
          </a:prstGeom>
          <a:noFill/>
          <a:ln w="9525">
            <a:noFill/>
          </a:ln>
        </p:spPr>
        <p:txBody>
          <a:bodyPr>
            <a:spAutoFit/>
          </a:bodyPr>
          <a:p>
            <a:pPr defTabSz="720725">
              <a:lnSpc>
                <a:spcPct val="135000"/>
              </a:lnSpc>
            </a:pPr>
            <a:r>
              <a:rPr lang="en-US" altLang="zh-CN" sz="1600">
                <a:solidFill>
                  <a:srgbClr val="FFFF00"/>
                </a:solidFill>
                <a:latin typeface="微软雅黑" panose="020B0503020204020204" charset="-122"/>
                <a:ea typeface="微软雅黑" panose="020B0503020204020204" charset="-122"/>
              </a:rPr>
              <a:t>2007</a:t>
            </a:r>
            <a:r>
              <a:rPr lang="zh-CN" altLang="en-US" sz="1600" dirty="0">
                <a:solidFill>
                  <a:srgbClr val="FFFF00"/>
                </a:solidFill>
                <a:latin typeface="微软雅黑" panose="020B0503020204020204" charset="-122"/>
                <a:ea typeface="微软雅黑" panose="020B0503020204020204" charset="-122"/>
              </a:rPr>
              <a:t>年</a:t>
            </a:r>
            <a:r>
              <a:rPr lang="en-US" altLang="zh-CN" sz="1600">
                <a:solidFill>
                  <a:srgbClr val="FFFF00"/>
                </a:solidFill>
                <a:latin typeface="微软雅黑" panose="020B0503020204020204" charset="-122"/>
                <a:ea typeface="微软雅黑" panose="020B0503020204020204" charset="-122"/>
              </a:rPr>
              <a:t>《</a:t>
            </a:r>
            <a:r>
              <a:rPr lang="zh-CN" altLang="en-US" sz="1600" dirty="0">
                <a:solidFill>
                  <a:srgbClr val="FFFF00"/>
                </a:solidFill>
                <a:latin typeface="微软雅黑" panose="020B0503020204020204" charset="-122"/>
                <a:ea typeface="微软雅黑" panose="020B0503020204020204" charset="-122"/>
              </a:rPr>
              <a:t>物权法</a:t>
            </a:r>
            <a:r>
              <a:rPr lang="en-US" altLang="zh-CN" sz="1600">
                <a:solidFill>
                  <a:srgbClr val="FFFF00"/>
                </a:solidFill>
                <a:latin typeface="微软雅黑" panose="020B0503020204020204" charset="-122"/>
                <a:ea typeface="微软雅黑" panose="020B0503020204020204" charset="-122"/>
              </a:rPr>
              <a:t>》</a:t>
            </a:r>
            <a:r>
              <a:rPr lang="zh-CN" altLang="en-US" sz="1600" dirty="0">
                <a:solidFill>
                  <a:srgbClr val="FFFF00"/>
                </a:solidFill>
                <a:latin typeface="微软雅黑" panose="020B0503020204020204" charset="-122"/>
                <a:ea typeface="微软雅黑" panose="020B0503020204020204" charset="-122"/>
              </a:rPr>
              <a:t>至今，推进实施不动产统一登记时期</a:t>
            </a:r>
            <a:endParaRPr lang="zh-CN" altLang="en-US" sz="1600" dirty="0">
              <a:solidFill>
                <a:srgbClr val="FFFF00"/>
              </a:solidFill>
              <a:latin typeface="微软雅黑" panose="020B0503020204020204" charset="-122"/>
              <a:ea typeface="微软雅黑" panose="020B0503020204020204" charset="-122"/>
            </a:endParaRPr>
          </a:p>
        </p:txBody>
      </p:sp>
      <p:sp>
        <p:nvSpPr>
          <p:cNvPr id="36877" name="TextBox 11"/>
          <p:cNvSpPr txBox="1"/>
          <p:nvPr/>
        </p:nvSpPr>
        <p:spPr>
          <a:xfrm>
            <a:off x="2005965" y="854710"/>
            <a:ext cx="2930525" cy="368300"/>
          </a:xfrm>
          <a:prstGeom prst="rect">
            <a:avLst/>
          </a:prstGeom>
          <a:noFill/>
          <a:ln w="9525">
            <a:noFill/>
          </a:ln>
        </p:spPr>
        <p:txBody>
          <a:bodyPr wrap="square">
            <a:spAutoFit/>
          </a:bodyPr>
          <a:p>
            <a:r>
              <a:rPr lang="en-US" altLang="zh-CN">
                <a:solidFill>
                  <a:schemeClr val="tx1"/>
                </a:solidFill>
                <a:latin typeface="微软雅黑" panose="020B0503020204020204" charset="-122"/>
                <a:ea typeface="微软雅黑" panose="020B0503020204020204" charset="-122"/>
              </a:rPr>
              <a:t>3.</a:t>
            </a:r>
            <a:r>
              <a:rPr lang="zh-CN" altLang="en-US" dirty="0">
                <a:solidFill>
                  <a:schemeClr val="tx1"/>
                </a:solidFill>
                <a:latin typeface="微软雅黑" panose="020B0503020204020204" charset="-122"/>
                <a:ea typeface="微软雅黑" panose="020B0503020204020204" charset="-122"/>
              </a:rPr>
              <a:t>解放后我国不动产登记</a:t>
            </a:r>
            <a:endParaRPr lang="zh-CN" altLang="en-US" dirty="0">
              <a:solidFill>
                <a:schemeClr val="tx1"/>
              </a:solidFill>
              <a:latin typeface="微软雅黑" panose="020B0503020204020204" charset="-122"/>
              <a:ea typeface="微软雅黑" panose="020B0503020204020204" charset="-122"/>
            </a:endParaRPr>
          </a:p>
        </p:txBody>
      </p:sp>
      <p:pic>
        <p:nvPicPr>
          <p:cNvPr id="36878" name="图片 14"/>
          <p:cNvPicPr>
            <a:picLocks noChangeAspect="1"/>
          </p:cNvPicPr>
          <p:nvPr/>
        </p:nvPicPr>
        <p:blipFill>
          <a:blip r:embed="rId5"/>
          <a:stretch>
            <a:fillRect/>
          </a:stretch>
        </p:blipFill>
        <p:spPr>
          <a:xfrm>
            <a:off x="1066800" y="660083"/>
            <a:ext cx="757238" cy="757237"/>
          </a:xfrm>
          <a:prstGeom prst="rect">
            <a:avLst/>
          </a:prstGeom>
          <a:noFill/>
          <a:ln w="9525">
            <a:noFill/>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9"/>
                                        </p:tgtEl>
                                        <p:attrNameLst>
                                          <p:attrName>style.visibility</p:attrName>
                                        </p:attrNameLst>
                                      </p:cBhvr>
                                      <p:to>
                                        <p:strVal val="visible"/>
                                      </p:to>
                                    </p:set>
                                    <p:animScale>
                                      <p:cBhvr>
                                        <p:cTn id="12"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9"/>
                                        </p:tgtEl>
                                        <p:attrNameLst>
                                          <p:attrName>ppt_x</p:attrName>
                                          <p:attrName>ppt_y</p:attrName>
                                        </p:attrNameLst>
                                      </p:cBhvr>
                                    </p:animMotion>
                                    <p:animEffect transition="in" filter="fade">
                                      <p:cBhvr>
                                        <p:cTn id="14" dur="1000"/>
                                        <p:tgtEl>
                                          <p:spTgt spid="9"/>
                                        </p:tgtEl>
                                      </p:cBhvr>
                                    </p:animEffect>
                                  </p:childTnLst>
                                </p:cTn>
                              </p:par>
                              <p:par>
                                <p:cTn id="15" presetID="52" presetClass="entr" presetSubtype="0" fill="hold" grpId="0" nodeType="withEffect">
                                  <p:stCondLst>
                                    <p:cond delay="400"/>
                                  </p:stCondLst>
                                  <p:childTnLst>
                                    <p:set>
                                      <p:cBhvr>
                                        <p:cTn id="16" dur="1" fill="hold">
                                          <p:stCondLst>
                                            <p:cond delay="0"/>
                                          </p:stCondLst>
                                        </p:cTn>
                                        <p:tgtEl>
                                          <p:spTgt spid="11"/>
                                        </p:tgtEl>
                                        <p:attrNameLst>
                                          <p:attrName>style.visibility</p:attrName>
                                        </p:attrNameLst>
                                      </p:cBhvr>
                                      <p:to>
                                        <p:strVal val="visible"/>
                                      </p:to>
                                    </p:set>
                                    <p:animScale>
                                      <p:cBhvr>
                                        <p:cTn id="1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1"/>
                                        </p:tgtEl>
                                        <p:attrNameLst>
                                          <p:attrName>ppt_x</p:attrName>
                                          <p:attrName>ppt_y</p:attrName>
                                        </p:attrNameLst>
                                      </p:cBhvr>
                                    </p:animMotion>
                                    <p:animEffect transition="in" filter="fade">
                                      <p:cBhvr>
                                        <p:cTn id="19" dur="1000"/>
                                        <p:tgtEl>
                                          <p:spTgt spid="11"/>
                                        </p:tgtEl>
                                      </p:cBhvr>
                                    </p:animEffect>
                                  </p:childTnLst>
                                </p:cTn>
                              </p:par>
                              <p:par>
                                <p:cTn id="20" presetID="52" presetClass="entr" presetSubtype="0" fill="hold" grpId="0" nodeType="withEffect">
                                  <p:stCondLst>
                                    <p:cond delay="600"/>
                                  </p:stCondLst>
                                  <p:childTnLst>
                                    <p:set>
                                      <p:cBhvr>
                                        <p:cTn id="21" dur="1" fill="hold">
                                          <p:stCondLst>
                                            <p:cond delay="0"/>
                                          </p:stCondLst>
                                        </p:cTn>
                                        <p:tgtEl>
                                          <p:spTgt spid="13"/>
                                        </p:tgtEl>
                                        <p:attrNameLst>
                                          <p:attrName>style.visibility</p:attrName>
                                        </p:attrNameLst>
                                      </p:cBhvr>
                                      <p:to>
                                        <p:strVal val="visible"/>
                                      </p:to>
                                    </p:set>
                                    <p:animScale>
                                      <p:cBhvr>
                                        <p:cTn id="22"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3"/>
                                        </p:tgtEl>
                                        <p:attrNameLst>
                                          <p:attrName>ppt_x</p:attrName>
                                          <p:attrName>ppt_y</p:attrName>
                                        </p:attrNameLst>
                                      </p:cBhvr>
                                    </p:animMotion>
                                    <p:animEffect transition="in" filter="fade">
                                      <p:cBhvr>
                                        <p:cTn id="2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755015" y="937260"/>
            <a:ext cx="8490585" cy="460375"/>
          </a:xfrm>
          <a:prstGeom prst="rect">
            <a:avLst/>
          </a:prstGeom>
          <a:noFill/>
          <a:ln w="9525">
            <a:noFill/>
          </a:ln>
        </p:spPr>
        <p:txBody>
          <a:bodyPr wrap="square">
            <a:spAutoFit/>
          </a:bodyPr>
          <a:p>
            <a:pPr marL="0" indent="0" algn="l"/>
            <a:r>
              <a:rPr lang="zh-CN" altLang="en-US" sz="2400" b="1" dirty="0">
                <a:latin typeface="黑体" panose="02010609060101010101" charset="-122"/>
                <a:ea typeface="黑体" panose="02010609060101010101" charset="-122"/>
              </a:rPr>
              <a:t>(一)承包经营权和经营权抵押登记</a:t>
            </a:r>
            <a:endParaRPr lang="zh-CN" altLang="en-US" sz="2400" b="1" dirty="0">
              <a:latin typeface="黑体" panose="02010609060101010101" charset="-122"/>
              <a:ea typeface="黑体" panose="02010609060101010101" charset="-122"/>
            </a:endParaRPr>
          </a:p>
        </p:txBody>
      </p:sp>
      <p:pic>
        <p:nvPicPr>
          <p:cNvPr id="2" name="图片 1"/>
          <p:cNvPicPr>
            <a:picLocks noChangeAspect="1"/>
          </p:cNvPicPr>
          <p:nvPr/>
        </p:nvPicPr>
        <p:blipFill>
          <a:blip r:embed="rId1"/>
          <a:stretch>
            <a:fillRect/>
          </a:stretch>
        </p:blipFill>
        <p:spPr>
          <a:xfrm>
            <a:off x="82550" y="2453640"/>
            <a:ext cx="5851525" cy="3937635"/>
          </a:xfrm>
          <a:prstGeom prst="rect">
            <a:avLst/>
          </a:prstGeom>
        </p:spPr>
      </p:pic>
      <p:pic>
        <p:nvPicPr>
          <p:cNvPr id="4" name="图片 3"/>
          <p:cNvPicPr>
            <a:picLocks noChangeAspect="1"/>
          </p:cNvPicPr>
          <p:nvPr/>
        </p:nvPicPr>
        <p:blipFill>
          <a:blip r:embed="rId2"/>
          <a:stretch>
            <a:fillRect/>
          </a:stretch>
        </p:blipFill>
        <p:spPr>
          <a:xfrm>
            <a:off x="573405" y="1459230"/>
            <a:ext cx="4235450" cy="834390"/>
          </a:xfrm>
          <a:prstGeom prst="rect">
            <a:avLst/>
          </a:prstGeom>
        </p:spPr>
      </p:pic>
      <p:pic>
        <p:nvPicPr>
          <p:cNvPr id="5" name="图片 4"/>
          <p:cNvPicPr>
            <a:picLocks noChangeAspect="1"/>
          </p:cNvPicPr>
          <p:nvPr/>
        </p:nvPicPr>
        <p:blipFill>
          <a:blip r:embed="rId3"/>
          <a:stretch>
            <a:fillRect/>
          </a:stretch>
        </p:blipFill>
        <p:spPr>
          <a:xfrm>
            <a:off x="5840730" y="2292985"/>
            <a:ext cx="6303645" cy="4098290"/>
          </a:xfrm>
          <a:prstGeom prst="rect">
            <a:avLst/>
          </a:prstGeom>
        </p:spPr>
      </p:pic>
      <p:sp>
        <p:nvSpPr>
          <p:cNvPr id="6" name="文本框 5"/>
          <p:cNvSpPr txBox="1"/>
          <p:nvPr/>
        </p:nvSpPr>
        <p:spPr>
          <a:xfrm>
            <a:off x="7972425" y="1645920"/>
            <a:ext cx="2519045" cy="460375"/>
          </a:xfrm>
          <a:prstGeom prst="rect">
            <a:avLst/>
          </a:prstGeom>
          <a:noFill/>
        </p:spPr>
        <p:txBody>
          <a:bodyPr wrap="square" rtlCol="0">
            <a:spAutoFit/>
          </a:bodyPr>
          <a:p>
            <a:r>
              <a:rPr lang="zh-CN" sz="2400">
                <a:latin typeface="方正黑体_GBK" panose="02000000000000000000" charset="-122"/>
                <a:ea typeface="方正黑体_GBK" panose="02000000000000000000" charset="-122"/>
                <a:cs typeface="仿宋_GB2312" panose="02010609030101010101" charset="-122"/>
              </a:rPr>
              <a:t>现会签稿</a:t>
            </a:r>
            <a:endParaRPr lang="zh-CN" sz="2400">
              <a:latin typeface="方正黑体_GBK" panose="02000000000000000000" charset="-122"/>
              <a:ea typeface="方正黑体_GBK" panose="02000000000000000000" charset="-122"/>
              <a:cs typeface="仿宋_GB2312" panose="02010609030101010101"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755015" y="937260"/>
            <a:ext cx="8490585" cy="460375"/>
          </a:xfrm>
          <a:prstGeom prst="rect">
            <a:avLst/>
          </a:prstGeom>
          <a:noFill/>
          <a:ln w="9525">
            <a:noFill/>
          </a:ln>
        </p:spPr>
        <p:txBody>
          <a:bodyPr wrap="square">
            <a:spAutoFit/>
          </a:bodyPr>
          <a:p>
            <a:pPr indent="0"/>
            <a:r>
              <a:rPr lang="zh-CN" altLang="en-US" sz="2400" b="1" dirty="0">
                <a:latin typeface="黑体" panose="02010609060101010101" charset="-122"/>
                <a:ea typeface="黑体" panose="02010609060101010101" charset="-122"/>
              </a:rPr>
              <a:t>(一)承包经营权和经营权抵押登记</a:t>
            </a:r>
            <a:endParaRPr lang="zh-CN" altLang="en-US" sz="2400" b="1" dirty="0">
              <a:latin typeface="黑体" panose="02010609060101010101" charset="-122"/>
              <a:ea typeface="黑体" panose="02010609060101010101" charset="-122"/>
            </a:endParaRPr>
          </a:p>
        </p:txBody>
      </p:sp>
      <p:sp>
        <p:nvSpPr>
          <p:cNvPr id="6" name="文本框 5"/>
          <p:cNvSpPr txBox="1"/>
          <p:nvPr/>
        </p:nvSpPr>
        <p:spPr>
          <a:xfrm>
            <a:off x="883285" y="1397635"/>
            <a:ext cx="2519045" cy="460375"/>
          </a:xfrm>
          <a:prstGeom prst="rect">
            <a:avLst/>
          </a:prstGeom>
          <a:noFill/>
        </p:spPr>
        <p:txBody>
          <a:bodyPr wrap="square" rtlCol="0">
            <a:spAutoFit/>
          </a:bodyPr>
          <a:p>
            <a:r>
              <a:rPr lang="zh-CN" sz="2400">
                <a:latin typeface="方正黑体_GBK" panose="02000000000000000000" charset="-122"/>
                <a:ea typeface="方正黑体_GBK" panose="02000000000000000000" charset="-122"/>
                <a:cs typeface="仿宋_GB2312" panose="02010609030101010101" charset="-122"/>
              </a:rPr>
              <a:t>现会签稿</a:t>
            </a:r>
            <a:endParaRPr lang="zh-CN" sz="2400">
              <a:latin typeface="方正黑体_GBK" panose="02000000000000000000" charset="-122"/>
              <a:ea typeface="方正黑体_GBK" panose="02000000000000000000" charset="-122"/>
              <a:cs typeface="仿宋_GB2312" panose="02010609030101010101" charset="-122"/>
            </a:endParaRPr>
          </a:p>
        </p:txBody>
      </p:sp>
      <p:sp>
        <p:nvSpPr>
          <p:cNvPr id="3" name="文本框 2"/>
          <p:cNvSpPr txBox="1"/>
          <p:nvPr/>
        </p:nvSpPr>
        <p:spPr>
          <a:xfrm>
            <a:off x="73025" y="1858010"/>
            <a:ext cx="11920220" cy="4707890"/>
          </a:xfrm>
          <a:prstGeom prst="rect">
            <a:avLst/>
          </a:prstGeom>
          <a:noFill/>
          <a:ln w="9525">
            <a:noFill/>
          </a:ln>
        </p:spPr>
        <p:txBody>
          <a:bodyPr wrap="square">
            <a:spAutoFit/>
          </a:bodyPr>
          <a:p>
            <a:pPr marL="0" indent="407670" algn="l"/>
            <a:r>
              <a:rPr lang="en-US" altLang="zh-CN" sz="2400" dirty="0">
                <a:latin typeface="仿宋_GB2312" panose="02010609030101010101" charset="-122"/>
                <a:ea typeface="仿宋_GB2312" panose="02010609030101010101" charset="-122"/>
              </a:rPr>
              <a:t>  </a:t>
            </a:r>
            <a:r>
              <a:rPr lang="zh-CN" altLang="en-US" sz="2400" dirty="0">
                <a:latin typeface="仿宋_GB2312" panose="02010609030101010101" charset="-122"/>
                <a:ea typeface="仿宋_GB2312" panose="02010609030101010101" charset="-122"/>
              </a:rPr>
              <a:t>第十三条</a:t>
            </a:r>
            <a:r>
              <a:rPr lang="zh-CN" altLang="en-US" sz="2400" b="0" dirty="0">
                <a:latin typeface="仿宋_GB2312" panose="02010609030101010101" charset="-122"/>
                <a:ea typeface="仿宋_GB2312" panose="02010609030101010101" charset="-122"/>
              </a:rPr>
              <a:t>  以国有单位的林地使用权抵押贷款的，须经国有单位内部同意形成书面决议，经主管部门和国有资产管理部门审核，报县级以上人民政府批准。  </a:t>
            </a:r>
            <a:endParaRPr lang="zh-CN" altLang="en-US" sz="2400" b="0" dirty="0">
              <a:latin typeface="仿宋_GB2312" panose="02010609030101010101" charset="-122"/>
              <a:ea typeface="仿宋_GB2312" panose="02010609030101010101" charset="-122"/>
            </a:endParaRPr>
          </a:p>
          <a:p>
            <a:pPr marL="0" indent="407670" algn="l"/>
            <a:r>
              <a:rPr lang="en-US" altLang="zh-CN" sz="2400" b="0" dirty="0">
                <a:latin typeface="仿宋_GB2312" panose="02010609030101010101" charset="-122"/>
                <a:ea typeface="仿宋_GB2312" panose="02010609030101010101" charset="-122"/>
              </a:rPr>
              <a:t>    </a:t>
            </a:r>
            <a:r>
              <a:rPr lang="zh-CN" altLang="en-US" sz="2400" b="0" dirty="0">
                <a:latin typeface="仿宋_GB2312" panose="02010609030101010101" charset="-122"/>
                <a:ea typeface="仿宋_GB2312" panose="02010609030101010101" charset="-122"/>
              </a:rPr>
              <a:t>以农村集体经济组织统一经营的林权抵押贷款的，应当依法登记取得权属证书，并经本集体经济组织成员的村民会议三分之二以上成员或者三分之二以上村民代表的同意，形成书面决议并公示。</a:t>
            </a:r>
            <a:endParaRPr lang="zh-CN" altLang="en-US" sz="2400" b="0" dirty="0">
              <a:latin typeface="仿宋_GB2312" panose="02010609030101010101" charset="-122"/>
              <a:ea typeface="仿宋_GB2312" panose="02010609030101010101" charset="-122"/>
            </a:endParaRPr>
          </a:p>
          <a:p>
            <a:pPr marL="0" indent="407670" algn="l"/>
            <a:r>
              <a:rPr lang="en-US" altLang="zh-CN" sz="2400" b="0" dirty="0">
                <a:latin typeface="仿宋_GB2312" panose="02010609030101010101" charset="-122"/>
                <a:ea typeface="仿宋_GB2312" panose="02010609030101010101" charset="-122"/>
              </a:rPr>
              <a:t>    </a:t>
            </a:r>
            <a:r>
              <a:rPr lang="zh-CN" altLang="en-US" sz="2400" b="0" u="sng" dirty="0">
                <a:solidFill>
                  <a:srgbClr val="FF0000"/>
                </a:solidFill>
                <a:latin typeface="仿宋_GB2312" panose="02010609030101010101" charset="-122"/>
                <a:ea typeface="仿宋_GB2312" panose="02010609030101010101" charset="-122"/>
              </a:rPr>
              <a:t>以家庭承包经营权方式取得的林权进行抵押贷款的，应当依法向发包方</a:t>
            </a:r>
            <a:r>
              <a:rPr lang="zh-CN" altLang="en-US" sz="2800" b="1" u="sng" dirty="0">
                <a:solidFill>
                  <a:srgbClr val="FF0000"/>
                </a:solidFill>
                <a:latin typeface="仿宋_GB2312" panose="02010609030101010101" charset="-122"/>
                <a:ea typeface="仿宋_GB2312" panose="02010609030101010101" charset="-122"/>
              </a:rPr>
              <a:t>备案</a:t>
            </a:r>
            <a:r>
              <a:rPr lang="zh-CN" altLang="en-US" sz="2400" b="0" u="sng" dirty="0">
                <a:solidFill>
                  <a:srgbClr val="FF0000"/>
                </a:solidFill>
                <a:latin typeface="仿宋_GB2312" panose="02010609030101010101" charset="-122"/>
                <a:ea typeface="仿宋_GB2312" panose="02010609030101010101" charset="-122"/>
              </a:rPr>
              <a:t>。以流转取得的林地经营权进行抵押贷款的，应当经承包方书面同意并向发包方</a:t>
            </a:r>
            <a:r>
              <a:rPr lang="zh-CN" altLang="en-US" sz="2800" b="1" u="sng" dirty="0">
                <a:solidFill>
                  <a:srgbClr val="FF0000"/>
                </a:solidFill>
                <a:latin typeface="仿宋_GB2312" panose="02010609030101010101" charset="-122"/>
                <a:ea typeface="仿宋_GB2312" panose="02010609030101010101" charset="-122"/>
              </a:rPr>
              <a:t>备案</a:t>
            </a:r>
            <a:r>
              <a:rPr lang="zh-CN" altLang="en-US" sz="2400" b="0" u="sng" dirty="0">
                <a:solidFill>
                  <a:srgbClr val="FF0000"/>
                </a:solidFill>
                <a:latin typeface="仿宋_GB2312" panose="02010609030101010101" charset="-122"/>
                <a:ea typeface="仿宋_GB2312" panose="02010609030101010101" charset="-122"/>
              </a:rPr>
              <a:t>，但流转合同相关条款同意流入方融资担保或者另有相关书面约定的除外，融资担保后，须依法向发包方</a:t>
            </a:r>
            <a:r>
              <a:rPr lang="zh-CN" altLang="en-US" sz="2800" b="1" u="sng" dirty="0">
                <a:solidFill>
                  <a:srgbClr val="FF0000"/>
                </a:solidFill>
                <a:latin typeface="仿宋_GB2312" panose="02010609030101010101" charset="-122"/>
                <a:ea typeface="仿宋_GB2312" panose="02010609030101010101" charset="-122"/>
              </a:rPr>
              <a:t>备案</a:t>
            </a:r>
            <a:r>
              <a:rPr lang="zh-CN" altLang="en-US" sz="2400" b="0" u="sng" dirty="0">
                <a:solidFill>
                  <a:srgbClr val="FF0000"/>
                </a:solidFill>
                <a:latin typeface="仿宋_GB2312" panose="02010609030101010101" charset="-122"/>
                <a:ea typeface="仿宋_GB2312" panose="02010609030101010101" charset="-122"/>
              </a:rPr>
              <a:t>。</a:t>
            </a:r>
            <a:endParaRPr lang="zh-CN" altLang="en-US" sz="2400" b="0" u="sng" dirty="0">
              <a:solidFill>
                <a:srgbClr val="FF0000"/>
              </a:solidFill>
              <a:latin typeface="仿宋_GB2312" panose="02010609030101010101" charset="-122"/>
              <a:ea typeface="仿宋_GB2312" panose="02010609030101010101" charset="-122"/>
            </a:endParaRPr>
          </a:p>
          <a:p>
            <a:pPr marL="0" indent="407670" algn="l"/>
            <a:r>
              <a:rPr lang="en-US" altLang="zh-CN" sz="2400" b="0" dirty="0">
                <a:latin typeface="仿宋_GB2312" panose="02010609030101010101" charset="-122"/>
                <a:ea typeface="仿宋_GB2312" panose="02010609030101010101" charset="-122"/>
              </a:rPr>
              <a:t>    </a:t>
            </a:r>
            <a:r>
              <a:rPr lang="zh-CN" altLang="en-US" sz="2400" b="0" u="sng" dirty="0">
                <a:solidFill>
                  <a:srgbClr val="FF0000"/>
                </a:solidFill>
                <a:latin typeface="仿宋_GB2312" panose="02010609030101010101" charset="-122"/>
                <a:ea typeface="仿宋_GB2312" panose="02010609030101010101" charset="-122"/>
              </a:rPr>
              <a:t>以招标、拍卖、公开协商等其他方式承包取得的林地经营权进行抵押贷款的，应当依法登记取得权属证书。</a:t>
            </a:r>
            <a:r>
              <a:rPr lang="zh-CN" altLang="en-US" sz="2400" b="0" dirty="0">
                <a:latin typeface="仿宋_GB2312" panose="02010609030101010101" charset="-122"/>
                <a:ea typeface="仿宋_GB2312" panose="02010609030101010101" charset="-122"/>
              </a:rPr>
              <a:t>以有限责任公司、股份有限公司林地经营权抵押贷款的，还应当经董事会、股东会同意并形成书面决议。</a:t>
            </a:r>
            <a:endParaRPr lang="zh-CN" altLang="en-US" sz="2400" dirty="0">
              <a:latin typeface="仿宋_GB2312" panose="02010609030101010101" charset="-122"/>
              <a:ea typeface="仿宋_GB2312" panose="02010609030101010101"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755015" y="937260"/>
            <a:ext cx="8490585" cy="460375"/>
          </a:xfrm>
          <a:prstGeom prst="rect">
            <a:avLst/>
          </a:prstGeom>
          <a:noFill/>
          <a:ln w="9525">
            <a:noFill/>
          </a:ln>
        </p:spPr>
        <p:txBody>
          <a:bodyPr wrap="square">
            <a:spAutoFit/>
          </a:bodyPr>
          <a:p>
            <a:pPr indent="0"/>
            <a:r>
              <a:rPr lang="zh-CN" altLang="en-US" sz="2400" b="1" dirty="0">
                <a:latin typeface="黑体" panose="02010609060101010101" charset="-122"/>
                <a:ea typeface="黑体" panose="02010609060101010101" charset="-122"/>
              </a:rPr>
              <a:t>(一)承包经营权和经营权抵押登记</a:t>
            </a:r>
            <a:endParaRPr lang="zh-CN" altLang="en-US" sz="2400" b="1" dirty="0">
              <a:latin typeface="黑体" panose="02010609060101010101" charset="-122"/>
              <a:ea typeface="黑体" panose="02010609060101010101" charset="-122"/>
            </a:endParaRPr>
          </a:p>
        </p:txBody>
      </p:sp>
      <p:sp>
        <p:nvSpPr>
          <p:cNvPr id="6" name="文本框 5"/>
          <p:cNvSpPr txBox="1"/>
          <p:nvPr/>
        </p:nvSpPr>
        <p:spPr>
          <a:xfrm>
            <a:off x="815340" y="1615440"/>
            <a:ext cx="2519045" cy="460375"/>
          </a:xfrm>
          <a:prstGeom prst="rect">
            <a:avLst/>
          </a:prstGeom>
          <a:noFill/>
        </p:spPr>
        <p:txBody>
          <a:bodyPr wrap="square" rtlCol="0">
            <a:spAutoFit/>
          </a:bodyPr>
          <a:p>
            <a:r>
              <a:rPr lang="zh-CN" sz="2400">
                <a:latin typeface="方正黑体_GBK" panose="02000000000000000000" charset="-122"/>
                <a:ea typeface="方正黑体_GBK" panose="02000000000000000000" charset="-122"/>
                <a:cs typeface="仿宋_GB2312" panose="02010609030101010101" charset="-122"/>
              </a:rPr>
              <a:t>现会签稿</a:t>
            </a:r>
            <a:endParaRPr lang="zh-CN" sz="2400">
              <a:latin typeface="方正黑体_GBK" panose="02000000000000000000" charset="-122"/>
              <a:ea typeface="方正黑体_GBK" panose="02000000000000000000" charset="-122"/>
              <a:cs typeface="仿宋_GB2312" panose="02010609030101010101" charset="-122"/>
            </a:endParaRPr>
          </a:p>
        </p:txBody>
      </p:sp>
      <p:sp>
        <p:nvSpPr>
          <p:cNvPr id="2" name="文本框 1"/>
          <p:cNvSpPr txBox="1"/>
          <p:nvPr/>
        </p:nvSpPr>
        <p:spPr>
          <a:xfrm>
            <a:off x="630555" y="2293620"/>
            <a:ext cx="10570845" cy="1783715"/>
          </a:xfrm>
          <a:prstGeom prst="rect">
            <a:avLst/>
          </a:prstGeom>
          <a:noFill/>
          <a:ln w="9525">
            <a:noFill/>
          </a:ln>
        </p:spPr>
        <p:txBody>
          <a:bodyPr wrap="square">
            <a:spAutoFit/>
          </a:bodyPr>
          <a:p>
            <a:pPr marL="0" indent="0" algn="l" fontAlgn="auto">
              <a:lnSpc>
                <a:spcPts val="4400"/>
              </a:lnSpc>
            </a:pPr>
            <a:r>
              <a:rPr lang="en-US" altLang="zh-CN" sz="2400" dirty="0">
                <a:latin typeface="仿宋_GB2312" panose="02010609030101010101" charset="-122"/>
                <a:ea typeface="仿宋_GB2312" panose="02010609030101010101" charset="-122"/>
              </a:rPr>
              <a:t>    </a:t>
            </a:r>
            <a:r>
              <a:rPr lang="zh-CN" altLang="en-US" sz="2400" dirty="0">
                <a:latin typeface="仿宋_GB2312" panose="02010609030101010101" charset="-122"/>
                <a:ea typeface="仿宋_GB2312" panose="02010609030101010101" charset="-122"/>
              </a:rPr>
              <a:t>第二十四条 </a:t>
            </a:r>
            <a:r>
              <a:rPr lang="zh-CN" altLang="en-US" sz="2400" b="0" dirty="0">
                <a:latin typeface="仿宋_GB2312" panose="02010609030101010101" charset="-122"/>
                <a:ea typeface="仿宋_GB2312" panose="02010609030101010101" charset="-122"/>
              </a:rPr>
              <a:t> 抵押权设立。林地承包权和经营权抵押权自抵押合同生效时设立。林地使用权（国有林地）和森林、林木抵押的，自抵押登记之日起生效。当事人可以向登记机构申请登记；未经登记，不得对抗善意第三人。</a:t>
            </a:r>
            <a:endParaRPr lang="zh-CN" altLang="en-US" sz="2400" dirty="0">
              <a:latin typeface="仿宋_GB2312" panose="02010609030101010101" charset="-122"/>
              <a:ea typeface="仿宋_GB2312" panose="02010609030101010101"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755015" y="937260"/>
            <a:ext cx="8490585" cy="460375"/>
          </a:xfrm>
          <a:prstGeom prst="rect">
            <a:avLst/>
          </a:prstGeom>
          <a:noFill/>
          <a:ln w="9525">
            <a:noFill/>
          </a:ln>
        </p:spPr>
        <p:txBody>
          <a:bodyPr wrap="square">
            <a:spAutoFit/>
          </a:bodyPr>
          <a:p>
            <a:pPr indent="0"/>
            <a:r>
              <a:rPr lang="zh-CN" altLang="en-US" sz="2400" b="1" dirty="0">
                <a:latin typeface="黑体" panose="02010609060101010101" charset="-122"/>
                <a:ea typeface="黑体" panose="02010609060101010101" charset="-122"/>
              </a:rPr>
              <a:t>(一)承包经营权和经营权抵押登记</a:t>
            </a:r>
            <a:endParaRPr lang="zh-CN" altLang="en-US" sz="2400" b="1" dirty="0">
              <a:latin typeface="黑体" panose="02010609060101010101" charset="-122"/>
              <a:ea typeface="黑体" panose="02010609060101010101" charset="-122"/>
            </a:endParaRPr>
          </a:p>
        </p:txBody>
      </p:sp>
      <p:sp>
        <p:nvSpPr>
          <p:cNvPr id="6" name="文本框 5"/>
          <p:cNvSpPr txBox="1"/>
          <p:nvPr/>
        </p:nvSpPr>
        <p:spPr>
          <a:xfrm>
            <a:off x="940435" y="1321435"/>
            <a:ext cx="8077835" cy="460375"/>
          </a:xfrm>
          <a:prstGeom prst="rect">
            <a:avLst/>
          </a:prstGeom>
          <a:noFill/>
        </p:spPr>
        <p:txBody>
          <a:bodyPr wrap="square" rtlCol="0">
            <a:spAutoFit/>
          </a:bodyPr>
          <a:p>
            <a:r>
              <a:rPr lang="zh-CN" sz="2400">
                <a:latin typeface="方正黑体_GBK" panose="02000000000000000000" charset="-122"/>
                <a:ea typeface="方正黑体_GBK" panose="02000000000000000000" charset="-122"/>
                <a:cs typeface="仿宋_GB2312" panose="02010609030101010101" charset="-122"/>
              </a:rPr>
              <a:t>承包经营权和经营权是依合同设立</a:t>
            </a:r>
            <a:r>
              <a:rPr lang="en-US" altLang="zh-CN" sz="2400">
                <a:latin typeface="方正黑体_GBK" panose="02000000000000000000" charset="-122"/>
                <a:ea typeface="方正黑体_GBK" panose="02000000000000000000" charset="-122"/>
                <a:cs typeface="仿宋_GB2312" panose="02010609030101010101" charset="-122"/>
              </a:rPr>
              <a:t>,</a:t>
            </a:r>
            <a:r>
              <a:rPr lang="zh-CN" altLang="en-US" sz="2400">
                <a:latin typeface="方正黑体_GBK" panose="02000000000000000000" charset="-122"/>
                <a:ea typeface="方正黑体_GBK" panose="02000000000000000000" charset="-122"/>
                <a:cs typeface="仿宋_GB2312" panose="02010609030101010101" charset="-122"/>
              </a:rPr>
              <a:t>抵押权也是依合同设立</a:t>
            </a:r>
            <a:endParaRPr lang="zh-CN" altLang="en-US" sz="2400">
              <a:latin typeface="方正黑体_GBK" panose="02000000000000000000" charset="-122"/>
              <a:ea typeface="方正黑体_GBK" panose="02000000000000000000" charset="-122"/>
              <a:cs typeface="仿宋_GB2312" panose="02010609030101010101" charset="-122"/>
            </a:endParaRPr>
          </a:p>
        </p:txBody>
      </p:sp>
      <p:sp>
        <p:nvSpPr>
          <p:cNvPr id="3" name="文本框 2"/>
          <p:cNvSpPr txBox="1"/>
          <p:nvPr/>
        </p:nvSpPr>
        <p:spPr>
          <a:xfrm>
            <a:off x="10160" y="5326380"/>
            <a:ext cx="11116945" cy="1198880"/>
          </a:xfrm>
          <a:prstGeom prst="rect">
            <a:avLst/>
          </a:prstGeom>
          <a:noFill/>
          <a:ln w="9525">
            <a:noFill/>
          </a:ln>
        </p:spPr>
        <p:txBody>
          <a:bodyPr wrap="square">
            <a:spAutoFit/>
          </a:bodyPr>
          <a:p>
            <a:pPr indent="330200"/>
            <a:r>
              <a:rPr lang="en-US" altLang="zh-CN" sz="2400" dirty="0">
                <a:latin typeface="仿宋_GB2312" panose="02010609030101010101" charset="-122"/>
                <a:ea typeface="仿宋_GB2312" panose="02010609030101010101" charset="-122"/>
              </a:rPr>
              <a:t>  </a:t>
            </a:r>
            <a:r>
              <a:rPr lang="zh-CN" altLang="en-US" sz="2400" dirty="0">
                <a:latin typeface="仿宋_GB2312" panose="02010609030101010101" charset="-122"/>
                <a:ea typeface="仿宋_GB2312" panose="02010609030101010101" charset="-122"/>
                <a:sym typeface="+mn-ea"/>
              </a:rPr>
              <a:t>《农村土地承包法》：</a:t>
            </a:r>
            <a:r>
              <a:rPr lang="zh-CN" altLang="en-US" sz="2400" dirty="0">
                <a:latin typeface="仿宋_GB2312" panose="02010609030101010101" charset="-122"/>
                <a:ea typeface="仿宋_GB2312" panose="02010609030101010101" charset="-122"/>
              </a:rPr>
              <a:t>第五十三条 </a:t>
            </a:r>
            <a:r>
              <a:rPr lang="zh-CN" altLang="en-US" sz="2400" b="0" dirty="0">
                <a:latin typeface="仿宋_GB2312" panose="02010609030101010101" charset="-122"/>
                <a:ea typeface="仿宋_GB2312" panose="02010609030101010101" charset="-122"/>
              </a:rPr>
              <a:t>通过招标、拍卖、公开协商等方式承包农村土地，经依法登记取得权属证书的，可以依法采取出租、入股、抵押或者其他方式流转土地经营权。</a:t>
            </a:r>
            <a:endParaRPr lang="zh-CN" altLang="en-US" sz="2400" dirty="0">
              <a:latin typeface="仿宋_GB2312" panose="02010609030101010101" charset="-122"/>
              <a:ea typeface="仿宋_GB2312" panose="02010609030101010101" charset="-122"/>
            </a:endParaRPr>
          </a:p>
        </p:txBody>
      </p:sp>
      <p:sp>
        <p:nvSpPr>
          <p:cNvPr id="7" name="文本框 6"/>
          <p:cNvSpPr txBox="1"/>
          <p:nvPr/>
        </p:nvSpPr>
        <p:spPr>
          <a:xfrm>
            <a:off x="10160" y="1911350"/>
            <a:ext cx="12013565" cy="3415030"/>
          </a:xfrm>
          <a:prstGeom prst="rect">
            <a:avLst/>
          </a:prstGeom>
          <a:noFill/>
          <a:ln w="9525">
            <a:noFill/>
          </a:ln>
        </p:spPr>
        <p:txBody>
          <a:bodyPr wrap="square">
            <a:spAutoFit/>
          </a:bodyPr>
          <a:p>
            <a:pPr marL="0" indent="330200"/>
            <a:r>
              <a:rPr lang="en-US" altLang="zh-CN" sz="2400" dirty="0">
                <a:latin typeface="仿宋_GB2312" panose="02010609030101010101" charset="-122"/>
                <a:ea typeface="仿宋_GB2312" panose="02010609030101010101" charset="-122"/>
              </a:rPr>
              <a:t>  </a:t>
            </a:r>
            <a:r>
              <a:rPr lang="zh-CN" altLang="en-US" sz="2400" dirty="0">
                <a:latin typeface="仿宋_GB2312" panose="02010609030101010101" charset="-122"/>
                <a:ea typeface="仿宋_GB2312" panose="02010609030101010101" charset="-122"/>
              </a:rPr>
              <a:t>《农村土地承包法》：第四十六条 </a:t>
            </a:r>
            <a:r>
              <a:rPr lang="zh-CN" altLang="en-US" sz="2400" b="0" dirty="0">
                <a:latin typeface="仿宋_GB2312" panose="02010609030101010101" charset="-122"/>
                <a:ea typeface="仿宋_GB2312" panose="02010609030101010101" charset="-122"/>
              </a:rPr>
              <a:t>经承包方书面同意，并向本集体经济组织备案，受让方可以再流转土地经营权。</a:t>
            </a:r>
            <a:endParaRPr lang="zh-CN" altLang="en-US" sz="2400" dirty="0">
              <a:latin typeface="仿宋_GB2312" panose="02010609030101010101" charset="-122"/>
              <a:ea typeface="仿宋_GB2312" panose="02010609030101010101" charset="-122"/>
            </a:endParaRPr>
          </a:p>
          <a:p>
            <a:pPr marL="0" indent="330200"/>
            <a:r>
              <a:rPr lang="en-US" altLang="zh-CN" sz="2400" dirty="0">
                <a:latin typeface="仿宋_GB2312" panose="02010609030101010101" charset="-122"/>
                <a:ea typeface="仿宋_GB2312" panose="02010609030101010101" charset="-122"/>
              </a:rPr>
              <a:t>    </a:t>
            </a:r>
            <a:r>
              <a:rPr lang="zh-CN" altLang="en-US" sz="2400" dirty="0">
                <a:latin typeface="仿宋_GB2312" panose="02010609030101010101" charset="-122"/>
                <a:ea typeface="仿宋_GB2312" panose="02010609030101010101" charset="-122"/>
              </a:rPr>
              <a:t>第四十七条 </a:t>
            </a:r>
            <a:r>
              <a:rPr lang="zh-CN" altLang="en-US" sz="2400" b="0" dirty="0">
                <a:latin typeface="仿宋_GB2312" panose="02010609030101010101" charset="-122"/>
                <a:ea typeface="仿宋_GB2312" panose="02010609030101010101" charset="-122"/>
              </a:rPr>
              <a:t>承包方可以用承包地的土地经营权向金融机构融资担保，并向发包方备案。受让方通过流转取得的土地经营权，经承包方书面同意并向发包方备案，可以向金融机构融资担保。</a:t>
            </a:r>
            <a:endParaRPr lang="zh-CN" altLang="en-US" sz="2400" b="0" dirty="0">
              <a:latin typeface="仿宋_GB2312" panose="02010609030101010101" charset="-122"/>
              <a:ea typeface="仿宋_GB2312" panose="02010609030101010101" charset="-122"/>
            </a:endParaRPr>
          </a:p>
          <a:p>
            <a:pPr marL="0" indent="330200"/>
            <a:r>
              <a:rPr lang="en-US" altLang="zh-CN" sz="2400" b="0" dirty="0">
                <a:latin typeface="仿宋_GB2312" panose="02010609030101010101" charset="-122"/>
                <a:ea typeface="仿宋_GB2312" panose="02010609030101010101" charset="-122"/>
              </a:rPr>
              <a:t>    </a:t>
            </a:r>
            <a:r>
              <a:rPr lang="zh-CN" altLang="en-US" sz="2400" b="0" dirty="0">
                <a:latin typeface="仿宋_GB2312" panose="02010609030101010101" charset="-122"/>
                <a:ea typeface="仿宋_GB2312" panose="02010609030101010101" charset="-122"/>
              </a:rPr>
              <a:t>担保物权自融资担保合同生效时设立。当事人可以向登记机构申请登记；未经登记，不得对抗善意第三人。实现担保物权时，担保物权人有权就土地经营权优先受偿。土地经营权融资担保办法由国务院有关部门规定。</a:t>
            </a:r>
            <a:endParaRPr lang="zh-CN" altLang="en-US" sz="2400" dirty="0">
              <a:latin typeface="仿宋_GB2312" panose="02010609030101010101" charset="-122"/>
              <a:ea typeface="仿宋_GB2312" panose="02010609030101010101"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755015" y="937260"/>
            <a:ext cx="8490585" cy="460375"/>
          </a:xfrm>
          <a:prstGeom prst="rect">
            <a:avLst/>
          </a:prstGeom>
          <a:noFill/>
          <a:ln w="9525">
            <a:noFill/>
          </a:ln>
        </p:spPr>
        <p:txBody>
          <a:bodyPr wrap="square">
            <a:spAutoFit/>
          </a:bodyPr>
          <a:p>
            <a:pPr indent="0"/>
            <a:r>
              <a:rPr lang="zh-CN" altLang="en-US" sz="2400" b="1" dirty="0">
                <a:latin typeface="黑体" panose="02010609060101010101" charset="-122"/>
                <a:ea typeface="黑体" panose="02010609060101010101" charset="-122"/>
              </a:rPr>
              <a:t>(二)取水权抵押登记</a:t>
            </a:r>
            <a:endParaRPr lang="zh-CN" altLang="en-US" sz="2400" b="1" dirty="0">
              <a:latin typeface="黑体" panose="02010609060101010101" charset="-122"/>
              <a:ea typeface="黑体" panose="02010609060101010101" charset="-122"/>
            </a:endParaRPr>
          </a:p>
        </p:txBody>
      </p:sp>
      <p:pic>
        <p:nvPicPr>
          <p:cNvPr id="3" name="图片 2" descr="2104947284"/>
          <p:cNvPicPr>
            <a:picLocks noChangeAspect="1"/>
          </p:cNvPicPr>
          <p:nvPr/>
        </p:nvPicPr>
        <p:blipFill>
          <a:blip r:embed="rId1"/>
          <a:stretch>
            <a:fillRect/>
          </a:stretch>
        </p:blipFill>
        <p:spPr>
          <a:xfrm>
            <a:off x="3270250" y="-1600200"/>
            <a:ext cx="5657850" cy="10058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755015" y="937260"/>
            <a:ext cx="8490585" cy="460375"/>
          </a:xfrm>
          <a:prstGeom prst="rect">
            <a:avLst/>
          </a:prstGeom>
          <a:noFill/>
          <a:ln w="9525">
            <a:noFill/>
          </a:ln>
        </p:spPr>
        <p:txBody>
          <a:bodyPr wrap="square">
            <a:spAutoFit/>
          </a:bodyPr>
          <a:p>
            <a:pPr indent="0"/>
            <a:r>
              <a:rPr lang="zh-CN" altLang="en-US" sz="2400" b="1" dirty="0">
                <a:latin typeface="黑体" panose="02010609060101010101" charset="-122"/>
                <a:ea typeface="黑体" panose="02010609060101010101" charset="-122"/>
              </a:rPr>
              <a:t>(三)矿业权抵押登记</a:t>
            </a:r>
            <a:endParaRPr lang="zh-CN" altLang="en-US" sz="2400" b="1" dirty="0">
              <a:latin typeface="黑体" panose="02010609060101010101" charset="-122"/>
              <a:ea typeface="黑体" panose="02010609060101010101" charset="-122"/>
            </a:endParaRPr>
          </a:p>
        </p:txBody>
      </p:sp>
      <p:pic>
        <p:nvPicPr>
          <p:cNvPr id="3" name="图片 2"/>
          <p:cNvPicPr>
            <a:picLocks noChangeAspect="1"/>
          </p:cNvPicPr>
          <p:nvPr/>
        </p:nvPicPr>
        <p:blipFill>
          <a:blip r:embed="rId1"/>
          <a:stretch>
            <a:fillRect/>
          </a:stretch>
        </p:blipFill>
        <p:spPr>
          <a:xfrm>
            <a:off x="2174875" y="-42545"/>
            <a:ext cx="7848600" cy="69437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755015" y="937260"/>
            <a:ext cx="8490585" cy="460375"/>
          </a:xfrm>
          <a:prstGeom prst="rect">
            <a:avLst/>
          </a:prstGeom>
          <a:noFill/>
          <a:ln w="9525">
            <a:noFill/>
          </a:ln>
        </p:spPr>
        <p:txBody>
          <a:bodyPr wrap="square">
            <a:spAutoFit/>
          </a:bodyPr>
          <a:p>
            <a:pPr indent="0"/>
            <a:r>
              <a:rPr lang="zh-CN" altLang="en-US" sz="2400" b="1" dirty="0">
                <a:latin typeface="黑体" panose="02010609060101010101" charset="-122"/>
                <a:ea typeface="黑体" panose="02010609060101010101" charset="-122"/>
              </a:rPr>
              <a:t>(三)矿业权抵押登记</a:t>
            </a:r>
            <a:endParaRPr lang="zh-CN" altLang="en-US" sz="2400" b="1" dirty="0">
              <a:latin typeface="黑体" panose="02010609060101010101" charset="-122"/>
              <a:ea typeface="黑体" panose="02010609060101010101" charset="-122"/>
            </a:endParaRPr>
          </a:p>
        </p:txBody>
      </p:sp>
      <p:pic>
        <p:nvPicPr>
          <p:cNvPr id="2" name="图片 1"/>
          <p:cNvPicPr>
            <a:picLocks noChangeAspect="1"/>
          </p:cNvPicPr>
          <p:nvPr/>
        </p:nvPicPr>
        <p:blipFill>
          <a:blip r:embed="rId1"/>
          <a:stretch>
            <a:fillRect/>
          </a:stretch>
        </p:blipFill>
        <p:spPr>
          <a:xfrm>
            <a:off x="2865120" y="-26670"/>
            <a:ext cx="6629400" cy="7084695"/>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矩形 5"/>
          <p:cNvSpPr/>
          <p:nvPr/>
        </p:nvSpPr>
        <p:spPr>
          <a:xfrm>
            <a:off x="2211388" y="4432300"/>
            <a:ext cx="7643812" cy="460375"/>
          </a:xfrm>
          <a:prstGeom prst="rect">
            <a:avLst/>
          </a:prstGeom>
          <a:noFill/>
          <a:ln w="9525">
            <a:noFill/>
          </a:ln>
        </p:spPr>
        <p:txBody>
          <a:bodyPr anchor="t" anchorCtr="0">
            <a:spAutoFit/>
          </a:bodyPr>
          <a:p>
            <a:pPr eaLnBrk="0" hangingPunct="0">
              <a:buClrTx/>
            </a:pPr>
            <a:endParaRPr lang="zh-CN" altLang="en-US" sz="2400" b="1" dirty="0">
              <a:solidFill>
                <a:srgbClr val="0070C0"/>
              </a:solidFill>
              <a:latin typeface="Arial" panose="020B0604020202020204" pitchFamily="34" charset="0"/>
              <a:ea typeface="宋体" panose="02010600030101010101" pitchFamily="2" charset="-122"/>
              <a:sym typeface="Arial" panose="020B0604020202020204" pitchFamily="34" charset="0"/>
            </a:endParaRPr>
          </a:p>
        </p:txBody>
      </p:sp>
      <p:sp>
        <p:nvSpPr>
          <p:cNvPr id="100" name="文本框 99"/>
          <p:cNvSpPr txBox="1"/>
          <p:nvPr/>
        </p:nvSpPr>
        <p:spPr>
          <a:xfrm>
            <a:off x="755015" y="937260"/>
            <a:ext cx="8490585" cy="460375"/>
          </a:xfrm>
          <a:prstGeom prst="rect">
            <a:avLst/>
          </a:prstGeom>
          <a:noFill/>
          <a:ln w="9525">
            <a:noFill/>
          </a:ln>
        </p:spPr>
        <p:txBody>
          <a:bodyPr wrap="square">
            <a:spAutoFit/>
          </a:bodyPr>
          <a:p>
            <a:pPr indent="0"/>
            <a:r>
              <a:rPr lang="zh-CN" altLang="en-US" sz="2400" b="1" dirty="0">
                <a:latin typeface="黑体" panose="02010609060101010101" charset="-122"/>
                <a:ea typeface="黑体" panose="02010609060101010101" charset="-122"/>
              </a:rPr>
              <a:t>(三)矿业权抵押登记</a:t>
            </a:r>
            <a:endParaRPr lang="zh-CN" altLang="en-US" sz="2400" b="1" dirty="0">
              <a:latin typeface="黑体" panose="02010609060101010101" charset="-122"/>
              <a:ea typeface="黑体" panose="02010609060101010101" charset="-122"/>
            </a:endParaRPr>
          </a:p>
        </p:txBody>
      </p:sp>
      <p:pic>
        <p:nvPicPr>
          <p:cNvPr id="3" name="图片 2"/>
          <p:cNvPicPr>
            <a:picLocks noChangeAspect="1"/>
          </p:cNvPicPr>
          <p:nvPr/>
        </p:nvPicPr>
        <p:blipFill>
          <a:blip r:embed="rId1"/>
          <a:stretch>
            <a:fillRect/>
          </a:stretch>
        </p:blipFill>
        <p:spPr>
          <a:xfrm>
            <a:off x="2383155" y="-1905"/>
            <a:ext cx="7773670" cy="6861810"/>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3105" y="3455670"/>
            <a:ext cx="11143615" cy="1198880"/>
          </a:xfrm>
          <a:prstGeom prst="rect">
            <a:avLst/>
          </a:prstGeom>
          <a:noFill/>
        </p:spPr>
        <p:txBody>
          <a:bodyPr wrap="square">
            <a:spAutoFit/>
          </a:bodyPr>
          <a:lstStyle/>
          <a:p>
            <a:pPr indent="0">
              <a:lnSpc>
                <a:spcPct val="150000"/>
              </a:lnSpc>
              <a:buFont typeface="+mj-ea"/>
              <a:buNone/>
              <a:defRPr/>
            </a:pPr>
            <a:endParaRPr lang="zh-CN" altLang="en-US" sz="2400" dirty="0"/>
          </a:p>
          <a:p>
            <a:pPr indent="0">
              <a:lnSpc>
                <a:spcPct val="150000"/>
              </a:lnSpc>
              <a:buFont typeface="+mj-ea"/>
              <a:buNone/>
              <a:defRPr/>
            </a:pPr>
            <a:endParaRPr lang="zh-CN" altLang="en-US" sz="2400" dirty="0"/>
          </a:p>
        </p:txBody>
      </p:sp>
      <p:sp>
        <p:nvSpPr>
          <p:cNvPr id="3" name="文本框 2"/>
          <p:cNvSpPr txBox="1"/>
          <p:nvPr/>
        </p:nvSpPr>
        <p:spPr>
          <a:xfrm>
            <a:off x="1022985" y="1264920"/>
            <a:ext cx="3663315" cy="521970"/>
          </a:xfrm>
          <a:prstGeom prst="rect">
            <a:avLst/>
          </a:prstGeom>
          <a:noFill/>
        </p:spPr>
        <p:txBody>
          <a:bodyPr wrap="square" rtlCol="0" anchor="t">
            <a:spAutoFit/>
          </a:bodyPr>
          <a:p>
            <a:pPr indent="0"/>
            <a:r>
              <a:rPr lang="zh-CN" altLang="en-US" sz="2800" b="1" dirty="0">
                <a:latin typeface="黑体" panose="02010609060101010101" charset="-122"/>
                <a:ea typeface="黑体" panose="02010609060101010101" charset="-122"/>
                <a:sym typeface="+mn-ea"/>
              </a:rPr>
              <a:t>(四)“带押过户”</a:t>
            </a:r>
            <a:endParaRPr lang="zh-CN" altLang="en-US" sz="2800"/>
          </a:p>
        </p:txBody>
      </p:sp>
      <p:graphicFrame>
        <p:nvGraphicFramePr>
          <p:cNvPr id="4" name="对象 3">
            <a:hlinkClick r:id="" action="ppaction://ole?verb="/>
          </p:cNvPr>
          <p:cNvGraphicFramePr>
            <a:graphicFrameLocks noChangeAspect="1"/>
          </p:cNvGraphicFramePr>
          <p:nvPr/>
        </p:nvGraphicFramePr>
        <p:xfrm>
          <a:off x="6671945" y="2251710"/>
          <a:ext cx="1544320" cy="1544320"/>
        </p:xfrm>
        <a:graphic>
          <a:graphicData uri="http://schemas.openxmlformats.org/presentationml/2006/ole">
            <mc:AlternateContent xmlns:mc="http://schemas.openxmlformats.org/markup-compatibility/2006">
              <mc:Choice xmlns:v="urn:schemas-microsoft-com:vml" Requires="v">
                <p:oleObj spid="_x0000_s3073" name="" showAsIcon="1" r:id="rId1" imgW="1143000" imgH="1143000" progId="Package">
                  <p:embed/>
                </p:oleObj>
              </mc:Choice>
              <mc:Fallback>
                <p:oleObj name="" showAsIcon="1" r:id="rId1" imgW="1143000" imgH="1143000" progId="Package">
                  <p:embed/>
                  <p:pic>
                    <p:nvPicPr>
                      <p:cNvPr id="0" name="图片 3072"/>
                      <p:cNvPicPr/>
                      <p:nvPr/>
                    </p:nvPicPr>
                    <p:blipFill>
                      <a:blip r:embed="rId2"/>
                      <a:stretch>
                        <a:fillRect/>
                      </a:stretch>
                    </p:blipFill>
                    <p:spPr>
                      <a:xfrm>
                        <a:off x="6671945" y="2251710"/>
                        <a:ext cx="1544320" cy="154432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3023235" y="2251710"/>
          <a:ext cx="1748790" cy="1748790"/>
        </p:xfrm>
        <a:graphic>
          <a:graphicData uri="http://schemas.openxmlformats.org/presentationml/2006/ole">
            <mc:AlternateContent xmlns:mc="http://schemas.openxmlformats.org/markup-compatibility/2006">
              <mc:Choice xmlns:v="urn:schemas-microsoft-com:vml" Requires="v">
                <p:oleObj spid="_x0000_s1025" name="" showAsIcon="1" r:id="rId3" imgW="1143000" imgH="1143000" progId="Word.Document.8">
                  <p:embed/>
                </p:oleObj>
              </mc:Choice>
              <mc:Fallback>
                <p:oleObj name="" showAsIcon="1" r:id="rId3" imgW="1143000" imgH="1143000" progId="Word.Document.8">
                  <p:embed/>
                  <p:pic>
                    <p:nvPicPr>
                      <p:cNvPr id="0" name="图片 1024"/>
                      <p:cNvPicPr/>
                      <p:nvPr/>
                    </p:nvPicPr>
                    <p:blipFill>
                      <a:blip r:embed="rId4"/>
                      <a:stretch>
                        <a:fillRect/>
                      </a:stretch>
                    </p:blipFill>
                    <p:spPr>
                      <a:xfrm>
                        <a:off x="3023235" y="2251710"/>
                        <a:ext cx="1748790" cy="1748790"/>
                      </a:xfrm>
                      <a:prstGeom prst="rect">
                        <a:avLst/>
                      </a:prstGeom>
                    </p:spPr>
                  </p:pic>
                </p:oleObj>
              </mc:Fallback>
            </mc:AlternateContent>
          </a:graphicData>
        </a:graphic>
      </p:graphicFrame>
    </p:spTree>
  </p:cSld>
  <p:clrMapOvr>
    <a:masterClrMapping/>
  </p:clrMapOvr>
  <p:transition spd="slow" advTm="1937">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50975" y="2236470"/>
            <a:ext cx="9686925" cy="1116965"/>
          </a:xfrm>
          <a:prstGeom prst="rect">
            <a:avLst/>
          </a:prstGeom>
          <a:noFill/>
        </p:spPr>
        <p:txBody>
          <a:bodyPr wrap="square" rtlCol="0" anchor="t">
            <a:spAutoFit/>
          </a:bodyPr>
          <a:p>
            <a:pPr fontAlgn="auto">
              <a:lnSpc>
                <a:spcPts val="4000"/>
              </a:lnSpc>
            </a:pPr>
            <a:r>
              <a:rPr lang="zh-CN" altLang="en-US">
                <a:solidFill>
                  <a:schemeClr val="tx2"/>
                </a:solidFill>
              </a:rPr>
              <a:t>第二百七十一条　业主对建筑物内的住宅、经营性用房等</a:t>
            </a:r>
            <a:r>
              <a:rPr lang="zh-CN" altLang="en-US" sz="2400" b="1" u="heavy">
                <a:solidFill>
                  <a:schemeClr val="tx2"/>
                </a:solidFill>
                <a:uFill>
                  <a:solidFill>
                    <a:srgbClr val="FF0000"/>
                  </a:solidFill>
                </a:uFill>
              </a:rPr>
              <a:t>专有部分享有所有权</a:t>
            </a:r>
            <a:r>
              <a:rPr lang="zh-CN" altLang="en-US">
                <a:solidFill>
                  <a:schemeClr val="tx2"/>
                </a:solidFill>
              </a:rPr>
              <a:t>，对专有部分以外的</a:t>
            </a:r>
            <a:r>
              <a:rPr lang="zh-CN" altLang="en-US" sz="2400" b="1" u="heavy">
                <a:solidFill>
                  <a:schemeClr val="tx2"/>
                </a:solidFill>
                <a:uFill>
                  <a:solidFill>
                    <a:srgbClr val="FF0000"/>
                  </a:solidFill>
                </a:uFill>
              </a:rPr>
              <a:t>共有部分享有共有</a:t>
            </a:r>
            <a:r>
              <a:rPr lang="zh-CN" altLang="en-US">
                <a:solidFill>
                  <a:schemeClr val="tx2"/>
                </a:solidFill>
              </a:rPr>
              <a:t>和</a:t>
            </a:r>
            <a:r>
              <a:rPr lang="zh-CN" altLang="en-US" sz="2400" b="1" u="heavy">
                <a:solidFill>
                  <a:schemeClr val="tx2"/>
                </a:solidFill>
                <a:uFill>
                  <a:solidFill>
                    <a:srgbClr val="FF0000"/>
                  </a:solidFill>
                </a:uFill>
              </a:rPr>
              <a:t>共同管理</a:t>
            </a:r>
            <a:r>
              <a:rPr lang="zh-CN" altLang="en-US">
                <a:solidFill>
                  <a:schemeClr val="tx2"/>
                </a:solidFill>
              </a:rPr>
              <a:t>的权利。</a:t>
            </a:r>
            <a:endParaRPr lang="zh-CN" altLang="en-US">
              <a:solidFill>
                <a:schemeClr val="tx2"/>
              </a:solidFill>
            </a:endParaRPr>
          </a:p>
        </p:txBody>
      </p:sp>
      <p:sp>
        <p:nvSpPr>
          <p:cNvPr id="5" name="文本框 4"/>
          <p:cNvSpPr txBox="1"/>
          <p:nvPr/>
        </p:nvSpPr>
        <p:spPr>
          <a:xfrm>
            <a:off x="1396365" y="1724660"/>
            <a:ext cx="5238750" cy="368300"/>
          </a:xfrm>
          <a:prstGeom prst="rect">
            <a:avLst/>
          </a:prstGeom>
          <a:noFill/>
        </p:spPr>
        <p:txBody>
          <a:bodyPr wrap="none" rtlCol="0" anchor="t">
            <a:spAutoFit/>
          </a:bodyPr>
          <a:p>
            <a:r>
              <a:rPr lang="zh-CN" altLang="en-US">
                <a:sym typeface="+mn-ea"/>
              </a:rPr>
              <a:t>《</a:t>
            </a:r>
            <a:r>
              <a:rPr lang="zh-CN" altLang="en-US" b="1">
                <a:sym typeface="+mn-ea"/>
              </a:rPr>
              <a:t>民法典》对建筑物区分所有权的规定（定义）：</a:t>
            </a:r>
            <a:endParaRPr lang="zh-CN" altLang="en-US" b="1"/>
          </a:p>
        </p:txBody>
      </p:sp>
      <p:sp>
        <p:nvSpPr>
          <p:cNvPr id="6" name="文本框 5"/>
          <p:cNvSpPr txBox="1"/>
          <p:nvPr/>
        </p:nvSpPr>
        <p:spPr>
          <a:xfrm>
            <a:off x="1519555" y="3963035"/>
            <a:ext cx="3077845" cy="368300"/>
          </a:xfrm>
          <a:prstGeom prst="rect">
            <a:avLst/>
          </a:prstGeom>
          <a:noFill/>
        </p:spPr>
        <p:txBody>
          <a:bodyPr wrap="square" rtlCol="0" anchor="t">
            <a:spAutoFit/>
          </a:bodyPr>
          <a:p>
            <a:r>
              <a:rPr lang="zh-CN" altLang="en-US"/>
              <a:t>一是对专有部分的所有权；</a:t>
            </a:r>
            <a:endParaRPr lang="zh-CN" altLang="en-US"/>
          </a:p>
        </p:txBody>
      </p:sp>
      <p:sp>
        <p:nvSpPr>
          <p:cNvPr id="7" name="文本框 6"/>
          <p:cNvSpPr txBox="1"/>
          <p:nvPr/>
        </p:nvSpPr>
        <p:spPr>
          <a:xfrm>
            <a:off x="1519555" y="4469130"/>
            <a:ext cx="10429875" cy="645160"/>
          </a:xfrm>
          <a:prstGeom prst="rect">
            <a:avLst/>
          </a:prstGeom>
          <a:noFill/>
        </p:spPr>
        <p:txBody>
          <a:bodyPr wrap="square" rtlCol="0" anchor="t">
            <a:spAutoFit/>
          </a:bodyPr>
          <a:p>
            <a:r>
              <a:rPr lang="zh-CN" altLang="en-US"/>
              <a:t>二是对建筑区划内的共有部分享有共有权，即业主专有部分以外的楼梯、过道、电梯、外墙面等共有部分，对小区内道路、绿地、公用设施、物业管理用房以及其他公共场所等属于业主共同所有；</a:t>
            </a:r>
            <a:endParaRPr lang="zh-CN" altLang="en-US"/>
          </a:p>
        </p:txBody>
      </p:sp>
      <p:sp>
        <p:nvSpPr>
          <p:cNvPr id="10" name="文本框 9"/>
          <p:cNvSpPr txBox="1"/>
          <p:nvPr/>
        </p:nvSpPr>
        <p:spPr>
          <a:xfrm>
            <a:off x="1519555" y="3483610"/>
            <a:ext cx="2220595" cy="368300"/>
          </a:xfrm>
          <a:prstGeom prst="rect">
            <a:avLst/>
          </a:prstGeom>
          <a:noFill/>
        </p:spPr>
        <p:txBody>
          <a:bodyPr wrap="square" rtlCol="0">
            <a:spAutoFit/>
          </a:bodyPr>
          <a:p>
            <a:r>
              <a:rPr lang="zh-CN" altLang="en-US" b="1"/>
              <a:t>三个方面基本内容：</a:t>
            </a:r>
            <a:endParaRPr lang="zh-CN" altLang="en-US" b="1"/>
          </a:p>
        </p:txBody>
      </p:sp>
      <p:sp>
        <p:nvSpPr>
          <p:cNvPr id="11" name="文本框 10"/>
          <p:cNvSpPr txBox="1"/>
          <p:nvPr/>
        </p:nvSpPr>
        <p:spPr>
          <a:xfrm>
            <a:off x="1519555" y="5280025"/>
            <a:ext cx="10177145" cy="645160"/>
          </a:xfrm>
          <a:prstGeom prst="rect">
            <a:avLst/>
          </a:prstGeom>
          <a:noFill/>
        </p:spPr>
        <p:txBody>
          <a:bodyPr wrap="square" rtlCol="0" anchor="t">
            <a:spAutoFit/>
          </a:bodyPr>
          <a:p>
            <a:r>
              <a:rPr lang="zh-CN" altLang="en-US"/>
              <a:t>三是对共有部分享有共同管理的权利，即有权对共用部位与公共设备设施的使用、收益、维护等事项通过参加和组织业主大会进行决策管理。</a:t>
            </a:r>
            <a:endParaRPr lang="zh-CN" altLang="en-US"/>
          </a:p>
        </p:txBody>
      </p:sp>
      <p:sp>
        <p:nvSpPr>
          <p:cNvPr id="3" name="文本框 2"/>
          <p:cNvSpPr txBox="1"/>
          <p:nvPr/>
        </p:nvSpPr>
        <p:spPr>
          <a:xfrm>
            <a:off x="1099185" y="981710"/>
            <a:ext cx="4824095" cy="521970"/>
          </a:xfrm>
          <a:prstGeom prst="rect">
            <a:avLst/>
          </a:prstGeom>
          <a:noFill/>
        </p:spPr>
        <p:txBody>
          <a:bodyPr wrap="square" rtlCol="0" anchor="t">
            <a:spAutoFit/>
          </a:bodyPr>
          <a:p>
            <a:pPr marL="0" indent="0" algn="l"/>
            <a:r>
              <a:rPr lang="zh-CN" altLang="en-US" sz="2800" b="1" dirty="0">
                <a:latin typeface="黑体" panose="02010609060101010101" charset="-122"/>
                <a:ea typeface="黑体" panose="02010609060101010101" charset="-122"/>
              </a:rPr>
              <a:t>（五）</a:t>
            </a:r>
            <a:r>
              <a:rPr lang="zh-CN" altLang="en-US" sz="2800" b="1" dirty="0">
                <a:latin typeface="黑体" panose="02010609060101010101" charset="-122"/>
                <a:ea typeface="黑体" panose="02010609060101010101" charset="-122"/>
                <a:sym typeface="+mn-ea"/>
              </a:rPr>
              <a:t>建筑物区分所有权</a:t>
            </a:r>
            <a:endParaRPr lang="zh-CN" altLang="en-US" sz="2800" b="1" dirty="0">
              <a:latin typeface="黑体" panose="02010609060101010101" charset="-122"/>
              <a:ea typeface="黑体" panose="02010609060101010101" charset="-122"/>
            </a:endParaRPr>
          </a:p>
        </p:txBody>
      </p:sp>
    </p:spTree>
  </p:cSld>
  <p:clrMapOvr>
    <a:masterClrMapping/>
  </p:clrMapOvr>
  <p:transition spd="slow" advTm="193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6" grpId="0"/>
      <p:bldP spid="6" grpId="1"/>
      <p:bldP spid="7" grpId="0"/>
      <p:bldP spid="7" grpId="1"/>
      <p:bldP spid="11" grpId="0"/>
      <p:bldP spid="11" grpId="1"/>
      <p:bldP spid="5" grpId="0"/>
      <p:bldP spid="5" grpId="1"/>
      <p:bldP spid="4" grpId="0"/>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7831135" y="1202376"/>
            <a:ext cx="3806488" cy="5611000"/>
            <a:chOff x="-1001033" y="-555885"/>
            <a:chExt cx="4719444" cy="6956752"/>
          </a:xfrm>
          <a:effectLst>
            <a:outerShdw blurRad="50800" dist="38100" dir="5400000" algn="t" rotWithShape="0">
              <a:prstClr val="black">
                <a:alpha val="40000"/>
              </a:prstClr>
            </a:outerShdw>
          </a:effectLst>
        </p:grpSpPr>
        <p:pic>
          <p:nvPicPr>
            <p:cNvPr id="3" name="图片 2"/>
            <p:cNvPicPr>
              <a:picLocks noChangeAspect="1"/>
            </p:cNvPicPr>
            <p:nvPr/>
          </p:nvPicPr>
          <p:blipFill>
            <a:blip r:embed="rId1"/>
            <a:stretch>
              <a:fillRect/>
            </a:stretch>
          </p:blipFill>
          <p:spPr>
            <a:xfrm>
              <a:off x="314020" y="4008816"/>
              <a:ext cx="3389324" cy="2370724"/>
            </a:xfrm>
            <a:prstGeom prst="rect">
              <a:avLst/>
            </a:prstGeom>
          </p:spPr>
        </p:pic>
        <p:pic>
          <p:nvPicPr>
            <p:cNvPr id="4" name="图片 3"/>
            <p:cNvPicPr>
              <a:picLocks noChangeAspect="1"/>
            </p:cNvPicPr>
            <p:nvPr/>
          </p:nvPicPr>
          <p:blipFill>
            <a:blip r:embed="rId2"/>
            <a:stretch>
              <a:fillRect/>
            </a:stretch>
          </p:blipFill>
          <p:spPr>
            <a:xfrm>
              <a:off x="1403648" y="1560707"/>
              <a:ext cx="2262554" cy="3632706"/>
            </a:xfrm>
            <a:prstGeom prst="rect">
              <a:avLst/>
            </a:prstGeom>
          </p:spPr>
        </p:pic>
        <p:pic>
          <p:nvPicPr>
            <p:cNvPr id="5" name="图片 4"/>
            <p:cNvPicPr>
              <a:picLocks noChangeAspect="1"/>
            </p:cNvPicPr>
            <p:nvPr/>
          </p:nvPicPr>
          <p:blipFill>
            <a:blip r:embed="rId3"/>
            <a:stretch>
              <a:fillRect/>
            </a:stretch>
          </p:blipFill>
          <p:spPr>
            <a:xfrm>
              <a:off x="-1001033" y="1794632"/>
              <a:ext cx="3218055" cy="2596078"/>
            </a:xfrm>
            <a:prstGeom prst="rect">
              <a:avLst/>
            </a:prstGeom>
          </p:spPr>
        </p:pic>
        <p:pic>
          <p:nvPicPr>
            <p:cNvPr id="6" name="图片 5"/>
            <p:cNvPicPr>
              <a:picLocks noChangeAspect="1"/>
            </p:cNvPicPr>
            <p:nvPr/>
          </p:nvPicPr>
          <p:blipFill>
            <a:blip r:embed="rId4"/>
            <a:stretch>
              <a:fillRect/>
            </a:stretch>
          </p:blipFill>
          <p:spPr>
            <a:xfrm>
              <a:off x="162445" y="-555885"/>
              <a:ext cx="2253539" cy="3641720"/>
            </a:xfrm>
            <a:prstGeom prst="rect">
              <a:avLst/>
            </a:prstGeom>
          </p:spPr>
        </p:pic>
        <p:pic>
          <p:nvPicPr>
            <p:cNvPr id="7" name="图片 6"/>
            <p:cNvPicPr>
              <a:picLocks noChangeAspect="1"/>
            </p:cNvPicPr>
            <p:nvPr/>
          </p:nvPicPr>
          <p:blipFill>
            <a:blip r:embed="rId5"/>
            <a:stretch>
              <a:fillRect/>
            </a:stretch>
          </p:blipFill>
          <p:spPr>
            <a:xfrm>
              <a:off x="1309827" y="2263368"/>
              <a:ext cx="883387" cy="2127342"/>
            </a:xfrm>
            <a:prstGeom prst="rect">
              <a:avLst/>
            </a:prstGeom>
          </p:spPr>
        </p:pic>
        <p:pic>
          <p:nvPicPr>
            <p:cNvPr id="8" name="图片 7"/>
            <p:cNvPicPr>
              <a:picLocks noChangeAspect="1"/>
            </p:cNvPicPr>
            <p:nvPr/>
          </p:nvPicPr>
          <p:blipFill>
            <a:blip r:embed="rId6"/>
            <a:stretch>
              <a:fillRect/>
            </a:stretch>
          </p:blipFill>
          <p:spPr>
            <a:xfrm>
              <a:off x="1529185" y="3706077"/>
              <a:ext cx="1703676" cy="1487336"/>
            </a:xfrm>
            <a:prstGeom prst="rect">
              <a:avLst/>
            </a:prstGeom>
          </p:spPr>
        </p:pic>
        <p:pic>
          <p:nvPicPr>
            <p:cNvPr id="9" name="图片 8"/>
            <p:cNvPicPr>
              <a:picLocks noChangeAspect="1"/>
            </p:cNvPicPr>
            <p:nvPr/>
          </p:nvPicPr>
          <p:blipFill>
            <a:blip r:embed="rId7"/>
            <a:stretch>
              <a:fillRect/>
            </a:stretch>
          </p:blipFill>
          <p:spPr>
            <a:xfrm>
              <a:off x="2699811" y="4390710"/>
              <a:ext cx="1018600" cy="2010157"/>
            </a:xfrm>
            <a:prstGeom prst="rect">
              <a:avLst/>
            </a:prstGeom>
          </p:spPr>
        </p:pic>
      </p:grpSp>
      <p:sp>
        <p:nvSpPr>
          <p:cNvPr id="10" name="TextBox 27"/>
          <p:cNvSpPr txBox="1"/>
          <p:nvPr/>
        </p:nvSpPr>
        <p:spPr>
          <a:xfrm>
            <a:off x="9078913" y="5465763"/>
            <a:ext cx="1212850" cy="422275"/>
          </a:xfrm>
          <a:prstGeom prst="rect">
            <a:avLst/>
          </a:prstGeom>
          <a:noFill/>
        </p:spPr>
        <p:txBody>
          <a:bodyPr wrap="square" rtlCol="0">
            <a:spAutoFit/>
          </a:bodyPr>
          <a:lstStyle/>
          <a:p>
            <a:pPr marR="0" algn="ctr" defTabSz="914400">
              <a:lnSpc>
                <a:spcPct val="120000"/>
              </a:lnSpc>
              <a:buClrTx/>
              <a:buSzTx/>
              <a:buFontTx/>
              <a:buNone/>
              <a:defRPr/>
            </a:pPr>
            <a:r>
              <a:rPr kumimoji="0" lang="zh-CN" altLang="en-US" kern="0" cap="none" spc="0" normalizeH="0" baseline="0" noProof="0" dirty="0" smtClean="0">
                <a:solidFill>
                  <a:sysClr val="windowText" lastClr="000000">
                    <a:lumMod val="65000"/>
                    <a:lumOff val="35000"/>
                  </a:sysClr>
                </a:solidFill>
                <a:latin typeface="微软雅黑" panose="020B0503020204020204" charset="-122"/>
                <a:ea typeface="微软雅黑" panose="020B0503020204020204" charset="-122"/>
                <a:cs typeface="+mn-cs"/>
              </a:rPr>
              <a:t>信息平台</a:t>
            </a:r>
            <a:endParaRPr kumimoji="0" lang="zh-CN" altLang="en-US" kern="0" cap="none" spc="0" normalizeH="0" baseline="0" noProof="0" dirty="0">
              <a:solidFill>
                <a:sysClr val="windowText" lastClr="000000">
                  <a:lumMod val="65000"/>
                  <a:lumOff val="35000"/>
                </a:sysClr>
              </a:solidFill>
              <a:latin typeface="微软雅黑" panose="020B0503020204020204" charset="-122"/>
              <a:ea typeface="微软雅黑" panose="020B0503020204020204" charset="-122"/>
              <a:cs typeface="+mn-cs"/>
            </a:endParaRPr>
          </a:p>
        </p:txBody>
      </p:sp>
      <p:sp>
        <p:nvSpPr>
          <p:cNvPr id="11" name="TextBox 28"/>
          <p:cNvSpPr txBox="1"/>
          <p:nvPr/>
        </p:nvSpPr>
        <p:spPr>
          <a:xfrm>
            <a:off x="8008938" y="3644900"/>
            <a:ext cx="1214438" cy="422275"/>
          </a:xfrm>
          <a:prstGeom prst="rect">
            <a:avLst/>
          </a:prstGeom>
          <a:noFill/>
        </p:spPr>
        <p:txBody>
          <a:bodyPr wrap="square" rtlCol="0">
            <a:spAutoFit/>
          </a:bodyPr>
          <a:lstStyle/>
          <a:p>
            <a:pPr marR="0" algn="ctr" defTabSz="914400">
              <a:lnSpc>
                <a:spcPct val="120000"/>
              </a:lnSpc>
              <a:buClrTx/>
              <a:buSzTx/>
              <a:buFontTx/>
              <a:buNone/>
              <a:defRPr/>
            </a:pPr>
            <a:r>
              <a:rPr kumimoji="0" lang="zh-CN" altLang="en-US" kern="0" cap="none" spc="0" normalizeH="0" baseline="0" noProof="0" dirty="0" smtClean="0">
                <a:solidFill>
                  <a:sysClr val="windowText" lastClr="000000">
                    <a:lumMod val="65000"/>
                    <a:lumOff val="35000"/>
                  </a:sysClr>
                </a:solidFill>
                <a:latin typeface="微软雅黑" panose="020B0503020204020204" charset="-122"/>
                <a:ea typeface="微软雅黑" panose="020B0503020204020204" charset="-122"/>
                <a:cs typeface="+mn-cs"/>
              </a:rPr>
              <a:t>登记簿册</a:t>
            </a:r>
            <a:endParaRPr kumimoji="0" lang="zh-CN" altLang="en-US" kern="0" cap="none" spc="0" normalizeH="0" baseline="0" noProof="0" dirty="0">
              <a:solidFill>
                <a:sysClr val="windowText" lastClr="000000">
                  <a:lumMod val="65000"/>
                  <a:lumOff val="35000"/>
                </a:sysClr>
              </a:solidFill>
              <a:latin typeface="微软雅黑" panose="020B0503020204020204" charset="-122"/>
              <a:ea typeface="微软雅黑" panose="020B0503020204020204" charset="-122"/>
              <a:cs typeface="+mn-cs"/>
            </a:endParaRPr>
          </a:p>
        </p:txBody>
      </p:sp>
      <p:sp>
        <p:nvSpPr>
          <p:cNvPr id="12" name="TextBox 29"/>
          <p:cNvSpPr txBox="1"/>
          <p:nvPr/>
        </p:nvSpPr>
        <p:spPr>
          <a:xfrm>
            <a:off x="10075863" y="3408363"/>
            <a:ext cx="1214438" cy="422275"/>
          </a:xfrm>
          <a:prstGeom prst="rect">
            <a:avLst/>
          </a:prstGeom>
          <a:noFill/>
        </p:spPr>
        <p:txBody>
          <a:bodyPr wrap="square" rtlCol="0">
            <a:spAutoFit/>
          </a:bodyPr>
          <a:lstStyle/>
          <a:p>
            <a:pPr marR="0" algn="ctr" defTabSz="914400">
              <a:lnSpc>
                <a:spcPct val="120000"/>
              </a:lnSpc>
              <a:buClrTx/>
              <a:buSzTx/>
              <a:buFontTx/>
              <a:buNone/>
              <a:defRPr/>
            </a:pPr>
            <a:r>
              <a:rPr kumimoji="0" lang="zh-CN" altLang="en-US" kern="0" cap="none" spc="0" normalizeH="0" baseline="0" noProof="0" dirty="0" smtClean="0">
                <a:solidFill>
                  <a:sysClr val="windowText" lastClr="000000">
                    <a:lumMod val="65000"/>
                    <a:lumOff val="35000"/>
                  </a:sysClr>
                </a:solidFill>
                <a:latin typeface="微软雅黑" panose="020B0503020204020204" charset="-122"/>
                <a:ea typeface="微软雅黑" panose="020B0503020204020204" charset="-122"/>
                <a:cs typeface="+mn-cs"/>
              </a:rPr>
              <a:t>登记依据</a:t>
            </a:r>
            <a:endParaRPr kumimoji="0" lang="zh-CN" altLang="en-US" kern="0" cap="none" spc="0" normalizeH="0" baseline="0" noProof="0" dirty="0">
              <a:solidFill>
                <a:sysClr val="windowText" lastClr="000000">
                  <a:lumMod val="65000"/>
                  <a:lumOff val="35000"/>
                </a:sysClr>
              </a:solidFill>
              <a:latin typeface="微软雅黑" panose="020B0503020204020204" charset="-122"/>
              <a:ea typeface="微软雅黑" panose="020B0503020204020204" charset="-122"/>
              <a:cs typeface="+mn-cs"/>
            </a:endParaRPr>
          </a:p>
        </p:txBody>
      </p:sp>
      <p:sp>
        <p:nvSpPr>
          <p:cNvPr id="13" name="TextBox 30"/>
          <p:cNvSpPr txBox="1"/>
          <p:nvPr/>
        </p:nvSpPr>
        <p:spPr>
          <a:xfrm>
            <a:off x="9077325" y="1684338"/>
            <a:ext cx="1211263" cy="422275"/>
          </a:xfrm>
          <a:prstGeom prst="rect">
            <a:avLst/>
          </a:prstGeom>
          <a:noFill/>
        </p:spPr>
        <p:txBody>
          <a:bodyPr wrap="square" rtlCol="0">
            <a:spAutoFit/>
          </a:bodyPr>
          <a:lstStyle/>
          <a:p>
            <a:pPr marR="0" algn="ctr" defTabSz="914400">
              <a:lnSpc>
                <a:spcPct val="120000"/>
              </a:lnSpc>
              <a:buClrTx/>
              <a:buSzTx/>
              <a:buFontTx/>
              <a:buNone/>
              <a:defRPr/>
            </a:pPr>
            <a:r>
              <a:rPr kumimoji="0" lang="zh-CN" altLang="en-US" kern="0" cap="none" spc="0" normalizeH="0" baseline="0" noProof="0" dirty="0" smtClean="0">
                <a:solidFill>
                  <a:sysClr val="windowText" lastClr="000000">
                    <a:lumMod val="65000"/>
                    <a:lumOff val="35000"/>
                  </a:sysClr>
                </a:solidFill>
                <a:latin typeface="微软雅黑" panose="020B0503020204020204" charset="-122"/>
                <a:ea typeface="微软雅黑" panose="020B0503020204020204" charset="-122"/>
                <a:cs typeface="+mn-cs"/>
              </a:rPr>
              <a:t>登记机构</a:t>
            </a:r>
            <a:endParaRPr kumimoji="0" lang="zh-CN" altLang="en-US" kern="0" cap="none" spc="0" normalizeH="0" baseline="0" noProof="0" dirty="0">
              <a:solidFill>
                <a:sysClr val="windowText" lastClr="000000">
                  <a:lumMod val="65000"/>
                  <a:lumOff val="35000"/>
                </a:sysClr>
              </a:solidFill>
              <a:latin typeface="微软雅黑" panose="020B0503020204020204" charset="-122"/>
              <a:ea typeface="微软雅黑" panose="020B0503020204020204" charset="-122"/>
              <a:cs typeface="+mn-cs"/>
            </a:endParaRPr>
          </a:p>
        </p:txBody>
      </p:sp>
      <p:sp>
        <p:nvSpPr>
          <p:cNvPr id="14" name="TextBox 6"/>
          <p:cNvSpPr txBox="1"/>
          <p:nvPr/>
        </p:nvSpPr>
        <p:spPr>
          <a:xfrm>
            <a:off x="1903413" y="2909253"/>
            <a:ext cx="4970463" cy="2235200"/>
          </a:xfrm>
          <a:prstGeom prst="rect">
            <a:avLst/>
          </a:prstGeom>
          <a:noFill/>
        </p:spPr>
        <p:txBody>
          <a:bodyPr wrap="square" rtlCol="0">
            <a:spAutoFit/>
          </a:bodyPr>
          <a:lstStyle/>
          <a:p>
            <a:pPr marR="0" defTabSz="914400">
              <a:lnSpc>
                <a:spcPct val="130000"/>
              </a:lnSpc>
              <a:buClrTx/>
              <a:buSzTx/>
              <a:buFontTx/>
              <a:buNone/>
              <a:defRPr/>
            </a:pPr>
            <a:r>
              <a:rPr kumimoji="0" lang="zh-CN" altLang="en-US" b="0" kern="1200" cap="none" spc="0" normalizeH="0" baseline="0" noProof="0" dirty="0">
                <a:solidFill>
                  <a:schemeClr val="tx1">
                    <a:lumMod val="65000"/>
                    <a:lumOff val="35000"/>
                  </a:schemeClr>
                </a:solidFill>
                <a:latin typeface="微软雅黑" panose="020B0503020204020204" charset="-122"/>
                <a:ea typeface="微软雅黑" panose="020B0503020204020204" charset="-122"/>
                <a:cs typeface="+mn-cs"/>
              </a:rPr>
              <a:t>    落实不动产统一登记制度</a:t>
            </a:r>
            <a:r>
              <a:rPr kumimoji="0" lang="zh-CN" altLang="en-US" b="0" kern="1200" cap="none" spc="0" normalizeH="0" baseline="0" noProof="0" dirty="0" smtClean="0">
                <a:solidFill>
                  <a:schemeClr val="tx1">
                    <a:lumMod val="65000"/>
                    <a:lumOff val="35000"/>
                  </a:schemeClr>
                </a:solidFill>
                <a:latin typeface="微软雅黑" panose="020B0503020204020204" charset="-122"/>
                <a:ea typeface="微软雅黑" panose="020B0503020204020204" charset="-122"/>
                <a:cs typeface="+mn-cs"/>
              </a:rPr>
              <a:t>，总体要求是围绕“四统一”要求开展工作。</a:t>
            </a:r>
            <a:endParaRPr kumimoji="0" lang="en-US" altLang="zh-CN" b="0" kern="1200" cap="none" spc="0" normalizeH="0" baseline="0" noProof="0" dirty="0" smtClean="0">
              <a:solidFill>
                <a:schemeClr val="tx1">
                  <a:lumMod val="65000"/>
                  <a:lumOff val="35000"/>
                </a:schemeClr>
              </a:solidFill>
              <a:latin typeface="微软雅黑" panose="020B0503020204020204" charset="-122"/>
              <a:ea typeface="微软雅黑" panose="020B0503020204020204" charset="-122"/>
              <a:cs typeface="+mn-cs"/>
            </a:endParaRPr>
          </a:p>
          <a:p>
            <a:pPr marR="0" defTabSz="914400">
              <a:lnSpc>
                <a:spcPct val="130000"/>
              </a:lnSpc>
              <a:buClrTx/>
              <a:buSzTx/>
              <a:buFontTx/>
              <a:buNone/>
              <a:defRPr/>
            </a:pPr>
            <a:r>
              <a:rPr kumimoji="0" lang="zh-CN" altLang="en-US" b="0" kern="1200" cap="none" spc="0" normalizeH="0" baseline="0" noProof="0" dirty="0" smtClean="0">
                <a:solidFill>
                  <a:srgbClr val="FF8500"/>
                </a:solidFill>
                <a:latin typeface="微软雅黑" panose="020B0503020204020204" charset="-122"/>
                <a:ea typeface="微软雅黑" panose="020B0503020204020204" charset="-122"/>
                <a:cs typeface="+mn-cs"/>
              </a:rPr>
              <a:t>              统一登记机构</a:t>
            </a:r>
            <a:endParaRPr kumimoji="0" lang="en-US" altLang="zh-CN" b="0" kern="1200" cap="none" spc="0" normalizeH="0" baseline="0" noProof="0" dirty="0" smtClean="0">
              <a:solidFill>
                <a:srgbClr val="FF8500"/>
              </a:solidFill>
              <a:latin typeface="微软雅黑" panose="020B0503020204020204" charset="-122"/>
              <a:ea typeface="微软雅黑" panose="020B0503020204020204" charset="-122"/>
              <a:cs typeface="+mn-cs"/>
            </a:endParaRPr>
          </a:p>
          <a:p>
            <a:pPr marR="0" defTabSz="914400">
              <a:lnSpc>
                <a:spcPct val="130000"/>
              </a:lnSpc>
              <a:buClrTx/>
              <a:buSzTx/>
              <a:buFontTx/>
              <a:buNone/>
              <a:defRPr/>
            </a:pPr>
            <a:r>
              <a:rPr kumimoji="0" lang="zh-CN" altLang="en-US" b="0" kern="1200" cap="none" spc="0" normalizeH="0" baseline="0" noProof="0" dirty="0" smtClean="0">
                <a:solidFill>
                  <a:srgbClr val="FF8500"/>
                </a:solidFill>
                <a:latin typeface="微软雅黑" panose="020B0503020204020204" charset="-122"/>
                <a:ea typeface="微软雅黑" panose="020B0503020204020204" charset="-122"/>
                <a:cs typeface="+mn-cs"/>
              </a:rPr>
              <a:t>              统一登记簿册</a:t>
            </a:r>
            <a:endParaRPr kumimoji="0" lang="en-US" altLang="zh-CN" b="0" kern="1200" cap="none" spc="0" normalizeH="0" baseline="0" noProof="0" dirty="0" smtClean="0">
              <a:solidFill>
                <a:srgbClr val="FF8500"/>
              </a:solidFill>
              <a:latin typeface="微软雅黑" panose="020B0503020204020204" charset="-122"/>
              <a:ea typeface="微软雅黑" panose="020B0503020204020204" charset="-122"/>
              <a:cs typeface="+mn-cs"/>
            </a:endParaRPr>
          </a:p>
          <a:p>
            <a:pPr marR="0" defTabSz="914400">
              <a:lnSpc>
                <a:spcPct val="130000"/>
              </a:lnSpc>
              <a:buClrTx/>
              <a:buSzTx/>
              <a:buFontTx/>
              <a:buNone/>
              <a:defRPr/>
            </a:pPr>
            <a:r>
              <a:rPr kumimoji="0" lang="zh-CN" altLang="en-US" b="0" kern="1200" cap="none" spc="0" normalizeH="0" baseline="0" noProof="0" dirty="0" smtClean="0">
                <a:solidFill>
                  <a:srgbClr val="FF8500"/>
                </a:solidFill>
                <a:latin typeface="微软雅黑" panose="020B0503020204020204" charset="-122"/>
                <a:ea typeface="微软雅黑" panose="020B0503020204020204" charset="-122"/>
                <a:cs typeface="+mn-cs"/>
              </a:rPr>
              <a:t>              统一登记依据</a:t>
            </a:r>
            <a:endParaRPr kumimoji="0" lang="en-US" altLang="zh-CN" b="0" kern="1200" cap="none" spc="0" normalizeH="0" baseline="0" noProof="0" dirty="0" smtClean="0">
              <a:solidFill>
                <a:srgbClr val="FF8500"/>
              </a:solidFill>
              <a:latin typeface="微软雅黑" panose="020B0503020204020204" charset="-122"/>
              <a:ea typeface="微软雅黑" panose="020B0503020204020204" charset="-122"/>
              <a:cs typeface="+mn-cs"/>
            </a:endParaRPr>
          </a:p>
          <a:p>
            <a:pPr marR="0" defTabSz="914400">
              <a:lnSpc>
                <a:spcPct val="130000"/>
              </a:lnSpc>
              <a:buClrTx/>
              <a:buSzTx/>
              <a:buFontTx/>
              <a:buNone/>
              <a:defRPr/>
            </a:pPr>
            <a:r>
              <a:rPr kumimoji="0" lang="zh-CN" altLang="en-US" b="0" kern="1200" cap="none" spc="0" normalizeH="0" baseline="0" noProof="0" dirty="0" smtClean="0">
                <a:solidFill>
                  <a:srgbClr val="FF8500"/>
                </a:solidFill>
                <a:latin typeface="微软雅黑" panose="020B0503020204020204" charset="-122"/>
                <a:ea typeface="微软雅黑" panose="020B0503020204020204" charset="-122"/>
                <a:cs typeface="+mn-cs"/>
              </a:rPr>
              <a:t>              统一信息平台</a:t>
            </a:r>
            <a:endParaRPr kumimoji="0" lang="zh-CN" altLang="zh-CN" b="0" kern="1200" cap="none" spc="0" normalizeH="0" baseline="0" noProof="0" dirty="0">
              <a:solidFill>
                <a:schemeClr val="tx1">
                  <a:lumMod val="65000"/>
                  <a:lumOff val="35000"/>
                </a:schemeClr>
              </a:solidFill>
              <a:latin typeface="微软雅黑" panose="020B0503020204020204" charset="-122"/>
              <a:ea typeface="微软雅黑" panose="020B0503020204020204" charset="-122"/>
              <a:cs typeface="+mn-cs"/>
            </a:endParaRPr>
          </a:p>
        </p:txBody>
      </p:sp>
      <p:cxnSp>
        <p:nvCxnSpPr>
          <p:cNvPr id="15" name="直接连接符 14"/>
          <p:cNvCxnSpPr/>
          <p:nvPr/>
        </p:nvCxnSpPr>
        <p:spPr>
          <a:xfrm flipV="1">
            <a:off x="1420813" y="2264410"/>
            <a:ext cx="0" cy="2152650"/>
          </a:xfrm>
          <a:prstGeom prst="line">
            <a:avLst/>
          </a:prstGeom>
          <a:ln w="38100">
            <a:solidFill>
              <a:srgbClr val="FFE861"/>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403533" y="5410200"/>
            <a:ext cx="2520950" cy="0"/>
          </a:xfrm>
          <a:prstGeom prst="line">
            <a:avLst/>
          </a:prstGeom>
          <a:ln w="38100">
            <a:solidFill>
              <a:srgbClr val="FFE861"/>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048385" y="2600325"/>
            <a:ext cx="1371600" cy="0"/>
          </a:xfrm>
          <a:prstGeom prst="line">
            <a:avLst/>
          </a:prstGeom>
          <a:ln w="38100">
            <a:solidFill>
              <a:srgbClr val="FFE861"/>
            </a:solidFill>
            <a:prstDash val="sysDot"/>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7356793" y="4416743"/>
            <a:ext cx="0" cy="1341438"/>
          </a:xfrm>
          <a:prstGeom prst="line">
            <a:avLst/>
          </a:prstGeom>
          <a:ln w="38100">
            <a:solidFill>
              <a:srgbClr val="FFE861"/>
            </a:solidFill>
            <a:prstDash val="sys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a:endCxn id="22" idx="2"/>
          </p:cNvCxnSpPr>
          <p:nvPr/>
        </p:nvCxnSpPr>
        <p:spPr>
          <a:xfrm flipV="1">
            <a:off x="1203325" y="2174875"/>
            <a:ext cx="5003800" cy="142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35841" name="TextBox 11"/>
          <p:cNvSpPr txBox="1"/>
          <p:nvPr/>
        </p:nvSpPr>
        <p:spPr>
          <a:xfrm>
            <a:off x="1767523" y="1738630"/>
            <a:ext cx="4032250" cy="368300"/>
          </a:xfrm>
          <a:prstGeom prst="rect">
            <a:avLst/>
          </a:prstGeom>
          <a:noFill/>
          <a:ln w="9525">
            <a:noFill/>
          </a:ln>
        </p:spPr>
        <p:txBody>
          <a:bodyPr>
            <a:spAutoFit/>
          </a:bodyPr>
          <a:p>
            <a:r>
              <a:rPr lang="en-US" altLang="zh-CN">
                <a:solidFill>
                  <a:schemeClr val="tx1"/>
                </a:solidFill>
                <a:latin typeface="微软雅黑" panose="020B0503020204020204" charset="-122"/>
                <a:ea typeface="微软雅黑" panose="020B0503020204020204" charset="-122"/>
              </a:rPr>
              <a:t>4.</a:t>
            </a:r>
            <a:r>
              <a:rPr lang="zh-CN" altLang="en-US" dirty="0">
                <a:solidFill>
                  <a:schemeClr val="tx1"/>
                </a:solidFill>
                <a:latin typeface="微软雅黑" panose="020B0503020204020204" charset="-122"/>
                <a:ea typeface="微软雅黑" panose="020B0503020204020204" charset="-122"/>
              </a:rPr>
              <a:t>实施不动产统一登记</a:t>
            </a:r>
            <a:endParaRPr lang="zh-CN" altLang="en-US" dirty="0">
              <a:solidFill>
                <a:schemeClr val="tx1"/>
              </a:solidFill>
              <a:latin typeface="微软雅黑" panose="020B0503020204020204" charset="-122"/>
              <a:ea typeface="微软雅黑" panose="020B0503020204020204" charset="-122"/>
            </a:endParaRPr>
          </a:p>
        </p:txBody>
      </p:sp>
    </p:spTree>
  </p:cSld>
  <p:clrMapOvr>
    <a:masterClrMapping/>
  </p:clrMapOvr>
  <p:transition spd="slow">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2610" y="1885950"/>
            <a:ext cx="11072495" cy="4887595"/>
          </a:xfrm>
          <a:prstGeom prst="rect">
            <a:avLst/>
          </a:prstGeom>
          <a:noFill/>
        </p:spPr>
        <p:txBody>
          <a:bodyPr wrap="square" rtlCol="0" anchor="t">
            <a:spAutoFit/>
          </a:bodyPr>
          <a:p>
            <a:pPr fontAlgn="auto">
              <a:lnSpc>
                <a:spcPts val="3400"/>
              </a:lnSpc>
            </a:pPr>
            <a:r>
              <a:rPr lang="zh-CN" altLang="en-US" sz="2200"/>
              <a:t>第二百七十二条　【业主对专有部分的权利和义务】业主对其建筑物专有部分享有占有、使用、收益和处分的权利。业主行使权利不得危及建筑物的安全，不得损害其他业主的合法权益。</a:t>
            </a:r>
            <a:endParaRPr lang="zh-CN" altLang="en-US" sz="2200"/>
          </a:p>
          <a:p>
            <a:pPr fontAlgn="auto">
              <a:lnSpc>
                <a:spcPts val="3400"/>
              </a:lnSpc>
            </a:pPr>
            <a:r>
              <a:rPr lang="zh-CN" altLang="en-US" sz="2200"/>
              <a:t>第二百七十三条　【业主对共有部分的权利和义务】业主对建筑物专有部分以外的共有部分，享有权利，承担义务；不得以放弃权利为由不履行义务。</a:t>
            </a:r>
            <a:endParaRPr lang="zh-CN" altLang="en-US" sz="2200"/>
          </a:p>
          <a:p>
            <a:pPr fontAlgn="auto">
              <a:lnSpc>
                <a:spcPts val="3400"/>
              </a:lnSpc>
            </a:pPr>
            <a:r>
              <a:rPr lang="zh-CN" altLang="en-US" sz="2200"/>
              <a:t>业主转让建筑物内的住宅、经营性用房，其对共有部分享有的共有和共同管理的权利一并转让。</a:t>
            </a:r>
            <a:endParaRPr lang="zh-CN" altLang="en-US" sz="2200"/>
          </a:p>
          <a:p>
            <a:pPr fontAlgn="auto">
              <a:lnSpc>
                <a:spcPts val="3400"/>
              </a:lnSpc>
            </a:pPr>
            <a:r>
              <a:rPr lang="zh-CN" altLang="en-US" sz="2200"/>
              <a:t>第二百七十四条　【建筑区划内道路、绿地等的权利归属】建筑区划内的道路，属于业主共有，但是属于城镇公共道路的除外。建筑区划内的绿地，属于业主共有，但是属于城镇公共绿地或者明示属于个人的除外。建筑区划内的其他公共场所、公用设施和物业服务用房，属于业主共有。</a:t>
            </a:r>
            <a:endParaRPr lang="zh-CN" altLang="en-US" sz="2200"/>
          </a:p>
        </p:txBody>
      </p:sp>
      <p:sp>
        <p:nvSpPr>
          <p:cNvPr id="4" name="文本框 3"/>
          <p:cNvSpPr txBox="1"/>
          <p:nvPr/>
        </p:nvSpPr>
        <p:spPr>
          <a:xfrm>
            <a:off x="714375" y="1177925"/>
            <a:ext cx="4824095" cy="521970"/>
          </a:xfrm>
          <a:prstGeom prst="rect">
            <a:avLst/>
          </a:prstGeom>
          <a:noFill/>
        </p:spPr>
        <p:txBody>
          <a:bodyPr wrap="square" rtlCol="0" anchor="t">
            <a:spAutoFit/>
          </a:bodyPr>
          <a:p>
            <a:pPr marL="0" indent="0" algn="l"/>
            <a:r>
              <a:rPr lang="zh-CN" altLang="en-US" sz="2800" b="1" dirty="0">
                <a:latin typeface="黑体" panose="02010609060101010101" charset="-122"/>
                <a:ea typeface="黑体" panose="02010609060101010101" charset="-122"/>
              </a:rPr>
              <a:t>（五）</a:t>
            </a:r>
            <a:r>
              <a:rPr lang="zh-CN" altLang="en-US" sz="2800" b="1" dirty="0">
                <a:latin typeface="黑体" panose="02010609060101010101" charset="-122"/>
                <a:ea typeface="黑体" panose="02010609060101010101" charset="-122"/>
                <a:sym typeface="+mn-ea"/>
              </a:rPr>
              <a:t>建筑物区分所有权</a:t>
            </a:r>
            <a:endParaRPr lang="zh-CN" altLang="en-US" sz="2800" b="1" dirty="0">
              <a:latin typeface="黑体" panose="02010609060101010101" charset="-122"/>
              <a:ea typeface="黑体" panose="02010609060101010101" charset="-122"/>
            </a:endParaRPr>
          </a:p>
        </p:txBody>
      </p:sp>
    </p:spTree>
  </p:cSld>
  <p:clrMapOvr>
    <a:masterClrMapping/>
  </p:clrMapOvr>
  <p:transition spd="slow" advTm="1937">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2905" y="1654810"/>
            <a:ext cx="11072495" cy="3784600"/>
          </a:xfrm>
          <a:prstGeom prst="rect">
            <a:avLst/>
          </a:prstGeom>
          <a:noFill/>
        </p:spPr>
        <p:txBody>
          <a:bodyPr wrap="square" rtlCol="0" anchor="t">
            <a:spAutoFit/>
          </a:bodyPr>
          <a:p>
            <a:pPr fontAlgn="auto">
              <a:lnSpc>
                <a:spcPts val="3600"/>
              </a:lnSpc>
            </a:pPr>
            <a:r>
              <a:rPr lang="zh-CN" altLang="en-US" sz="2200">
                <a:sym typeface="+mn-ea"/>
              </a:rPr>
              <a:t>第二百七十五条　【车位、车库的归属】建筑区划内，规划用于停放汽车的车位、车库的归属，由当事人通过出售、附赠或者出租等方式约定。</a:t>
            </a:r>
            <a:endParaRPr lang="zh-CN" altLang="en-US" sz="2200"/>
          </a:p>
          <a:p>
            <a:pPr fontAlgn="auto">
              <a:lnSpc>
                <a:spcPts val="3600"/>
              </a:lnSpc>
            </a:pPr>
            <a:r>
              <a:rPr lang="zh-CN" altLang="en-US" sz="2200">
                <a:sym typeface="+mn-ea"/>
              </a:rPr>
              <a:t>占用业主共有的道路或者其他场地用于停放汽车的车位，属于业主共有。</a:t>
            </a:r>
            <a:endParaRPr lang="zh-CN" altLang="en-US" sz="2200"/>
          </a:p>
          <a:p>
            <a:pPr fontAlgn="auto">
              <a:lnSpc>
                <a:spcPts val="3600"/>
              </a:lnSpc>
            </a:pPr>
            <a:r>
              <a:rPr lang="zh-CN" altLang="en-US" sz="2200">
                <a:sym typeface="+mn-ea"/>
              </a:rPr>
              <a:t>第二百七十六条　【车位、车库的首要用途】建筑区划内，规划用于停放汽车的车位、车库应当首先满足业主的需要。</a:t>
            </a:r>
            <a:endParaRPr lang="zh-CN" altLang="en-US" sz="2200"/>
          </a:p>
          <a:p>
            <a:pPr fontAlgn="auto">
              <a:lnSpc>
                <a:spcPts val="3600"/>
              </a:lnSpc>
            </a:pPr>
            <a:r>
              <a:rPr lang="zh-CN" altLang="en-US" sz="2200"/>
              <a:t>第二百七十七条　【业主自治管理组织的设立及指导和协助】业主可以设立业主大会，选举业主委员会。业主大会、业主委员会成立的具体条件和程序，依照法律、法规的规定。</a:t>
            </a:r>
            <a:endParaRPr lang="zh-CN" altLang="en-US" sz="2200"/>
          </a:p>
        </p:txBody>
      </p:sp>
      <p:sp>
        <p:nvSpPr>
          <p:cNvPr id="3" name="文本框 2"/>
          <p:cNvSpPr txBox="1"/>
          <p:nvPr/>
        </p:nvSpPr>
        <p:spPr>
          <a:xfrm>
            <a:off x="382905" y="1024255"/>
            <a:ext cx="4824095" cy="521970"/>
          </a:xfrm>
          <a:prstGeom prst="rect">
            <a:avLst/>
          </a:prstGeom>
          <a:noFill/>
        </p:spPr>
        <p:txBody>
          <a:bodyPr wrap="square" rtlCol="0" anchor="t">
            <a:spAutoFit/>
          </a:bodyPr>
          <a:p>
            <a:pPr marL="0" indent="0" algn="l"/>
            <a:r>
              <a:rPr lang="zh-CN" altLang="en-US" sz="2800" b="1" dirty="0">
                <a:latin typeface="黑体" panose="02010609060101010101" charset="-122"/>
                <a:ea typeface="黑体" panose="02010609060101010101" charset="-122"/>
              </a:rPr>
              <a:t>（五）</a:t>
            </a:r>
            <a:r>
              <a:rPr lang="zh-CN" altLang="en-US" sz="2800" b="1" dirty="0">
                <a:latin typeface="黑体" panose="02010609060101010101" charset="-122"/>
                <a:ea typeface="黑体" panose="02010609060101010101" charset="-122"/>
                <a:sym typeface="+mn-ea"/>
              </a:rPr>
              <a:t>建筑物区分所有权</a:t>
            </a:r>
            <a:endParaRPr lang="zh-CN" altLang="en-US" sz="2800" b="1" dirty="0">
              <a:latin typeface="黑体" panose="02010609060101010101" charset="-122"/>
              <a:ea typeface="黑体" panose="02010609060101010101" charset="-122"/>
            </a:endParaRPr>
          </a:p>
        </p:txBody>
      </p:sp>
    </p:spTree>
  </p:cSld>
  <p:clrMapOvr>
    <a:masterClrMapping/>
  </p:clrMapOvr>
  <p:transition spd="slow" advTm="1937">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12165" y="2207895"/>
            <a:ext cx="10848340" cy="3169285"/>
          </a:xfrm>
          <a:prstGeom prst="rect">
            <a:avLst/>
          </a:prstGeom>
          <a:noFill/>
        </p:spPr>
        <p:txBody>
          <a:bodyPr wrap="square" rtlCol="0" anchor="t">
            <a:spAutoFit/>
          </a:bodyPr>
          <a:p>
            <a:pPr fontAlgn="auto">
              <a:lnSpc>
                <a:spcPts val="4000"/>
              </a:lnSpc>
            </a:pPr>
            <a:r>
              <a:rPr lang="zh-CN" altLang="en-US" sz="2400" b="1"/>
              <a:t>《不动产登记规程》（</a:t>
            </a:r>
            <a:r>
              <a:rPr lang="en-US" altLang="zh-CN" sz="2400" b="1"/>
              <a:t>2024</a:t>
            </a:r>
            <a:r>
              <a:rPr lang="zh-CN" altLang="en-US" sz="2400" b="1"/>
              <a:t>年</a:t>
            </a:r>
            <a:r>
              <a:rPr lang="en-US" altLang="zh-CN" sz="2400" b="1"/>
              <a:t>6</a:t>
            </a:r>
            <a:r>
              <a:rPr lang="zh-CN" altLang="en-US" sz="2400" b="1"/>
              <a:t>月</a:t>
            </a:r>
            <a:r>
              <a:rPr lang="en-US" altLang="zh-CN" sz="2400" b="1"/>
              <a:t>11</a:t>
            </a:r>
            <a:r>
              <a:rPr lang="zh-CN" altLang="en-US" sz="2400" b="1"/>
              <a:t>日发布）：</a:t>
            </a:r>
            <a:endParaRPr lang="zh-CN" altLang="en-US" sz="2400" b="1"/>
          </a:p>
          <a:p>
            <a:pPr fontAlgn="auto">
              <a:lnSpc>
                <a:spcPts val="4000"/>
              </a:lnSpc>
            </a:pPr>
            <a:r>
              <a:rPr lang="en-US" altLang="zh-CN" sz="2400"/>
              <a:t>5</a:t>
            </a:r>
            <a:r>
              <a:rPr lang="zh-CN" altLang="en-US" sz="2400"/>
              <a:t>.</a:t>
            </a:r>
            <a:r>
              <a:rPr lang="en-US" altLang="zh-CN" sz="2400"/>
              <a:t>6</a:t>
            </a:r>
            <a:r>
              <a:rPr lang="zh-CN" altLang="en-US" sz="2400"/>
              <a:t>.2 属以下情形的，登记事项</a:t>
            </a:r>
            <a:r>
              <a:rPr lang="zh-CN" altLang="en-US" sz="2400" b="1" u="heavy">
                <a:solidFill>
                  <a:schemeClr val="tx1"/>
                </a:solidFill>
                <a:uFill>
                  <a:solidFill>
                    <a:srgbClr val="FF0000"/>
                  </a:solidFill>
                </a:uFill>
              </a:rPr>
              <a:t>只记载于不动产登记簿，不核发不动产权证书</a:t>
            </a:r>
            <a:r>
              <a:rPr lang="zh-CN" altLang="en-US" sz="2400"/>
              <a:t>或者不动产登记证明： </a:t>
            </a:r>
            <a:endParaRPr lang="zh-CN" altLang="en-US" sz="2400"/>
          </a:p>
          <a:p>
            <a:pPr fontAlgn="auto">
              <a:lnSpc>
                <a:spcPts val="4000"/>
              </a:lnSpc>
            </a:pPr>
            <a:r>
              <a:rPr lang="en-US" altLang="zh-CN" sz="2400"/>
              <a:t>a)</a:t>
            </a:r>
            <a:r>
              <a:rPr lang="zh-CN" altLang="en-US" sz="2400"/>
              <a:t>建筑区划内依法属于业主共有的道路、绿地、其他公共场所、公用设施和物业服务用房等及其占用范围内的建设用地使用权； </a:t>
            </a:r>
            <a:endParaRPr lang="zh-CN" altLang="en-US" sz="2400"/>
          </a:p>
          <a:p>
            <a:pPr fontAlgn="auto">
              <a:lnSpc>
                <a:spcPts val="4000"/>
              </a:lnSpc>
            </a:pPr>
            <a:r>
              <a:rPr lang="en-US" altLang="zh-CN" sz="2400"/>
              <a:t>b)</a:t>
            </a:r>
            <a:r>
              <a:rPr lang="zh-CN" altLang="en-US" sz="2400"/>
              <a:t>查封登记、预查封登记、注销登记。</a:t>
            </a:r>
            <a:endParaRPr lang="zh-CN" altLang="en-US" sz="2400"/>
          </a:p>
        </p:txBody>
      </p:sp>
      <p:sp>
        <p:nvSpPr>
          <p:cNvPr id="4" name="文本框 3"/>
          <p:cNvSpPr txBox="1"/>
          <p:nvPr/>
        </p:nvSpPr>
        <p:spPr>
          <a:xfrm>
            <a:off x="988695" y="1391920"/>
            <a:ext cx="4824095" cy="521970"/>
          </a:xfrm>
          <a:prstGeom prst="rect">
            <a:avLst/>
          </a:prstGeom>
          <a:noFill/>
        </p:spPr>
        <p:txBody>
          <a:bodyPr wrap="square" rtlCol="0" anchor="t">
            <a:spAutoFit/>
          </a:bodyPr>
          <a:p>
            <a:pPr marL="0" indent="0" algn="l"/>
            <a:r>
              <a:rPr lang="zh-CN" altLang="en-US" sz="2800" b="1" dirty="0">
                <a:latin typeface="黑体" panose="02010609060101010101" charset="-122"/>
                <a:ea typeface="黑体" panose="02010609060101010101" charset="-122"/>
              </a:rPr>
              <a:t>（五）</a:t>
            </a:r>
            <a:r>
              <a:rPr lang="zh-CN" altLang="en-US" sz="2800" b="1" dirty="0">
                <a:latin typeface="黑体" panose="02010609060101010101" charset="-122"/>
                <a:ea typeface="黑体" panose="02010609060101010101" charset="-122"/>
                <a:sym typeface="+mn-ea"/>
              </a:rPr>
              <a:t>建筑物区分所有权</a:t>
            </a:r>
            <a:endParaRPr lang="zh-CN" altLang="en-US" sz="2800" b="1" dirty="0">
              <a:latin typeface="黑体" panose="02010609060101010101" charset="-122"/>
              <a:ea typeface="黑体" panose="02010609060101010101" charset="-122"/>
            </a:endParaRPr>
          </a:p>
        </p:txBody>
      </p:sp>
    </p:spTree>
  </p:cSld>
  <p:clrMapOvr>
    <a:masterClrMapping/>
  </p:clrMapOvr>
  <p:transition spd="slow" advTm="1937">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TextBox 2"/>
          <p:cNvSpPr txBox="1"/>
          <p:nvPr/>
        </p:nvSpPr>
        <p:spPr>
          <a:xfrm>
            <a:off x="771208" y="614363"/>
            <a:ext cx="6985000" cy="396875"/>
          </a:xfrm>
          <a:prstGeom prst="rect">
            <a:avLst/>
          </a:prstGeom>
          <a:noFill/>
          <a:ln w="9525">
            <a:noFill/>
          </a:ln>
        </p:spPr>
        <p:txBody>
          <a:bodyPr>
            <a:spAutoFit/>
          </a:bodyPr>
          <a:p>
            <a:r>
              <a:rPr lang="zh-CN" altLang="en-US" sz="2000" dirty="0">
                <a:solidFill>
                  <a:schemeClr val="bg1"/>
                </a:solidFill>
                <a:latin typeface="幼圆" panose="02010509060101010101" pitchFamily="49" charset="-122"/>
                <a:ea typeface="幼圆" panose="02010509060101010101" pitchFamily="49" charset="-122"/>
              </a:rPr>
              <a:t>部门有冲突：倒逼国务院下定决心强力推进不动产统一登记</a:t>
            </a:r>
            <a:endParaRPr lang="zh-CN" altLang="en-US" sz="2000" dirty="0">
              <a:solidFill>
                <a:schemeClr val="bg1"/>
              </a:solidFill>
              <a:latin typeface="幼圆" panose="02010509060101010101" pitchFamily="49" charset="-122"/>
              <a:ea typeface="幼圆" panose="02010509060101010101" pitchFamily="49" charset="-122"/>
            </a:endParaRPr>
          </a:p>
        </p:txBody>
      </p:sp>
      <p:sp>
        <p:nvSpPr>
          <p:cNvPr id="4" name="圆角矩形 3"/>
          <p:cNvSpPr/>
          <p:nvPr/>
        </p:nvSpPr>
        <p:spPr>
          <a:xfrm>
            <a:off x="734695" y="1353185"/>
            <a:ext cx="10728325" cy="480250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幼圆" panose="02010509060101010101" pitchFamily="49" charset="-122"/>
              <a:ea typeface="幼圆" panose="02010509060101010101" pitchFamily="49" charset="-122"/>
              <a:cs typeface="+mn-cs"/>
            </a:endParaRPr>
          </a:p>
        </p:txBody>
      </p:sp>
      <p:sp>
        <p:nvSpPr>
          <p:cNvPr id="5" name="TextBox 4"/>
          <p:cNvSpPr txBox="1"/>
          <p:nvPr/>
        </p:nvSpPr>
        <p:spPr>
          <a:xfrm>
            <a:off x="1130618" y="1459548"/>
            <a:ext cx="9936163" cy="3394075"/>
          </a:xfrm>
          <a:prstGeom prst="rect">
            <a:avLst/>
          </a:prstGeom>
          <a:noFill/>
        </p:spPr>
        <p:txBody>
          <a:bodyPr>
            <a:spAutoFit/>
          </a:bodyPr>
          <a:lstStyle/>
          <a:p>
            <a:pPr marR="0" defTabSz="914400" fontAlgn="auto">
              <a:lnSpc>
                <a:spcPct val="150000"/>
              </a:lnSpc>
              <a:spcBef>
                <a:spcPts val="0"/>
              </a:spcBef>
              <a:spcAft>
                <a:spcPts val="0"/>
              </a:spcAft>
              <a:buClrTx/>
              <a:buSzTx/>
              <a:buFontTx/>
              <a:buNone/>
              <a:defRPr/>
            </a:pPr>
            <a:r>
              <a:rPr kumimoji="0" lang="en-US" altLang="zh-CN" b="0" kern="1200" cap="none" spc="300" normalizeH="0" baseline="0" noProof="0" dirty="0">
                <a:latin typeface="幼圆" panose="02010509060101010101" pitchFamily="49" charset="-122"/>
                <a:ea typeface="幼圆" panose="02010509060101010101" pitchFamily="49" charset="-122"/>
                <a:cs typeface="+mn-cs"/>
              </a:rPr>
              <a:t>    2012</a:t>
            </a:r>
            <a:r>
              <a:rPr kumimoji="0" lang="zh-CN" altLang="zh-CN" b="0" kern="1200" cap="none" spc="300" normalizeH="0" baseline="0" noProof="0" dirty="0">
                <a:latin typeface="幼圆" panose="02010509060101010101" pitchFamily="49" charset="-122"/>
                <a:ea typeface="幼圆" panose="02010509060101010101" pitchFamily="49" charset="-122"/>
                <a:cs typeface="+mn-cs"/>
              </a:rPr>
              <a:t>年全国按照统一部署，开展农村集体土地确权登记发证时，国家林业局认为国土资源部开展的农村集体土地所有权确权登记发证会造成林地的重复登记发证，明确要求集体土地所有权确权登记发证不包括林地，并向当地政府汇报。不动产分散登记原本就存在的问题，在国家层面上，国家林业局与国土资源部产生直接、正面冲突。</a:t>
            </a:r>
            <a:endParaRPr kumimoji="0" lang="zh-CN" altLang="zh-CN" b="0" kern="1200" cap="none" spc="300" normalizeH="0" baseline="0" noProof="0" dirty="0">
              <a:latin typeface="幼圆" panose="02010509060101010101" pitchFamily="49" charset="-122"/>
              <a:ea typeface="幼圆" panose="02010509060101010101" pitchFamily="49" charset="-122"/>
              <a:cs typeface="+mn-cs"/>
            </a:endParaRPr>
          </a:p>
          <a:p>
            <a:pPr marR="0" defTabSz="914400" fontAlgn="auto">
              <a:lnSpc>
                <a:spcPct val="150000"/>
              </a:lnSpc>
              <a:spcBef>
                <a:spcPts val="0"/>
              </a:spcBef>
              <a:spcAft>
                <a:spcPts val="0"/>
              </a:spcAft>
              <a:buClrTx/>
              <a:buSzTx/>
              <a:buFontTx/>
              <a:buNone/>
              <a:defRPr/>
            </a:pPr>
            <a:r>
              <a:rPr kumimoji="0" lang="en-US" altLang="zh-CN" b="0" kern="1200" cap="none" spc="300" normalizeH="0" baseline="0" noProof="0" dirty="0">
                <a:latin typeface="幼圆" panose="02010509060101010101" pitchFamily="49" charset="-122"/>
                <a:ea typeface="幼圆" panose="02010509060101010101" pitchFamily="49" charset="-122"/>
                <a:cs typeface="+mn-cs"/>
              </a:rPr>
              <a:t>    2012</a:t>
            </a:r>
            <a:r>
              <a:rPr kumimoji="0" lang="zh-CN" altLang="zh-CN" b="0" kern="1200" cap="none" spc="300" normalizeH="0" baseline="0" noProof="0" dirty="0">
                <a:latin typeface="幼圆" panose="02010509060101010101" pitchFamily="49" charset="-122"/>
                <a:ea typeface="幼圆" panose="02010509060101010101" pitchFamily="49" charset="-122"/>
                <a:cs typeface="+mn-cs"/>
              </a:rPr>
              <a:t>年</a:t>
            </a:r>
            <a:r>
              <a:rPr kumimoji="0" lang="en-US" altLang="zh-CN" b="0" kern="1200" cap="none" spc="300" normalizeH="0" baseline="0" noProof="0" dirty="0">
                <a:latin typeface="幼圆" panose="02010509060101010101" pitchFamily="49" charset="-122"/>
                <a:ea typeface="幼圆" panose="02010509060101010101" pitchFamily="49" charset="-122"/>
                <a:cs typeface="+mn-cs"/>
              </a:rPr>
              <a:t>3</a:t>
            </a:r>
            <a:r>
              <a:rPr kumimoji="0" lang="zh-CN" altLang="zh-CN" b="0" kern="1200" cap="none" spc="300" normalizeH="0" baseline="0" noProof="0" dirty="0">
                <a:latin typeface="幼圆" panose="02010509060101010101" pitchFamily="49" charset="-122"/>
                <a:ea typeface="幼圆" panose="02010509060101010101" pitchFamily="49" charset="-122"/>
                <a:cs typeface="+mn-cs"/>
              </a:rPr>
              <a:t>月</a:t>
            </a:r>
            <a:r>
              <a:rPr kumimoji="0" lang="en-US" altLang="zh-CN" b="0" kern="1200" cap="none" spc="300" normalizeH="0" baseline="0" noProof="0" dirty="0">
                <a:latin typeface="幼圆" panose="02010509060101010101" pitchFamily="49" charset="-122"/>
                <a:ea typeface="幼圆" panose="02010509060101010101" pitchFamily="49" charset="-122"/>
                <a:cs typeface="+mn-cs"/>
              </a:rPr>
              <a:t>12</a:t>
            </a:r>
            <a:r>
              <a:rPr kumimoji="0" lang="zh-CN" altLang="zh-CN" b="0" kern="1200" cap="none" spc="300" normalizeH="0" baseline="0" noProof="0" dirty="0">
                <a:latin typeface="幼圆" panose="02010509060101010101" pitchFamily="49" charset="-122"/>
                <a:ea typeface="幼圆" panose="02010509060101010101" pitchFamily="49" charset="-122"/>
                <a:cs typeface="+mn-cs"/>
              </a:rPr>
              <a:t>日，国家林业局下发：《国家林业局关于进一步加强林地确权登记发证工作的通知》（林资发</a:t>
            </a:r>
            <a:r>
              <a:rPr kumimoji="0" lang="en-US" altLang="zh-CN" b="0" kern="1200" cap="none" spc="300" normalizeH="0" baseline="0" noProof="0" dirty="0">
                <a:latin typeface="幼圆" panose="02010509060101010101" pitchFamily="49" charset="-122"/>
                <a:ea typeface="幼圆" panose="02010509060101010101" pitchFamily="49" charset="-122"/>
                <a:cs typeface="+mn-cs"/>
              </a:rPr>
              <a:t>[2012]47</a:t>
            </a:r>
            <a:r>
              <a:rPr kumimoji="0" lang="zh-CN" altLang="zh-CN" b="0" kern="1200" cap="none" spc="300" normalizeH="0" baseline="0" noProof="0" dirty="0">
                <a:latin typeface="幼圆" panose="02010509060101010101" pitchFamily="49" charset="-122"/>
                <a:ea typeface="幼圆" panose="02010509060101010101" pitchFamily="49" charset="-122"/>
                <a:cs typeface="+mn-cs"/>
              </a:rPr>
              <a:t>号）。随后，国家林业局派出调研督导组，其中一组到了我们江西。</a:t>
            </a:r>
            <a:endParaRPr kumimoji="0" lang="zh-CN" altLang="zh-CN" b="0" kern="1200" cap="none" spc="300" normalizeH="0" baseline="0" noProof="0" dirty="0">
              <a:latin typeface="幼圆" panose="02010509060101010101" pitchFamily="49" charset="-122"/>
              <a:ea typeface="幼圆" panose="02010509060101010101" pitchFamily="49" charset="-122"/>
              <a:cs typeface="+mn-cs"/>
            </a:endParaRPr>
          </a:p>
          <a:p>
            <a:pPr marR="0" defTabSz="914400" fontAlgn="auto">
              <a:lnSpc>
                <a:spcPct val="150000"/>
              </a:lnSpc>
              <a:spcBef>
                <a:spcPts val="0"/>
              </a:spcBef>
              <a:spcAft>
                <a:spcPts val="0"/>
              </a:spcAft>
              <a:buClrTx/>
              <a:buSzTx/>
              <a:buFontTx/>
              <a:buNone/>
              <a:defRPr/>
            </a:pPr>
            <a:r>
              <a:rPr kumimoji="0" lang="en-US" altLang="zh-CN" b="0" kern="1200" cap="none" spc="300" normalizeH="0" baseline="0" noProof="0" dirty="0">
                <a:latin typeface="幼圆" panose="02010509060101010101" pitchFamily="49" charset="-122"/>
                <a:ea typeface="幼圆" panose="02010509060101010101" pitchFamily="49" charset="-122"/>
                <a:cs typeface="+mn-cs"/>
              </a:rPr>
              <a:t>    2012</a:t>
            </a:r>
            <a:r>
              <a:rPr kumimoji="0" lang="zh-CN" altLang="zh-CN" b="0" kern="1200" cap="none" spc="300" normalizeH="0" baseline="0" noProof="0" dirty="0">
                <a:latin typeface="幼圆" panose="02010509060101010101" pitchFamily="49" charset="-122"/>
                <a:ea typeface="幼圆" panose="02010509060101010101" pitchFamily="49" charset="-122"/>
                <a:cs typeface="+mn-cs"/>
              </a:rPr>
              <a:t>年</a:t>
            </a:r>
            <a:r>
              <a:rPr kumimoji="0" lang="en-US" altLang="zh-CN" b="0" kern="1200" cap="none" spc="300" normalizeH="0" baseline="0" noProof="0" dirty="0">
                <a:latin typeface="幼圆" panose="02010509060101010101" pitchFamily="49" charset="-122"/>
                <a:ea typeface="幼圆" panose="02010509060101010101" pitchFamily="49" charset="-122"/>
                <a:cs typeface="+mn-cs"/>
              </a:rPr>
              <a:t>4</a:t>
            </a:r>
            <a:r>
              <a:rPr kumimoji="0" lang="zh-CN" altLang="zh-CN" b="0" kern="1200" cap="none" spc="300" normalizeH="0" baseline="0" noProof="0" dirty="0">
                <a:latin typeface="幼圆" panose="02010509060101010101" pitchFamily="49" charset="-122"/>
                <a:ea typeface="幼圆" panose="02010509060101010101" pitchFamily="49" charset="-122"/>
                <a:cs typeface="+mn-cs"/>
              </a:rPr>
              <a:t>月</a:t>
            </a:r>
            <a:r>
              <a:rPr kumimoji="0" lang="en-US" altLang="zh-CN" b="0" kern="1200" cap="none" spc="300" normalizeH="0" baseline="0" noProof="0" dirty="0">
                <a:latin typeface="幼圆" panose="02010509060101010101" pitchFamily="49" charset="-122"/>
                <a:ea typeface="幼圆" panose="02010509060101010101" pitchFamily="49" charset="-122"/>
                <a:cs typeface="+mn-cs"/>
              </a:rPr>
              <a:t>28</a:t>
            </a:r>
            <a:r>
              <a:rPr kumimoji="0" lang="zh-CN" altLang="zh-CN" b="0" kern="1200" cap="none" spc="300" normalizeH="0" baseline="0" noProof="0" dirty="0">
                <a:latin typeface="幼圆" panose="02010509060101010101" pitchFamily="49" charset="-122"/>
                <a:ea typeface="幼圆" panose="02010509060101010101" pitchFamily="49" charset="-122"/>
                <a:cs typeface="+mn-cs"/>
              </a:rPr>
              <a:t>日，国土资源部下发：《国土资源部关于严格落实农村集体土地所有权确权登记发证全覆盖的通知》（国土资电发</a:t>
            </a:r>
            <a:r>
              <a:rPr kumimoji="0" lang="en-US" altLang="zh-CN" b="0" kern="1200" cap="none" spc="300" normalizeH="0" baseline="0" noProof="0" dirty="0">
                <a:latin typeface="幼圆" panose="02010509060101010101" pitchFamily="49" charset="-122"/>
                <a:ea typeface="幼圆" panose="02010509060101010101" pitchFamily="49" charset="-122"/>
                <a:cs typeface="+mn-cs"/>
              </a:rPr>
              <a:t>[2012]41</a:t>
            </a:r>
            <a:r>
              <a:rPr kumimoji="0" lang="zh-CN" altLang="zh-CN" b="0" kern="1200" cap="none" spc="300" normalizeH="0" baseline="0" noProof="0" dirty="0">
                <a:latin typeface="幼圆" panose="02010509060101010101" pitchFamily="49" charset="-122"/>
                <a:ea typeface="幼圆" panose="02010509060101010101" pitchFamily="49" charset="-122"/>
                <a:cs typeface="+mn-cs"/>
              </a:rPr>
              <a:t>号），要求各地要将通知精神向本级人民政府汇报。</a:t>
            </a:r>
            <a:endParaRPr kumimoji="0" lang="zh-CN" altLang="en-US" b="0" kern="1200" cap="none" spc="300" normalizeH="0" baseline="0" noProof="0" dirty="0">
              <a:latin typeface="幼圆" panose="02010509060101010101" pitchFamily="49" charset="-122"/>
              <a:ea typeface="幼圆" panose="02010509060101010101" pitchFamily="49" charset="-122"/>
              <a:cs typeface="+mn-cs"/>
            </a:endParaRPr>
          </a:p>
        </p:txBody>
      </p:sp>
    </p:spTree>
  </p:cSld>
  <p:clrMapOvr>
    <a:masterClrMapping/>
  </p:clrMapOvr>
  <p:transition spd="slow" advTm="6666">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5"/>
          <p:cNvSpPr txBox="1">
            <a:spLocks noChangeArrowheads="1"/>
          </p:cNvSpPr>
          <p:nvPr/>
        </p:nvSpPr>
        <p:spPr bwMode="auto">
          <a:xfrm>
            <a:off x="484615" y="1916832"/>
            <a:ext cx="1721485" cy="4399915"/>
          </a:xfrm>
          <a:prstGeom prst="rect">
            <a:avLst/>
          </a:prstGeom>
          <a:solidFill>
            <a:schemeClr val="accent1">
              <a:lumMod val="20000"/>
              <a:lumOff val="80000"/>
            </a:schemeClr>
          </a:solidFill>
          <a:ln w="19050">
            <a:solidFill>
              <a:schemeClr val="tx1"/>
            </a:solidFill>
            <a:prstDash val="lgDashDot"/>
          </a:ln>
        </p:spPr>
        <p:txBody>
          <a:bodyPr vert="horz"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b="1" dirty="0" smtClean="0">
                <a:latin typeface="Arial" panose="020B0604020202020204" pitchFamily="34" charset="0"/>
              </a:rPr>
              <a:t>1.</a:t>
            </a:r>
            <a:r>
              <a:rPr lang="zh-CN" altLang="en-US" b="1" dirty="0" smtClean="0">
                <a:latin typeface="Arial" panose="020B0604020202020204" pitchFamily="34" charset="0"/>
              </a:rPr>
              <a:t>不动产</a:t>
            </a:r>
            <a:r>
              <a:rPr lang="zh-CN" altLang="en-US" b="1" dirty="0">
                <a:latin typeface="Arial" panose="020B0604020202020204" pitchFamily="34" charset="0"/>
              </a:rPr>
              <a:t>：</a:t>
            </a:r>
            <a:r>
              <a:rPr lang="zh-CN" altLang="en-US" sz="2000" dirty="0">
                <a:latin typeface="方正姚体" panose="02010601030101010101" pitchFamily="2" charset="-122"/>
                <a:ea typeface="方正姚体" panose="02010601030101010101" pitchFamily="2" charset="-122"/>
              </a:rPr>
              <a:t>是指依自然性质或法律规定不可移动的财产，如土地、房屋、探矿权、采矿权等土地</a:t>
            </a:r>
            <a:r>
              <a:rPr lang="zh-CN" altLang="en-US" sz="2000" dirty="0">
                <a:latin typeface="方正姚体" panose="02010601030101010101" pitchFamily="2" charset="-122"/>
                <a:ea typeface="方正姚体" panose="02010601030101010101" pitchFamily="2" charset="-122"/>
                <a:hlinkClick r:id="rId1"/>
              </a:rPr>
              <a:t>定着物</a:t>
            </a:r>
            <a:r>
              <a:rPr lang="zh-CN" altLang="en-US" sz="2000" dirty="0">
                <a:latin typeface="方正姚体" panose="02010601030101010101" pitchFamily="2" charset="-122"/>
                <a:ea typeface="方正姚体" panose="02010601030101010101" pitchFamily="2" charset="-122"/>
              </a:rPr>
              <a:t>、与土地尚未脱离的土地生成物、因自然或者人力添附于土地并且不能分离的其他物。 </a:t>
            </a:r>
            <a:endParaRPr lang="zh-CN" altLang="en-US" sz="2000" dirty="0">
              <a:latin typeface="方正姚体" panose="02010601030101010101" pitchFamily="2" charset="-122"/>
              <a:ea typeface="方正姚体" panose="02010601030101010101" pitchFamily="2" charset="-122"/>
            </a:endParaRPr>
          </a:p>
        </p:txBody>
      </p:sp>
      <p:sp>
        <p:nvSpPr>
          <p:cNvPr id="22" name="Text Box 14"/>
          <p:cNvSpPr txBox="1">
            <a:spLocks noChangeArrowheads="1"/>
          </p:cNvSpPr>
          <p:nvPr/>
        </p:nvSpPr>
        <p:spPr bwMode="auto">
          <a:xfrm>
            <a:off x="2930823" y="6011996"/>
            <a:ext cx="85690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dirty="0"/>
              <a:t>不动产范围很宽泛，不止</a:t>
            </a:r>
            <a:r>
              <a:rPr lang="zh-CN" altLang="en-US" dirty="0">
                <a:solidFill>
                  <a:srgbClr val="FF8500"/>
                </a:solidFill>
              </a:rPr>
              <a:t>土地、房产</a:t>
            </a:r>
            <a:r>
              <a:rPr lang="zh-CN" altLang="en-US" dirty="0"/>
              <a:t>，还有</a:t>
            </a:r>
            <a:r>
              <a:rPr lang="zh-CN" altLang="en-US" dirty="0">
                <a:solidFill>
                  <a:srgbClr val="FF8500"/>
                </a:solidFill>
              </a:rPr>
              <a:t>草原</a:t>
            </a:r>
            <a:r>
              <a:rPr lang="zh-CN" altLang="en-US" dirty="0"/>
              <a:t>、</a:t>
            </a:r>
            <a:r>
              <a:rPr lang="zh-CN" altLang="en-US" dirty="0">
                <a:solidFill>
                  <a:srgbClr val="FF8500"/>
                </a:solidFill>
              </a:rPr>
              <a:t>林地（林木）</a:t>
            </a:r>
            <a:r>
              <a:rPr lang="zh-CN" altLang="en-US" dirty="0"/>
              <a:t>、</a:t>
            </a:r>
            <a:r>
              <a:rPr lang="zh-CN" altLang="en-US" dirty="0">
                <a:solidFill>
                  <a:srgbClr val="FF8500"/>
                </a:solidFill>
              </a:rPr>
              <a:t>水域</a:t>
            </a:r>
            <a:r>
              <a:rPr lang="zh-CN" altLang="en-US" dirty="0"/>
              <a:t>、</a:t>
            </a:r>
            <a:r>
              <a:rPr lang="zh-CN" altLang="en-US" dirty="0" smtClean="0">
                <a:solidFill>
                  <a:srgbClr val="FF8500"/>
                </a:solidFill>
              </a:rPr>
              <a:t>采矿权</a:t>
            </a:r>
            <a:r>
              <a:rPr lang="en-US" altLang="zh-CN" dirty="0"/>
              <a:t>……</a:t>
            </a:r>
            <a:endParaRPr lang="zh-CN" altLang="en-US" dirty="0"/>
          </a:p>
        </p:txBody>
      </p:sp>
      <p:pic>
        <p:nvPicPr>
          <p:cNvPr id="2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9450" y="1691670"/>
            <a:ext cx="828040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8"/>
          <p:cNvSpPr txBox="1"/>
          <p:nvPr/>
        </p:nvSpPr>
        <p:spPr>
          <a:xfrm>
            <a:off x="482600" y="1054100"/>
            <a:ext cx="4197985" cy="429895"/>
          </a:xfrm>
          <a:prstGeom prst="rect">
            <a:avLst/>
          </a:prstGeom>
          <a:solidFill>
            <a:srgbClr val="FF8500"/>
          </a:solidFill>
          <a:scene3d>
            <a:camera prst="orthographicFront"/>
            <a:lightRig rig="threePt" dir="t"/>
          </a:scene3d>
          <a:sp3d>
            <a:bevelT/>
          </a:sp3d>
        </p:spPr>
        <p:txBody>
          <a:bodyPr wrap="square" rtlCol="0">
            <a:spAutoFit/>
          </a:bodyPr>
          <a:lstStyle/>
          <a:p>
            <a:pPr algn="ctr"/>
            <a:r>
              <a:rPr lang="zh-CN" altLang="en-US" sz="2200" dirty="0" smtClean="0">
                <a:solidFill>
                  <a:schemeClr val="bg1"/>
                </a:solidFill>
                <a:latin typeface="华康俪金黑W8(P)" pitchFamily="34" charset="-122"/>
                <a:ea typeface="华康俪金黑W8(P)" pitchFamily="34" charset="-122"/>
              </a:rPr>
              <a:t>（一）不动产和不动产登记概念</a:t>
            </a:r>
            <a:endParaRPr lang="zh-CN" altLang="en-US" sz="2200" dirty="0">
              <a:solidFill>
                <a:schemeClr val="bg1"/>
              </a:solidFill>
              <a:latin typeface="华康俪金黑W8(P)" pitchFamily="34" charset="-122"/>
              <a:ea typeface="华康俪金黑W8(P)" pitchFamily="34" charset="-122"/>
            </a:endParaRPr>
          </a:p>
        </p:txBody>
      </p:sp>
    </p:spTree>
    <p:custDataLst>
      <p:tags r:id="rId3"/>
    </p:custDataLst>
  </p:cSld>
  <p:clrMapOvr>
    <a:masterClrMapping/>
  </p:clrMapOvr>
  <p:transition spd="slow" advTm="15894">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ircle(in)">
                                      <p:cBhvr>
                                        <p:cTn id="7" dur="2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15" presetClass="emph" presetSubtype="0" nodeType="clickEffect">
                                  <p:stCondLst>
                                    <p:cond delay="0"/>
                                  </p:stCondLst>
                                  <p:iterate type="lt">
                                    <p:tmAbs val="25"/>
                                  </p:iterate>
                                  <p:childTnLst>
                                    <p:set>
                                      <p:cBhvr override="childStyle">
                                        <p:cTn id="18" dur="indefinite"/>
                                        <p:tgtEl>
                                          <p:spTgt spid="22">
                                            <p:txEl>
                                              <p:pRg st="0" end="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3"/>
          <p:cNvSpPr/>
          <p:nvPr/>
        </p:nvSpPr>
        <p:spPr bwMode="auto">
          <a:xfrm>
            <a:off x="427435" y="5656410"/>
            <a:ext cx="5310188" cy="400050"/>
          </a:xfrm>
          <a:custGeom>
            <a:avLst/>
            <a:gdLst>
              <a:gd name="T0" fmla="*/ 0 w 5367"/>
              <a:gd name="T1" fmla="*/ 0 h 644"/>
              <a:gd name="T2" fmla="*/ 329663502 w 5367"/>
              <a:gd name="T3" fmla="*/ 0 h 644"/>
              <a:gd name="T4" fmla="*/ 329269143 w 5367"/>
              <a:gd name="T5" fmla="*/ 298098454 h 644"/>
              <a:gd name="T6" fmla="*/ 2116390638 w 5367"/>
              <a:gd name="T7" fmla="*/ 298098454 h 644"/>
              <a:gd name="T8" fmla="*/ 0 60000 65536"/>
              <a:gd name="T9" fmla="*/ 0 60000 65536"/>
              <a:gd name="T10" fmla="*/ 0 60000 65536"/>
              <a:gd name="T11" fmla="*/ 0 60000 65536"/>
              <a:gd name="T12" fmla="*/ 0 w 5367"/>
              <a:gd name="T13" fmla="*/ 0 h 644"/>
              <a:gd name="T14" fmla="*/ 5367 w 5367"/>
              <a:gd name="T15" fmla="*/ 644 h 644"/>
            </a:gdLst>
            <a:ahLst/>
            <a:cxnLst>
              <a:cxn ang="T8">
                <a:pos x="T0" y="T1"/>
              </a:cxn>
              <a:cxn ang="T9">
                <a:pos x="T2" y="T3"/>
              </a:cxn>
              <a:cxn ang="T10">
                <a:pos x="T4" y="T5"/>
              </a:cxn>
              <a:cxn ang="T11">
                <a:pos x="T6" y="T7"/>
              </a:cxn>
            </a:cxnLst>
            <a:rect l="T12" t="T13" r="T14" b="T15"/>
            <a:pathLst>
              <a:path w="5367" h="644">
                <a:moveTo>
                  <a:pt x="0" y="0"/>
                </a:moveTo>
                <a:lnTo>
                  <a:pt x="836" y="0"/>
                </a:lnTo>
                <a:lnTo>
                  <a:pt x="835" y="644"/>
                </a:lnTo>
                <a:lnTo>
                  <a:pt x="5367" y="644"/>
                </a:lnTo>
              </a:path>
            </a:pathLst>
          </a:custGeom>
          <a:noFill/>
          <a:ln w="28575" cap="flat" cmpd="sng">
            <a:solidFill>
              <a:srgbClr val="FF8500"/>
            </a:solidFill>
            <a:prstDash val="solid"/>
            <a:rou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9" name="Rectangle 11"/>
          <p:cNvSpPr>
            <a:spLocks noChangeArrowheads="1"/>
          </p:cNvSpPr>
          <p:nvPr/>
        </p:nvSpPr>
        <p:spPr bwMode="auto">
          <a:xfrm>
            <a:off x="536180" y="2946548"/>
            <a:ext cx="78473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square" lIns="0" tIns="0" rIns="0" bIns="0" anchor="ctr">
            <a:spAutoFit/>
          </a:bodyPr>
          <a:lstStyle/>
          <a:p>
            <a:pPr defTabSz="330200">
              <a:tabLst>
                <a:tab pos="8521700" algn="r"/>
              </a:tabLst>
            </a:pPr>
            <a:r>
              <a:rPr lang="zh-CN" altLang="en-US" b="1" dirty="0" smtClean="0">
                <a:solidFill>
                  <a:srgbClr val="000000"/>
                </a:solidFill>
              </a:rPr>
              <a:t>  不可    </a:t>
            </a:r>
            <a:r>
              <a:rPr lang="zh-CN" altLang="en-US" b="1" dirty="0">
                <a:solidFill>
                  <a:srgbClr val="000000"/>
                </a:solidFill>
              </a:rPr>
              <a:t>移动性</a:t>
            </a:r>
            <a:endParaRPr lang="zh-CN" altLang="en-US" b="1" dirty="0">
              <a:solidFill>
                <a:srgbClr val="000000"/>
              </a:solidFill>
            </a:endParaRPr>
          </a:p>
        </p:txBody>
      </p:sp>
      <p:sp>
        <p:nvSpPr>
          <p:cNvPr id="10" name="Rectangle 12"/>
          <p:cNvSpPr>
            <a:spLocks noChangeArrowheads="1"/>
          </p:cNvSpPr>
          <p:nvPr/>
        </p:nvSpPr>
        <p:spPr bwMode="auto">
          <a:xfrm>
            <a:off x="1633935" y="2848123"/>
            <a:ext cx="36004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nchor="ctr">
            <a:spAutoFit/>
          </a:bodyPr>
          <a:lstStyle/>
          <a:p>
            <a:pPr marL="161925" lvl="1" indent="-160655" defTabSz="330200">
              <a:tabLst>
                <a:tab pos="8521700" algn="r"/>
              </a:tabLst>
            </a:pPr>
            <a:r>
              <a:rPr lang="en-US" altLang="zh-CN" sz="1600" dirty="0" err="1">
                <a:solidFill>
                  <a:srgbClr val="000000"/>
                </a:solidFill>
              </a:rPr>
              <a:t>又称位置固定性，即地理位置固定</a:t>
            </a:r>
            <a:r>
              <a:rPr lang="en-US" altLang="zh-CN" sz="1600" dirty="0">
                <a:solidFill>
                  <a:srgbClr val="000000"/>
                </a:solidFill>
              </a:rPr>
              <a:t>。</a:t>
            </a:r>
            <a:endParaRPr lang="en-US" altLang="de-DE" sz="1600" dirty="0">
              <a:solidFill>
                <a:srgbClr val="000000"/>
              </a:solidFill>
            </a:endParaRPr>
          </a:p>
        </p:txBody>
      </p:sp>
      <p:sp>
        <p:nvSpPr>
          <p:cNvPr id="11" name="Freeform 13"/>
          <p:cNvSpPr/>
          <p:nvPr/>
        </p:nvSpPr>
        <p:spPr bwMode="auto">
          <a:xfrm>
            <a:off x="481410" y="2814785"/>
            <a:ext cx="5327650" cy="431800"/>
          </a:xfrm>
          <a:custGeom>
            <a:avLst/>
            <a:gdLst>
              <a:gd name="T0" fmla="*/ 0 w 5367"/>
              <a:gd name="T1" fmla="*/ 0 h 644"/>
              <a:gd name="T2" fmla="*/ 329663502 w 5367"/>
              <a:gd name="T3" fmla="*/ 0 h 644"/>
              <a:gd name="T4" fmla="*/ 329269143 w 5367"/>
              <a:gd name="T5" fmla="*/ 298098454 h 644"/>
              <a:gd name="T6" fmla="*/ 2116390638 w 5367"/>
              <a:gd name="T7" fmla="*/ 298098454 h 644"/>
              <a:gd name="T8" fmla="*/ 0 60000 65536"/>
              <a:gd name="T9" fmla="*/ 0 60000 65536"/>
              <a:gd name="T10" fmla="*/ 0 60000 65536"/>
              <a:gd name="T11" fmla="*/ 0 60000 65536"/>
              <a:gd name="T12" fmla="*/ 0 w 5367"/>
              <a:gd name="T13" fmla="*/ 0 h 644"/>
              <a:gd name="T14" fmla="*/ 5367 w 5367"/>
              <a:gd name="T15" fmla="*/ 644 h 644"/>
            </a:gdLst>
            <a:ahLst/>
            <a:cxnLst>
              <a:cxn ang="T8">
                <a:pos x="T0" y="T1"/>
              </a:cxn>
              <a:cxn ang="T9">
                <a:pos x="T2" y="T3"/>
              </a:cxn>
              <a:cxn ang="T10">
                <a:pos x="T4" y="T5"/>
              </a:cxn>
              <a:cxn ang="T11">
                <a:pos x="T6" y="T7"/>
              </a:cxn>
            </a:cxnLst>
            <a:rect l="T12" t="T13" r="T14" b="T15"/>
            <a:pathLst>
              <a:path w="5367" h="644">
                <a:moveTo>
                  <a:pt x="0" y="0"/>
                </a:moveTo>
                <a:lnTo>
                  <a:pt x="836" y="0"/>
                </a:lnTo>
                <a:lnTo>
                  <a:pt x="835" y="644"/>
                </a:lnTo>
                <a:lnTo>
                  <a:pt x="5367" y="644"/>
                </a:lnTo>
              </a:path>
            </a:pathLst>
          </a:custGeom>
          <a:noFill/>
          <a:ln w="28575" cap="flat" cmpd="sng">
            <a:solidFill>
              <a:srgbClr val="FF8500"/>
            </a:solidFill>
            <a:prstDash val="solid"/>
            <a:rou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12" name="Rectangle 30"/>
          <p:cNvSpPr>
            <a:spLocks noChangeArrowheads="1"/>
          </p:cNvSpPr>
          <p:nvPr/>
        </p:nvSpPr>
        <p:spPr bwMode="auto">
          <a:xfrm>
            <a:off x="409973" y="3856185"/>
            <a:ext cx="8286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nchor="ctr">
            <a:spAutoFit/>
          </a:bodyPr>
          <a:lstStyle/>
          <a:p>
            <a:pPr defTabSz="330200">
              <a:tabLst>
                <a:tab pos="8521700" algn="r"/>
              </a:tabLst>
            </a:pPr>
            <a:r>
              <a:rPr lang="zh-CN" altLang="en-US" b="1">
                <a:solidFill>
                  <a:srgbClr val="000000"/>
                </a:solidFill>
              </a:rPr>
              <a:t>个别性</a:t>
            </a:r>
            <a:endParaRPr lang="zh-CN" altLang="en-US" b="1">
              <a:solidFill>
                <a:srgbClr val="000000"/>
              </a:solidFill>
            </a:endParaRPr>
          </a:p>
        </p:txBody>
      </p:sp>
      <p:sp>
        <p:nvSpPr>
          <p:cNvPr id="15" name="Rectangle 31"/>
          <p:cNvSpPr>
            <a:spLocks noChangeArrowheads="1"/>
          </p:cNvSpPr>
          <p:nvPr/>
        </p:nvSpPr>
        <p:spPr bwMode="auto">
          <a:xfrm>
            <a:off x="1418035" y="4495948"/>
            <a:ext cx="41767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nchor="ctr">
            <a:spAutoFit/>
          </a:bodyPr>
          <a:lstStyle/>
          <a:p>
            <a:pPr marL="161925" lvl="1" indent="-160655" defTabSz="330200">
              <a:tabLst>
                <a:tab pos="8521700" algn="r"/>
              </a:tabLst>
            </a:pPr>
            <a:r>
              <a:rPr lang="en-US" altLang="zh-CN" sz="1600" dirty="0" err="1">
                <a:solidFill>
                  <a:srgbClr val="000000"/>
                </a:solidFill>
              </a:rPr>
              <a:t>又称寿命长久，土地不因使用或放置而损耗、毁灭，且增值。我国土地有使用年限</a:t>
            </a:r>
            <a:endParaRPr lang="en-US" altLang="zh-CN" sz="1600" dirty="0">
              <a:solidFill>
                <a:srgbClr val="000000"/>
              </a:solidFill>
            </a:endParaRPr>
          </a:p>
          <a:p>
            <a:pPr marL="161925" lvl="1" indent="-160655" defTabSz="330200">
              <a:buFontTx/>
              <a:buChar char="•"/>
              <a:tabLst>
                <a:tab pos="8521700" algn="r"/>
              </a:tabLst>
            </a:pPr>
            <a:endParaRPr lang="en-US" altLang="de-DE" sz="1600" dirty="0">
              <a:solidFill>
                <a:srgbClr val="000000"/>
              </a:solidFill>
            </a:endParaRPr>
          </a:p>
        </p:txBody>
      </p:sp>
      <p:sp>
        <p:nvSpPr>
          <p:cNvPr id="16" name="Freeform 32"/>
          <p:cNvSpPr/>
          <p:nvPr/>
        </p:nvSpPr>
        <p:spPr bwMode="auto">
          <a:xfrm>
            <a:off x="409973" y="3711723"/>
            <a:ext cx="5327650" cy="438150"/>
          </a:xfrm>
          <a:custGeom>
            <a:avLst/>
            <a:gdLst>
              <a:gd name="T0" fmla="*/ 0 w 5367"/>
              <a:gd name="T1" fmla="*/ 0 h 644"/>
              <a:gd name="T2" fmla="*/ 329663502 w 5367"/>
              <a:gd name="T3" fmla="*/ 0 h 644"/>
              <a:gd name="T4" fmla="*/ 329269143 w 5367"/>
              <a:gd name="T5" fmla="*/ 298098454 h 644"/>
              <a:gd name="T6" fmla="*/ 2116390638 w 5367"/>
              <a:gd name="T7" fmla="*/ 298098454 h 644"/>
              <a:gd name="T8" fmla="*/ 0 60000 65536"/>
              <a:gd name="T9" fmla="*/ 0 60000 65536"/>
              <a:gd name="T10" fmla="*/ 0 60000 65536"/>
              <a:gd name="T11" fmla="*/ 0 60000 65536"/>
              <a:gd name="T12" fmla="*/ 0 w 5367"/>
              <a:gd name="T13" fmla="*/ 0 h 644"/>
              <a:gd name="T14" fmla="*/ 5367 w 5367"/>
              <a:gd name="T15" fmla="*/ 644 h 644"/>
            </a:gdLst>
            <a:ahLst/>
            <a:cxnLst>
              <a:cxn ang="T8">
                <a:pos x="T0" y="T1"/>
              </a:cxn>
              <a:cxn ang="T9">
                <a:pos x="T2" y="T3"/>
              </a:cxn>
              <a:cxn ang="T10">
                <a:pos x="T4" y="T5"/>
              </a:cxn>
              <a:cxn ang="T11">
                <a:pos x="T6" y="T7"/>
              </a:cxn>
            </a:cxnLst>
            <a:rect l="T12" t="T13" r="T14" b="T15"/>
            <a:pathLst>
              <a:path w="5367" h="644">
                <a:moveTo>
                  <a:pt x="0" y="0"/>
                </a:moveTo>
                <a:lnTo>
                  <a:pt x="836" y="0"/>
                </a:lnTo>
                <a:lnTo>
                  <a:pt x="835" y="644"/>
                </a:lnTo>
                <a:lnTo>
                  <a:pt x="5367" y="644"/>
                </a:lnTo>
              </a:path>
            </a:pathLst>
          </a:custGeom>
          <a:noFill/>
          <a:ln w="28575" cap="flat" cmpd="sng">
            <a:solidFill>
              <a:srgbClr val="FF8500"/>
            </a:solidFill>
            <a:prstDash val="solid"/>
            <a:rou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17" name="Rectangle 33"/>
          <p:cNvSpPr>
            <a:spLocks noChangeArrowheads="1"/>
          </p:cNvSpPr>
          <p:nvPr/>
        </p:nvSpPr>
        <p:spPr bwMode="auto">
          <a:xfrm>
            <a:off x="409973" y="4876493"/>
            <a:ext cx="7191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nchor="ctr">
            <a:spAutoFit/>
          </a:bodyPr>
          <a:lstStyle/>
          <a:p>
            <a:pPr defTabSz="330200">
              <a:tabLst>
                <a:tab pos="8521700" algn="r"/>
              </a:tabLst>
            </a:pPr>
            <a:r>
              <a:rPr lang="zh-CN" altLang="en-US" b="1" dirty="0">
                <a:solidFill>
                  <a:srgbClr val="000000"/>
                </a:solidFill>
              </a:rPr>
              <a:t>耐久性</a:t>
            </a:r>
            <a:endParaRPr lang="zh-CN" altLang="en-US" b="1" dirty="0">
              <a:solidFill>
                <a:srgbClr val="000000"/>
              </a:solidFill>
            </a:endParaRPr>
          </a:p>
        </p:txBody>
      </p:sp>
      <p:sp>
        <p:nvSpPr>
          <p:cNvPr id="22" name="Rectangle 34"/>
          <p:cNvSpPr>
            <a:spLocks noChangeArrowheads="1"/>
          </p:cNvSpPr>
          <p:nvPr/>
        </p:nvSpPr>
        <p:spPr bwMode="auto">
          <a:xfrm>
            <a:off x="1418035" y="3495823"/>
            <a:ext cx="41227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nchor="ctr">
            <a:spAutoFit/>
          </a:bodyPr>
          <a:lstStyle/>
          <a:p>
            <a:pPr marL="161925" lvl="1" indent="-160655" defTabSz="330200">
              <a:tabLst>
                <a:tab pos="8521700" algn="r"/>
              </a:tabLst>
            </a:pPr>
            <a:r>
              <a:rPr lang="en-US" altLang="zh-CN" sz="1600" dirty="0" err="1">
                <a:solidFill>
                  <a:srgbClr val="000000"/>
                </a:solidFill>
              </a:rPr>
              <a:t>也称独特性、异质性、独一无二，包括位置差异、利用程度差异、权利差异</a:t>
            </a:r>
            <a:r>
              <a:rPr lang="en-US" altLang="zh-CN" sz="1600" dirty="0">
                <a:solidFill>
                  <a:srgbClr val="000000"/>
                </a:solidFill>
              </a:rPr>
              <a:t> 。</a:t>
            </a:r>
            <a:endParaRPr lang="en-US" altLang="de-DE" sz="1600" dirty="0">
              <a:solidFill>
                <a:srgbClr val="000000"/>
              </a:solidFill>
            </a:endParaRPr>
          </a:p>
        </p:txBody>
      </p:sp>
      <p:sp>
        <p:nvSpPr>
          <p:cNvPr id="23" name="Freeform 35"/>
          <p:cNvSpPr/>
          <p:nvPr/>
        </p:nvSpPr>
        <p:spPr bwMode="auto">
          <a:xfrm>
            <a:off x="409973" y="4692798"/>
            <a:ext cx="5327650" cy="444500"/>
          </a:xfrm>
          <a:custGeom>
            <a:avLst/>
            <a:gdLst>
              <a:gd name="T0" fmla="*/ 0 w 5367"/>
              <a:gd name="T1" fmla="*/ 0 h 644"/>
              <a:gd name="T2" fmla="*/ 329663502 w 5367"/>
              <a:gd name="T3" fmla="*/ 0 h 644"/>
              <a:gd name="T4" fmla="*/ 329269143 w 5367"/>
              <a:gd name="T5" fmla="*/ 298098454 h 644"/>
              <a:gd name="T6" fmla="*/ 2116390638 w 5367"/>
              <a:gd name="T7" fmla="*/ 298098454 h 644"/>
              <a:gd name="T8" fmla="*/ 0 60000 65536"/>
              <a:gd name="T9" fmla="*/ 0 60000 65536"/>
              <a:gd name="T10" fmla="*/ 0 60000 65536"/>
              <a:gd name="T11" fmla="*/ 0 60000 65536"/>
              <a:gd name="T12" fmla="*/ 0 w 5367"/>
              <a:gd name="T13" fmla="*/ 0 h 644"/>
              <a:gd name="T14" fmla="*/ 5367 w 5367"/>
              <a:gd name="T15" fmla="*/ 644 h 644"/>
            </a:gdLst>
            <a:ahLst/>
            <a:cxnLst>
              <a:cxn ang="T8">
                <a:pos x="T0" y="T1"/>
              </a:cxn>
              <a:cxn ang="T9">
                <a:pos x="T2" y="T3"/>
              </a:cxn>
              <a:cxn ang="T10">
                <a:pos x="T4" y="T5"/>
              </a:cxn>
              <a:cxn ang="T11">
                <a:pos x="T6" y="T7"/>
              </a:cxn>
            </a:cxnLst>
            <a:rect l="T12" t="T13" r="T14" b="T15"/>
            <a:pathLst>
              <a:path w="5367" h="644">
                <a:moveTo>
                  <a:pt x="0" y="0"/>
                </a:moveTo>
                <a:lnTo>
                  <a:pt x="836" y="0"/>
                </a:lnTo>
                <a:lnTo>
                  <a:pt x="835" y="644"/>
                </a:lnTo>
                <a:lnTo>
                  <a:pt x="5367" y="644"/>
                </a:lnTo>
              </a:path>
            </a:pathLst>
          </a:custGeom>
          <a:noFill/>
          <a:ln w="28575" cap="flat" cmpd="sng">
            <a:solidFill>
              <a:srgbClr val="FF8500"/>
            </a:solidFill>
            <a:prstDash val="solid"/>
            <a:rou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24" name="Freeform 13"/>
          <p:cNvSpPr/>
          <p:nvPr/>
        </p:nvSpPr>
        <p:spPr bwMode="auto">
          <a:xfrm rot="10800000">
            <a:off x="6333852" y="6053285"/>
            <a:ext cx="5310187" cy="400050"/>
          </a:xfrm>
          <a:custGeom>
            <a:avLst/>
            <a:gdLst>
              <a:gd name="T0" fmla="*/ 0 w 5367"/>
              <a:gd name="T1" fmla="*/ 0 h 644"/>
              <a:gd name="T2" fmla="*/ 329663502 w 5367"/>
              <a:gd name="T3" fmla="*/ 0 h 644"/>
              <a:gd name="T4" fmla="*/ 329269143 w 5367"/>
              <a:gd name="T5" fmla="*/ 298098454 h 644"/>
              <a:gd name="T6" fmla="*/ 2116390638 w 5367"/>
              <a:gd name="T7" fmla="*/ 298098454 h 644"/>
              <a:gd name="T8" fmla="*/ 0 60000 65536"/>
              <a:gd name="T9" fmla="*/ 0 60000 65536"/>
              <a:gd name="T10" fmla="*/ 0 60000 65536"/>
              <a:gd name="T11" fmla="*/ 0 60000 65536"/>
              <a:gd name="T12" fmla="*/ 0 w 5367"/>
              <a:gd name="T13" fmla="*/ 0 h 644"/>
              <a:gd name="T14" fmla="*/ 5367 w 5367"/>
              <a:gd name="T15" fmla="*/ 644 h 644"/>
            </a:gdLst>
            <a:ahLst/>
            <a:cxnLst>
              <a:cxn ang="T8">
                <a:pos x="T0" y="T1"/>
              </a:cxn>
              <a:cxn ang="T9">
                <a:pos x="T2" y="T3"/>
              </a:cxn>
              <a:cxn ang="T10">
                <a:pos x="T4" y="T5"/>
              </a:cxn>
              <a:cxn ang="T11">
                <a:pos x="T6" y="T7"/>
              </a:cxn>
            </a:cxnLst>
            <a:rect l="T12" t="T13" r="T14" b="T15"/>
            <a:pathLst>
              <a:path w="5367" h="644">
                <a:moveTo>
                  <a:pt x="0" y="0"/>
                </a:moveTo>
                <a:lnTo>
                  <a:pt x="836" y="0"/>
                </a:lnTo>
                <a:lnTo>
                  <a:pt x="835" y="644"/>
                </a:lnTo>
                <a:lnTo>
                  <a:pt x="5367" y="644"/>
                </a:lnTo>
              </a:path>
            </a:pathLst>
          </a:custGeom>
          <a:noFill/>
          <a:ln w="22225" cap="flat" cmpd="sng">
            <a:solidFill>
              <a:srgbClr val="92D050"/>
            </a:solidFill>
            <a:prstDash val="solid"/>
            <a:rou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25" name="Freeform 13"/>
          <p:cNvSpPr/>
          <p:nvPr/>
        </p:nvSpPr>
        <p:spPr bwMode="auto">
          <a:xfrm rot="10800000">
            <a:off x="6316389" y="3213248"/>
            <a:ext cx="5327650" cy="431800"/>
          </a:xfrm>
          <a:custGeom>
            <a:avLst/>
            <a:gdLst>
              <a:gd name="T0" fmla="*/ 0 w 5367"/>
              <a:gd name="T1" fmla="*/ 0 h 644"/>
              <a:gd name="T2" fmla="*/ 329663502 w 5367"/>
              <a:gd name="T3" fmla="*/ 0 h 644"/>
              <a:gd name="T4" fmla="*/ 329269143 w 5367"/>
              <a:gd name="T5" fmla="*/ 298098454 h 644"/>
              <a:gd name="T6" fmla="*/ 2116390638 w 5367"/>
              <a:gd name="T7" fmla="*/ 298098454 h 644"/>
              <a:gd name="T8" fmla="*/ 0 60000 65536"/>
              <a:gd name="T9" fmla="*/ 0 60000 65536"/>
              <a:gd name="T10" fmla="*/ 0 60000 65536"/>
              <a:gd name="T11" fmla="*/ 0 60000 65536"/>
              <a:gd name="T12" fmla="*/ 0 w 5367"/>
              <a:gd name="T13" fmla="*/ 0 h 644"/>
              <a:gd name="T14" fmla="*/ 5367 w 5367"/>
              <a:gd name="T15" fmla="*/ 644 h 644"/>
            </a:gdLst>
            <a:ahLst/>
            <a:cxnLst>
              <a:cxn ang="T8">
                <a:pos x="T0" y="T1"/>
              </a:cxn>
              <a:cxn ang="T9">
                <a:pos x="T2" y="T3"/>
              </a:cxn>
              <a:cxn ang="T10">
                <a:pos x="T4" y="T5"/>
              </a:cxn>
              <a:cxn ang="T11">
                <a:pos x="T6" y="T7"/>
              </a:cxn>
            </a:cxnLst>
            <a:rect l="T12" t="T13" r="T14" b="T15"/>
            <a:pathLst>
              <a:path w="5367" h="644">
                <a:moveTo>
                  <a:pt x="0" y="0"/>
                </a:moveTo>
                <a:lnTo>
                  <a:pt x="836" y="0"/>
                </a:lnTo>
                <a:lnTo>
                  <a:pt x="835" y="644"/>
                </a:lnTo>
                <a:lnTo>
                  <a:pt x="5367" y="644"/>
                </a:lnTo>
              </a:path>
            </a:pathLst>
          </a:custGeom>
          <a:noFill/>
          <a:ln w="28575" cap="flat" cmpd="sng">
            <a:solidFill>
              <a:srgbClr val="92D050"/>
            </a:solidFill>
            <a:prstDash val="solid"/>
            <a:rou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26" name="Freeform 32"/>
          <p:cNvSpPr/>
          <p:nvPr/>
        </p:nvSpPr>
        <p:spPr bwMode="auto">
          <a:xfrm rot="10800000">
            <a:off x="6316389" y="4143523"/>
            <a:ext cx="5327650" cy="438150"/>
          </a:xfrm>
          <a:custGeom>
            <a:avLst/>
            <a:gdLst>
              <a:gd name="T0" fmla="*/ 0 w 5367"/>
              <a:gd name="T1" fmla="*/ 0 h 644"/>
              <a:gd name="T2" fmla="*/ 329663502 w 5367"/>
              <a:gd name="T3" fmla="*/ 0 h 644"/>
              <a:gd name="T4" fmla="*/ 329269143 w 5367"/>
              <a:gd name="T5" fmla="*/ 298098454 h 644"/>
              <a:gd name="T6" fmla="*/ 2116390638 w 5367"/>
              <a:gd name="T7" fmla="*/ 298098454 h 644"/>
              <a:gd name="T8" fmla="*/ 0 60000 65536"/>
              <a:gd name="T9" fmla="*/ 0 60000 65536"/>
              <a:gd name="T10" fmla="*/ 0 60000 65536"/>
              <a:gd name="T11" fmla="*/ 0 60000 65536"/>
              <a:gd name="T12" fmla="*/ 0 w 5367"/>
              <a:gd name="T13" fmla="*/ 0 h 644"/>
              <a:gd name="T14" fmla="*/ 5367 w 5367"/>
              <a:gd name="T15" fmla="*/ 644 h 644"/>
            </a:gdLst>
            <a:ahLst/>
            <a:cxnLst>
              <a:cxn ang="T8">
                <a:pos x="T0" y="T1"/>
              </a:cxn>
              <a:cxn ang="T9">
                <a:pos x="T2" y="T3"/>
              </a:cxn>
              <a:cxn ang="T10">
                <a:pos x="T4" y="T5"/>
              </a:cxn>
              <a:cxn ang="T11">
                <a:pos x="T6" y="T7"/>
              </a:cxn>
            </a:cxnLst>
            <a:rect l="T12" t="T13" r="T14" b="T15"/>
            <a:pathLst>
              <a:path w="5367" h="644">
                <a:moveTo>
                  <a:pt x="0" y="0"/>
                </a:moveTo>
                <a:lnTo>
                  <a:pt x="836" y="0"/>
                </a:lnTo>
                <a:lnTo>
                  <a:pt x="835" y="644"/>
                </a:lnTo>
                <a:lnTo>
                  <a:pt x="5367" y="644"/>
                </a:lnTo>
              </a:path>
            </a:pathLst>
          </a:custGeom>
          <a:noFill/>
          <a:ln w="28575" cap="flat" cmpd="sng">
            <a:solidFill>
              <a:srgbClr val="92D050"/>
            </a:solidFill>
            <a:prstDash val="solid"/>
            <a:rou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27" name="Freeform 35"/>
          <p:cNvSpPr/>
          <p:nvPr/>
        </p:nvSpPr>
        <p:spPr bwMode="auto">
          <a:xfrm rot="10800000">
            <a:off x="6316389" y="5145235"/>
            <a:ext cx="5327650" cy="444500"/>
          </a:xfrm>
          <a:custGeom>
            <a:avLst/>
            <a:gdLst>
              <a:gd name="T0" fmla="*/ 0 w 5367"/>
              <a:gd name="T1" fmla="*/ 0 h 644"/>
              <a:gd name="T2" fmla="*/ 329663502 w 5367"/>
              <a:gd name="T3" fmla="*/ 0 h 644"/>
              <a:gd name="T4" fmla="*/ 329269143 w 5367"/>
              <a:gd name="T5" fmla="*/ 298098454 h 644"/>
              <a:gd name="T6" fmla="*/ 2116390638 w 5367"/>
              <a:gd name="T7" fmla="*/ 298098454 h 644"/>
              <a:gd name="T8" fmla="*/ 0 60000 65536"/>
              <a:gd name="T9" fmla="*/ 0 60000 65536"/>
              <a:gd name="T10" fmla="*/ 0 60000 65536"/>
              <a:gd name="T11" fmla="*/ 0 60000 65536"/>
              <a:gd name="T12" fmla="*/ 0 w 5367"/>
              <a:gd name="T13" fmla="*/ 0 h 644"/>
              <a:gd name="T14" fmla="*/ 5367 w 5367"/>
              <a:gd name="T15" fmla="*/ 644 h 644"/>
            </a:gdLst>
            <a:ahLst/>
            <a:cxnLst>
              <a:cxn ang="T8">
                <a:pos x="T0" y="T1"/>
              </a:cxn>
              <a:cxn ang="T9">
                <a:pos x="T2" y="T3"/>
              </a:cxn>
              <a:cxn ang="T10">
                <a:pos x="T4" y="T5"/>
              </a:cxn>
              <a:cxn ang="T11">
                <a:pos x="T6" y="T7"/>
              </a:cxn>
            </a:cxnLst>
            <a:rect l="T12" t="T13" r="T14" b="T15"/>
            <a:pathLst>
              <a:path w="5367" h="644">
                <a:moveTo>
                  <a:pt x="0" y="0"/>
                </a:moveTo>
                <a:lnTo>
                  <a:pt x="836" y="0"/>
                </a:lnTo>
                <a:lnTo>
                  <a:pt x="835" y="644"/>
                </a:lnTo>
                <a:lnTo>
                  <a:pt x="5367" y="644"/>
                </a:lnTo>
              </a:path>
            </a:pathLst>
          </a:custGeom>
          <a:noFill/>
          <a:ln w="28575" cap="flat" cmpd="sng">
            <a:solidFill>
              <a:srgbClr val="92D050"/>
            </a:solidFill>
            <a:prstDash val="solid"/>
            <a:rou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28" name="Rectangle 33"/>
          <p:cNvSpPr>
            <a:spLocks noChangeArrowheads="1"/>
          </p:cNvSpPr>
          <p:nvPr/>
        </p:nvSpPr>
        <p:spPr bwMode="auto">
          <a:xfrm>
            <a:off x="427435" y="5793389"/>
            <a:ext cx="7207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nchor="ctr">
            <a:spAutoFit/>
          </a:bodyPr>
          <a:lstStyle/>
          <a:p>
            <a:pPr defTabSz="330200">
              <a:tabLst>
                <a:tab pos="8521700" algn="r"/>
              </a:tabLst>
            </a:pPr>
            <a:r>
              <a:rPr lang="zh-CN" altLang="en-US" b="1" dirty="0" smtClean="0">
                <a:solidFill>
                  <a:srgbClr val="000000"/>
                </a:solidFill>
              </a:rPr>
              <a:t>  数量</a:t>
            </a:r>
            <a:endParaRPr lang="zh-CN" altLang="en-US" b="1" dirty="0">
              <a:solidFill>
                <a:srgbClr val="000000"/>
              </a:solidFill>
            </a:endParaRPr>
          </a:p>
          <a:p>
            <a:pPr defTabSz="330200">
              <a:tabLst>
                <a:tab pos="8521700" algn="r"/>
              </a:tabLst>
            </a:pPr>
            <a:r>
              <a:rPr lang="zh-CN" altLang="en-US" b="1" dirty="0">
                <a:solidFill>
                  <a:srgbClr val="000000"/>
                </a:solidFill>
              </a:rPr>
              <a:t>有限性</a:t>
            </a:r>
            <a:endParaRPr lang="zh-CN" altLang="en-US" b="1" dirty="0">
              <a:solidFill>
                <a:srgbClr val="000000"/>
              </a:solidFill>
            </a:endParaRPr>
          </a:p>
        </p:txBody>
      </p:sp>
      <p:sp>
        <p:nvSpPr>
          <p:cNvPr id="29" name="Text Box 38"/>
          <p:cNvSpPr txBox="1">
            <a:spLocks noChangeArrowheads="1"/>
          </p:cNvSpPr>
          <p:nvPr/>
        </p:nvSpPr>
        <p:spPr bwMode="auto">
          <a:xfrm>
            <a:off x="1345010" y="5480198"/>
            <a:ext cx="43211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600" dirty="0"/>
              <a:t>又称供给有限，土地总量固定有限 ，经济供给有弹性。 </a:t>
            </a:r>
            <a:endParaRPr lang="zh-CN" altLang="en-US" sz="1600" dirty="0"/>
          </a:p>
        </p:txBody>
      </p:sp>
      <p:sp>
        <p:nvSpPr>
          <p:cNvPr id="30" name="Text Box 39"/>
          <p:cNvSpPr txBox="1">
            <a:spLocks noChangeArrowheads="1"/>
          </p:cNvSpPr>
          <p:nvPr/>
        </p:nvSpPr>
        <p:spPr bwMode="auto">
          <a:xfrm>
            <a:off x="6675164" y="1628923"/>
            <a:ext cx="475297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t>社会经济特性</a:t>
            </a:r>
            <a:r>
              <a:rPr lang="zh-CN" altLang="en-US" b="1" dirty="0" smtClean="0"/>
              <a:t>：</a:t>
            </a:r>
            <a:endParaRPr lang="en-US" altLang="zh-CN" b="1" dirty="0"/>
          </a:p>
          <a:p>
            <a:pPr>
              <a:spcBef>
                <a:spcPct val="50000"/>
              </a:spcBef>
            </a:pPr>
            <a:r>
              <a:rPr lang="zh-CN" altLang="en-US" dirty="0" smtClean="0"/>
              <a:t>体现</a:t>
            </a:r>
            <a:r>
              <a:rPr lang="zh-CN" altLang="en-US" dirty="0"/>
              <a:t>人们之间的社会关系和经济关系的特性。</a:t>
            </a:r>
            <a:endParaRPr lang="zh-CN" altLang="en-US" dirty="0"/>
          </a:p>
        </p:txBody>
      </p:sp>
      <p:sp>
        <p:nvSpPr>
          <p:cNvPr id="31" name="Text Box 40"/>
          <p:cNvSpPr txBox="1">
            <a:spLocks noChangeArrowheads="1"/>
          </p:cNvSpPr>
          <p:nvPr/>
        </p:nvSpPr>
        <p:spPr bwMode="auto">
          <a:xfrm>
            <a:off x="6314802" y="2571898"/>
            <a:ext cx="4464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dirty="0"/>
              <a:t>与一般物品相比，不动产不仅单价高，而且总价大。</a:t>
            </a:r>
            <a:endParaRPr lang="zh-CN" altLang="en-US" dirty="0"/>
          </a:p>
        </p:txBody>
      </p:sp>
      <p:sp>
        <p:nvSpPr>
          <p:cNvPr id="32" name="Text Box 41"/>
          <p:cNvSpPr txBox="1">
            <a:spLocks noChangeArrowheads="1"/>
          </p:cNvSpPr>
          <p:nvPr/>
        </p:nvSpPr>
        <p:spPr bwMode="auto">
          <a:xfrm>
            <a:off x="6243364" y="3365648"/>
            <a:ext cx="44640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zh-CN" dirty="0"/>
              <a:t>也称为变现力弱、流动性差，主要由价值高、不可移动、易受限制性等造成。</a:t>
            </a:r>
            <a:endParaRPr lang="zh-CN" altLang="en-US" dirty="0"/>
          </a:p>
        </p:txBody>
      </p:sp>
      <p:sp>
        <p:nvSpPr>
          <p:cNvPr id="33" name="Text Box 42"/>
          <p:cNvSpPr txBox="1">
            <a:spLocks noChangeArrowheads="1"/>
          </p:cNvSpPr>
          <p:nvPr/>
        </p:nvSpPr>
        <p:spPr bwMode="auto">
          <a:xfrm>
            <a:off x="6170339" y="4443560"/>
            <a:ext cx="44640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zh-CN" dirty="0"/>
              <a:t>又称相互影响，不动产涉及社会多方面，容易对外界产生影响。</a:t>
            </a:r>
            <a:endParaRPr lang="zh-CN" altLang="en-US" dirty="0"/>
          </a:p>
        </p:txBody>
      </p:sp>
      <p:sp>
        <p:nvSpPr>
          <p:cNvPr id="34" name="Text Box 43"/>
          <p:cNvSpPr txBox="1">
            <a:spLocks noChangeArrowheads="1"/>
          </p:cNvSpPr>
          <p:nvPr/>
        </p:nvSpPr>
        <p:spPr bwMode="auto">
          <a:xfrm>
            <a:off x="6221561" y="5145235"/>
            <a:ext cx="4464050" cy="923330"/>
          </a:xfrm>
          <a:prstGeom prst="rect">
            <a:avLst/>
          </a:prstGeom>
          <a:noFill/>
          <a:ln w="9525">
            <a:no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zh-CN" dirty="0"/>
              <a:t>由涉及广泛性引起。政府主要通过设置管制权、征收权、征税权和充公权四种特权进行管理。</a:t>
            </a:r>
            <a:endParaRPr lang="zh-CN" altLang="zh-CN" dirty="0"/>
          </a:p>
        </p:txBody>
      </p:sp>
      <p:sp>
        <p:nvSpPr>
          <p:cNvPr id="35" name="Text Box 44"/>
          <p:cNvSpPr txBox="1">
            <a:spLocks noChangeArrowheads="1"/>
          </p:cNvSpPr>
          <p:nvPr/>
        </p:nvSpPr>
        <p:spPr bwMode="auto">
          <a:xfrm>
            <a:off x="10923314" y="2997348"/>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en-US"/>
          </a:p>
        </p:txBody>
      </p:sp>
      <p:sp>
        <p:nvSpPr>
          <p:cNvPr id="36" name="Text Box 45"/>
          <p:cNvSpPr txBox="1">
            <a:spLocks noChangeArrowheads="1"/>
          </p:cNvSpPr>
          <p:nvPr/>
        </p:nvSpPr>
        <p:spPr bwMode="auto">
          <a:xfrm>
            <a:off x="11067777" y="3213248"/>
            <a:ext cx="10080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en-US"/>
          </a:p>
        </p:txBody>
      </p:sp>
      <p:sp>
        <p:nvSpPr>
          <p:cNvPr id="37" name="Text Box 46"/>
          <p:cNvSpPr txBox="1">
            <a:spLocks noChangeArrowheads="1"/>
          </p:cNvSpPr>
          <p:nvPr/>
        </p:nvSpPr>
        <p:spPr bwMode="auto">
          <a:xfrm>
            <a:off x="11139488" y="3789510"/>
            <a:ext cx="1008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en-US"/>
          </a:p>
        </p:txBody>
      </p:sp>
      <p:sp>
        <p:nvSpPr>
          <p:cNvPr id="38" name="Text Box 47"/>
          <p:cNvSpPr txBox="1">
            <a:spLocks noChangeArrowheads="1"/>
          </p:cNvSpPr>
          <p:nvPr/>
        </p:nvSpPr>
        <p:spPr bwMode="auto">
          <a:xfrm>
            <a:off x="10851876" y="2925910"/>
            <a:ext cx="10080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330200">
              <a:spcBef>
                <a:spcPct val="50000"/>
              </a:spcBef>
              <a:tabLst>
                <a:tab pos="8521700" algn="r"/>
              </a:tabLst>
            </a:pPr>
            <a:r>
              <a:rPr lang="zh-CN" altLang="en-US" b="1" dirty="0">
                <a:solidFill>
                  <a:srgbClr val="000000"/>
                </a:solidFill>
              </a:rPr>
              <a:t>价值量大 </a:t>
            </a:r>
            <a:endParaRPr lang="zh-CN" altLang="en-US" b="1" dirty="0">
              <a:solidFill>
                <a:srgbClr val="000000"/>
              </a:solidFill>
            </a:endParaRPr>
          </a:p>
        </p:txBody>
      </p:sp>
      <p:sp>
        <p:nvSpPr>
          <p:cNvPr id="39" name="Text Box 48"/>
          <p:cNvSpPr txBox="1">
            <a:spLocks noChangeArrowheads="1"/>
          </p:cNvSpPr>
          <p:nvPr/>
        </p:nvSpPr>
        <p:spPr bwMode="auto">
          <a:xfrm>
            <a:off x="10851877" y="3868885"/>
            <a:ext cx="10080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330200">
              <a:spcBef>
                <a:spcPct val="50000"/>
              </a:spcBef>
              <a:tabLst>
                <a:tab pos="8521700" algn="r"/>
              </a:tabLst>
            </a:pPr>
            <a:r>
              <a:rPr lang="zh-CN" altLang="zh-CN" b="1" dirty="0">
                <a:solidFill>
                  <a:srgbClr val="000000"/>
                </a:solidFill>
              </a:rPr>
              <a:t>难以变现性</a:t>
            </a:r>
            <a:endParaRPr lang="zh-CN" altLang="en-US" b="1" dirty="0">
              <a:solidFill>
                <a:srgbClr val="000000"/>
              </a:solidFill>
            </a:endParaRPr>
          </a:p>
        </p:txBody>
      </p:sp>
      <p:sp>
        <p:nvSpPr>
          <p:cNvPr id="40" name="Text Box 49"/>
          <p:cNvSpPr txBox="1">
            <a:spLocks noChangeArrowheads="1"/>
          </p:cNvSpPr>
          <p:nvPr/>
        </p:nvSpPr>
        <p:spPr bwMode="auto">
          <a:xfrm>
            <a:off x="10851877" y="4803923"/>
            <a:ext cx="10080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330200">
              <a:spcBef>
                <a:spcPct val="50000"/>
              </a:spcBef>
              <a:tabLst>
                <a:tab pos="8521700" algn="r"/>
              </a:tabLst>
            </a:pPr>
            <a:r>
              <a:rPr lang="zh-CN" altLang="zh-CN" b="1" dirty="0">
                <a:solidFill>
                  <a:srgbClr val="000000"/>
                </a:solidFill>
              </a:rPr>
              <a:t>涉及广泛性</a:t>
            </a:r>
            <a:endParaRPr lang="zh-CN" altLang="en-US" b="1" dirty="0">
              <a:solidFill>
                <a:srgbClr val="000000"/>
              </a:solidFill>
            </a:endParaRPr>
          </a:p>
        </p:txBody>
      </p:sp>
      <p:sp>
        <p:nvSpPr>
          <p:cNvPr id="41" name="Text Box 50"/>
          <p:cNvSpPr txBox="1">
            <a:spLocks noChangeArrowheads="1"/>
          </p:cNvSpPr>
          <p:nvPr/>
        </p:nvSpPr>
        <p:spPr bwMode="auto">
          <a:xfrm>
            <a:off x="10780439" y="5734198"/>
            <a:ext cx="1008063"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330200">
              <a:spcBef>
                <a:spcPct val="50000"/>
              </a:spcBef>
              <a:tabLst>
                <a:tab pos="8521700" algn="r"/>
              </a:tabLst>
            </a:pPr>
            <a:r>
              <a:rPr lang="zh-CN" altLang="zh-CN" b="1" dirty="0">
                <a:solidFill>
                  <a:srgbClr val="000000"/>
                </a:solidFill>
              </a:rPr>
              <a:t>权益受限性</a:t>
            </a:r>
            <a:endParaRPr lang="zh-CN" altLang="en-US" b="1" dirty="0">
              <a:solidFill>
                <a:srgbClr val="000000"/>
              </a:solidFill>
            </a:endParaRPr>
          </a:p>
        </p:txBody>
      </p:sp>
      <p:sp>
        <p:nvSpPr>
          <p:cNvPr id="42" name="椭圆 41"/>
          <p:cNvSpPr/>
          <p:nvPr/>
        </p:nvSpPr>
        <p:spPr>
          <a:xfrm>
            <a:off x="5883548" y="2892573"/>
            <a:ext cx="359643" cy="603250"/>
          </a:xfrm>
          <a:prstGeom prst="ellipse">
            <a:avLst/>
          </a:prstGeom>
          <a:solidFill>
            <a:srgbClr val="FF850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n-US" altLang="zh-CN" dirty="0" smtClean="0"/>
              <a:t>1</a:t>
            </a:r>
            <a:endParaRPr lang="zh-CN" altLang="en-US" dirty="0"/>
          </a:p>
        </p:txBody>
      </p:sp>
      <p:sp>
        <p:nvSpPr>
          <p:cNvPr id="43" name="椭圆 42"/>
          <p:cNvSpPr/>
          <p:nvPr/>
        </p:nvSpPr>
        <p:spPr>
          <a:xfrm>
            <a:off x="5883548" y="3834332"/>
            <a:ext cx="359643" cy="603250"/>
          </a:xfrm>
          <a:prstGeom prst="ellipse">
            <a:avLst/>
          </a:prstGeom>
          <a:solidFill>
            <a:srgbClr val="92D05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dirty="0" smtClean="0"/>
              <a:t>2</a:t>
            </a:r>
            <a:endParaRPr lang="zh-CN" altLang="en-US" dirty="0"/>
          </a:p>
        </p:txBody>
      </p:sp>
      <p:sp>
        <p:nvSpPr>
          <p:cNvPr id="44" name="椭圆 43"/>
          <p:cNvSpPr/>
          <p:nvPr/>
        </p:nvSpPr>
        <p:spPr>
          <a:xfrm>
            <a:off x="5883151" y="4770436"/>
            <a:ext cx="359643" cy="603250"/>
          </a:xfrm>
          <a:prstGeom prst="ellipse">
            <a:avLst/>
          </a:prstGeom>
          <a:solidFill>
            <a:srgbClr val="00B0F0"/>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n-US" altLang="zh-CN" dirty="0" smtClean="0"/>
              <a:t>3</a:t>
            </a:r>
            <a:endParaRPr lang="zh-CN" altLang="en-US" dirty="0"/>
          </a:p>
        </p:txBody>
      </p:sp>
      <p:sp>
        <p:nvSpPr>
          <p:cNvPr id="45" name="椭圆 44"/>
          <p:cNvSpPr/>
          <p:nvPr/>
        </p:nvSpPr>
        <p:spPr>
          <a:xfrm>
            <a:off x="5883548" y="5706540"/>
            <a:ext cx="359643" cy="603250"/>
          </a:xfrm>
          <a:prstGeom prst="ellipse">
            <a:avLst/>
          </a:prstGeom>
          <a:solidFill>
            <a:srgbClr val="FFC50D"/>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en-US" altLang="zh-CN" dirty="0" smtClean="0"/>
              <a:t>4</a:t>
            </a:r>
            <a:endParaRPr lang="zh-CN" altLang="en-US" dirty="0"/>
          </a:p>
        </p:txBody>
      </p:sp>
      <p:sp>
        <p:nvSpPr>
          <p:cNvPr id="46" name="TextBox 45"/>
          <p:cNvSpPr txBox="1"/>
          <p:nvPr/>
        </p:nvSpPr>
        <p:spPr>
          <a:xfrm>
            <a:off x="626745" y="1043305"/>
            <a:ext cx="1860550" cy="368300"/>
          </a:xfrm>
          <a:prstGeom prst="rect">
            <a:avLst/>
          </a:prstGeom>
          <a:solidFill>
            <a:srgbClr val="FFFF00"/>
          </a:solidFill>
        </p:spPr>
        <p:txBody>
          <a:bodyPr wrap="square" rtlCol="0">
            <a:spAutoFit/>
          </a:bodyPr>
          <a:lstStyle/>
          <a:p>
            <a:r>
              <a:rPr lang="en-US" altLang="zh-CN" dirty="0" smtClean="0"/>
              <a:t>2.</a:t>
            </a:r>
            <a:r>
              <a:rPr lang="zh-CN" altLang="en-US" dirty="0" smtClean="0"/>
              <a:t>不动产的特性</a:t>
            </a:r>
            <a:endParaRPr lang="zh-CN" altLang="en-US" dirty="0"/>
          </a:p>
        </p:txBody>
      </p:sp>
      <p:sp>
        <p:nvSpPr>
          <p:cNvPr id="47" name="Text Box 39"/>
          <p:cNvSpPr txBox="1">
            <a:spLocks noChangeArrowheads="1"/>
          </p:cNvSpPr>
          <p:nvPr/>
        </p:nvSpPr>
        <p:spPr bwMode="auto">
          <a:xfrm>
            <a:off x="842591" y="1629270"/>
            <a:ext cx="475297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zh-CN" b="1" dirty="0"/>
              <a:t>自然特性</a:t>
            </a:r>
            <a:r>
              <a:rPr lang="zh-CN" altLang="zh-CN" b="1" dirty="0" smtClean="0"/>
              <a:t>：</a:t>
            </a:r>
            <a:endParaRPr lang="en-US" altLang="zh-CN" b="1" dirty="0" smtClean="0"/>
          </a:p>
          <a:p>
            <a:pPr>
              <a:spcBef>
                <a:spcPct val="50000"/>
              </a:spcBef>
            </a:pPr>
            <a:r>
              <a:rPr lang="zh-CN" altLang="zh-CN" dirty="0" smtClean="0"/>
              <a:t>不动产</a:t>
            </a:r>
            <a:r>
              <a:rPr lang="zh-CN" altLang="zh-CN" dirty="0"/>
              <a:t>作为自然物的特性</a:t>
            </a:r>
            <a:r>
              <a:rPr lang="zh-CN" altLang="zh-CN" dirty="0" smtClean="0"/>
              <a:t>有</a:t>
            </a:r>
            <a:r>
              <a:rPr lang="zh-CN" altLang="en-US" dirty="0" smtClean="0"/>
              <a:t>：</a:t>
            </a:r>
            <a:endParaRPr lang="zh-CN" altLang="en-US" dirty="0"/>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Tm="8657">
        <p:fade/>
      </p:transition>
    </mc:Choice>
    <mc:Fallback>
      <p:transition spd="med" advTm="865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heel(1)">
                                      <p:cBhvr>
                                        <p:cTn id="10" dur="2000"/>
                                        <p:tgtEl>
                                          <p:spTgt spid="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2000"/>
                                        <p:tgtEl>
                                          <p:spTgt spid="10"/>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2000"/>
                                        <p:tgtEl>
                                          <p:spTgt spid="11"/>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2000"/>
                                        <p:tgtEl>
                                          <p:spTgt spid="12"/>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heel(1)">
                                      <p:cBhvr>
                                        <p:cTn id="22" dur="2000"/>
                                        <p:tgtEl>
                                          <p:spTgt spid="15"/>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heel(1)">
                                      <p:cBhvr>
                                        <p:cTn id="25" dur="2000"/>
                                        <p:tgtEl>
                                          <p:spTgt spid="16"/>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heel(1)">
                                      <p:cBhvr>
                                        <p:cTn id="28" dur="2000"/>
                                        <p:tgtEl>
                                          <p:spTgt spid="17"/>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heel(1)">
                                      <p:cBhvr>
                                        <p:cTn id="31" dur="2000"/>
                                        <p:tgtEl>
                                          <p:spTgt spid="22"/>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heel(1)">
                                      <p:cBhvr>
                                        <p:cTn id="34" dur="2000"/>
                                        <p:tgtEl>
                                          <p:spTgt spid="23"/>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heel(1)">
                                      <p:cBhvr>
                                        <p:cTn id="37" dur="2000"/>
                                        <p:tgtEl>
                                          <p:spTgt spid="24"/>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heel(1)">
                                      <p:cBhvr>
                                        <p:cTn id="40" dur="2000"/>
                                        <p:tgtEl>
                                          <p:spTgt spid="25"/>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heel(1)">
                                      <p:cBhvr>
                                        <p:cTn id="43" dur="2000"/>
                                        <p:tgtEl>
                                          <p:spTgt spid="26"/>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heel(1)">
                                      <p:cBhvr>
                                        <p:cTn id="46" dur="2000"/>
                                        <p:tgtEl>
                                          <p:spTgt spid="27"/>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heel(1)">
                                      <p:cBhvr>
                                        <p:cTn id="49" dur="2000"/>
                                        <p:tgtEl>
                                          <p:spTgt spid="28"/>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heel(1)">
                                      <p:cBhvr>
                                        <p:cTn id="52" dur="2000"/>
                                        <p:tgtEl>
                                          <p:spTgt spid="29"/>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heel(1)">
                                      <p:cBhvr>
                                        <p:cTn id="55" dur="2000"/>
                                        <p:tgtEl>
                                          <p:spTgt spid="31"/>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heel(1)">
                                      <p:cBhvr>
                                        <p:cTn id="58" dur="2000"/>
                                        <p:tgtEl>
                                          <p:spTgt spid="32"/>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heel(1)">
                                      <p:cBhvr>
                                        <p:cTn id="61" dur="2000"/>
                                        <p:tgtEl>
                                          <p:spTgt spid="33"/>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heel(1)">
                                      <p:cBhvr>
                                        <p:cTn id="64" dur="2000"/>
                                        <p:tgtEl>
                                          <p:spTgt spid="34"/>
                                        </p:tgtEl>
                                      </p:cBhvr>
                                    </p:animEffect>
                                  </p:childTnLst>
                                </p:cTn>
                              </p:par>
                              <p:par>
                                <p:cTn id="65" presetID="21" presetClass="entr" presetSubtype="1" fill="hold" grpId="0" nodeType="withEffect" nodePh="1">
                                  <p:stCondLst>
                                    <p:cond delay="0"/>
                                  </p:stCondLst>
                                  <p:endCondLst>
                                    <p:cond evt="begin" delay="0">
                                      <p:tn val="65"/>
                                    </p:cond>
                                  </p:endCondLst>
                                  <p:childTnLst>
                                    <p:set>
                                      <p:cBhvr>
                                        <p:cTn id="66" dur="1" fill="hold">
                                          <p:stCondLst>
                                            <p:cond delay="0"/>
                                          </p:stCondLst>
                                        </p:cTn>
                                        <p:tgtEl>
                                          <p:spTgt spid="35"/>
                                        </p:tgtEl>
                                        <p:attrNameLst>
                                          <p:attrName>style.visibility</p:attrName>
                                        </p:attrNameLst>
                                      </p:cBhvr>
                                      <p:to>
                                        <p:strVal val="visible"/>
                                      </p:to>
                                    </p:set>
                                    <p:animEffect transition="in" filter="wheel(1)">
                                      <p:cBhvr>
                                        <p:cTn id="67" dur="2000"/>
                                        <p:tgtEl>
                                          <p:spTgt spid="35"/>
                                        </p:tgtEl>
                                      </p:cBhvr>
                                    </p:animEffect>
                                  </p:childTnLst>
                                </p:cTn>
                              </p:par>
                              <p:par>
                                <p:cTn id="68" presetID="21" presetClass="entr" presetSubtype="1" fill="hold" grpId="0" nodeType="withEffect" nodePh="1">
                                  <p:stCondLst>
                                    <p:cond delay="0"/>
                                  </p:stCondLst>
                                  <p:endCondLst>
                                    <p:cond evt="begin" delay="0">
                                      <p:tn val="68"/>
                                    </p:cond>
                                  </p:endCondLst>
                                  <p:childTnLst>
                                    <p:set>
                                      <p:cBhvr>
                                        <p:cTn id="69" dur="1" fill="hold">
                                          <p:stCondLst>
                                            <p:cond delay="0"/>
                                          </p:stCondLst>
                                        </p:cTn>
                                        <p:tgtEl>
                                          <p:spTgt spid="36"/>
                                        </p:tgtEl>
                                        <p:attrNameLst>
                                          <p:attrName>style.visibility</p:attrName>
                                        </p:attrNameLst>
                                      </p:cBhvr>
                                      <p:to>
                                        <p:strVal val="visible"/>
                                      </p:to>
                                    </p:set>
                                    <p:animEffect transition="in" filter="wheel(1)">
                                      <p:cBhvr>
                                        <p:cTn id="70" dur="2000"/>
                                        <p:tgtEl>
                                          <p:spTgt spid="36"/>
                                        </p:tgtEl>
                                      </p:cBhvr>
                                    </p:animEffect>
                                  </p:childTnLst>
                                </p:cTn>
                              </p:par>
                              <p:par>
                                <p:cTn id="71" presetID="21" presetClass="entr" presetSubtype="1" fill="hold" grpId="0" nodeType="withEffect" nodePh="1">
                                  <p:stCondLst>
                                    <p:cond delay="0"/>
                                  </p:stCondLst>
                                  <p:endCondLst>
                                    <p:cond evt="begin" delay="0">
                                      <p:tn val="71"/>
                                    </p:cond>
                                  </p:endCondLst>
                                  <p:childTnLst>
                                    <p:set>
                                      <p:cBhvr>
                                        <p:cTn id="72" dur="1" fill="hold">
                                          <p:stCondLst>
                                            <p:cond delay="0"/>
                                          </p:stCondLst>
                                        </p:cTn>
                                        <p:tgtEl>
                                          <p:spTgt spid="37"/>
                                        </p:tgtEl>
                                        <p:attrNameLst>
                                          <p:attrName>style.visibility</p:attrName>
                                        </p:attrNameLst>
                                      </p:cBhvr>
                                      <p:to>
                                        <p:strVal val="visible"/>
                                      </p:to>
                                    </p:set>
                                    <p:animEffect transition="in" filter="wheel(1)">
                                      <p:cBhvr>
                                        <p:cTn id="73" dur="2000"/>
                                        <p:tgtEl>
                                          <p:spTgt spid="37"/>
                                        </p:tgtEl>
                                      </p:cBhvr>
                                    </p:animEffect>
                                  </p:childTnLst>
                                </p:cTn>
                              </p:par>
                              <p:par>
                                <p:cTn id="74" presetID="21" presetClass="entr" presetSubtype="1"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heel(1)">
                                      <p:cBhvr>
                                        <p:cTn id="76" dur="2000"/>
                                        <p:tgtEl>
                                          <p:spTgt spid="38"/>
                                        </p:tgtEl>
                                      </p:cBhvr>
                                    </p:animEffect>
                                  </p:childTnLst>
                                </p:cTn>
                              </p:par>
                              <p:par>
                                <p:cTn id="77" presetID="21" presetClass="entr" presetSubtype="1"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heel(1)">
                                      <p:cBhvr>
                                        <p:cTn id="79" dur="2000"/>
                                        <p:tgtEl>
                                          <p:spTgt spid="39"/>
                                        </p:tgtEl>
                                      </p:cBhvr>
                                    </p:animEffect>
                                  </p:childTnLst>
                                </p:cTn>
                              </p:par>
                              <p:par>
                                <p:cTn id="80" presetID="21" presetClass="entr" presetSubtype="1"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wheel(1)">
                                      <p:cBhvr>
                                        <p:cTn id="82" dur="2000"/>
                                        <p:tgtEl>
                                          <p:spTgt spid="40"/>
                                        </p:tgtEl>
                                      </p:cBhvr>
                                    </p:animEffect>
                                  </p:childTnLst>
                                </p:cTn>
                              </p:par>
                              <p:par>
                                <p:cTn id="83" presetID="21" presetClass="entr" presetSubtype="1"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wheel(1)">
                                      <p:cBhvr>
                                        <p:cTn id="85" dur="2000"/>
                                        <p:tgtEl>
                                          <p:spTgt spid="41"/>
                                        </p:tgtEl>
                                      </p:cBhvr>
                                    </p:animEffect>
                                  </p:childTnLst>
                                </p:cTn>
                              </p:par>
                              <p:par>
                                <p:cTn id="86" presetID="21" presetClass="entr" presetSubtype="1" fill="hold" grpId="0" nodeType="with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wheel(1)">
                                      <p:cBhvr>
                                        <p:cTn id="88" dur="2000"/>
                                        <p:tgtEl>
                                          <p:spTgt spid="42"/>
                                        </p:tgtEl>
                                      </p:cBhvr>
                                    </p:animEffect>
                                  </p:childTnLst>
                                </p:cTn>
                              </p:par>
                              <p:par>
                                <p:cTn id="89" presetID="21" presetClass="entr" presetSubtype="1" fill="hold" grpId="0" nodeType="withEffect">
                                  <p:stCondLst>
                                    <p:cond delay="0"/>
                                  </p:stCondLst>
                                  <p:childTnLst>
                                    <p:set>
                                      <p:cBhvr>
                                        <p:cTn id="90" dur="1" fill="hold">
                                          <p:stCondLst>
                                            <p:cond delay="0"/>
                                          </p:stCondLst>
                                        </p:cTn>
                                        <p:tgtEl>
                                          <p:spTgt spid="43"/>
                                        </p:tgtEl>
                                        <p:attrNameLst>
                                          <p:attrName>style.visibility</p:attrName>
                                        </p:attrNameLst>
                                      </p:cBhvr>
                                      <p:to>
                                        <p:strVal val="visible"/>
                                      </p:to>
                                    </p:set>
                                    <p:animEffect transition="in" filter="wheel(1)">
                                      <p:cBhvr>
                                        <p:cTn id="91" dur="2000"/>
                                        <p:tgtEl>
                                          <p:spTgt spid="43"/>
                                        </p:tgtEl>
                                      </p:cBhvr>
                                    </p:animEffect>
                                  </p:childTnLst>
                                </p:cTn>
                              </p:par>
                              <p:par>
                                <p:cTn id="92" presetID="21" presetClass="entr" presetSubtype="1"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wheel(1)">
                                      <p:cBhvr>
                                        <p:cTn id="94" dur="2000"/>
                                        <p:tgtEl>
                                          <p:spTgt spid="44"/>
                                        </p:tgtEl>
                                      </p:cBhvr>
                                    </p:animEffect>
                                  </p:childTnLst>
                                </p:cTn>
                              </p:par>
                              <p:par>
                                <p:cTn id="95" presetID="21" presetClass="entr" presetSubtype="1"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Effect transition="in" filter="wheel(1)">
                                      <p:cBhvr>
                                        <p:cTn id="97"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p:bldP spid="11" grpId="0" bldLvl="0" animBg="1"/>
      <p:bldP spid="12" grpId="0"/>
      <p:bldP spid="15" grpId="0"/>
      <p:bldP spid="16" grpId="0" bldLvl="0" animBg="1"/>
      <p:bldP spid="17" grpId="0"/>
      <p:bldP spid="22" grpId="0"/>
      <p:bldP spid="23" grpId="0" bldLvl="0" animBg="1"/>
      <p:bldP spid="24" grpId="0" bldLvl="0" animBg="1"/>
      <p:bldP spid="25" grpId="0" bldLvl="0" animBg="1"/>
      <p:bldP spid="26" grpId="0" bldLvl="0" animBg="1"/>
      <p:bldP spid="27" grpId="0" bldLvl="0" animBg="1"/>
      <p:bldP spid="28" grpId="0"/>
      <p:bldP spid="29"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Lst>
  </p:timing>
</p:sld>
</file>

<file path=ppt/tags/tag1.xml><?xml version="1.0" encoding="utf-8"?>
<p:tagLst xmlns:p="http://schemas.openxmlformats.org/presentationml/2006/main">
  <p:tag name="TIMING" val="|0.9|1.4|1.3|1.8|2.9"/>
</p:tagLst>
</file>

<file path=ppt/tags/tag10.xml><?xml version="1.0" encoding="utf-8"?>
<p:tagLst xmlns:p="http://schemas.openxmlformats.org/presentationml/2006/main">
  <p:tag name="TIMING" val="|2.4|2.4"/>
</p:tagLst>
</file>

<file path=ppt/tags/tag11.xml><?xml version="1.0" encoding="utf-8"?>
<p:tagLst xmlns:p="http://schemas.openxmlformats.org/presentationml/2006/main">
  <p:tag name="TIMING" val="|1.9|2.9|2.4"/>
</p:tagLst>
</file>

<file path=ppt/tags/tag12.xml><?xml version="1.0" encoding="utf-8"?>
<p:tagLst xmlns:p="http://schemas.openxmlformats.org/presentationml/2006/main">
  <p:tag name="TIMING" val="|2.4"/>
</p:tagLst>
</file>

<file path=ppt/tags/tag13.xml><?xml version="1.0" encoding="utf-8"?>
<p:tagLst xmlns:p="http://schemas.openxmlformats.org/presentationml/2006/main">
  <p:tag name="TIMING" val="|2.8|2"/>
</p:tagLst>
</file>

<file path=ppt/tags/tag14.xml><?xml version="1.0" encoding="utf-8"?>
<p:tagLst xmlns:p="http://schemas.openxmlformats.org/presentationml/2006/main">
  <p:tag name="TIMING" val="|2.7"/>
</p:tagLst>
</file>

<file path=ppt/tags/tag15.xml><?xml version="1.0" encoding="utf-8"?>
<p:tagLst xmlns:p="http://schemas.openxmlformats.org/presentationml/2006/main">
  <p:tag name="TIMING" val="|1.9|1.5"/>
</p:tagLst>
</file>

<file path=ppt/tags/tag16.xml><?xml version="1.0" encoding="utf-8"?>
<p:tagLst xmlns:p="http://schemas.openxmlformats.org/presentationml/2006/main">
  <p:tag name="TIMING" val="|1.5|2.3"/>
</p:tagLst>
</file>

<file path=ppt/tags/tag2.xml><?xml version="1.0" encoding="utf-8"?>
<p:tagLst xmlns:p="http://schemas.openxmlformats.org/presentationml/2006/main">
  <p:tag name="TIMING" val="|2.2|8.1|1.8"/>
</p:tagLst>
</file>

<file path=ppt/tags/tag3.xml><?xml version="1.0" encoding="utf-8"?>
<p:tagLst xmlns:p="http://schemas.openxmlformats.org/presentationml/2006/main">
  <p:tag name="TIMING" val="|1.8"/>
</p:tagLst>
</file>

<file path=ppt/tags/tag4.xml><?xml version="1.0" encoding="utf-8"?>
<p:tagLst xmlns:p="http://schemas.openxmlformats.org/presentationml/2006/main">
  <p:tag name="TIMING" val="|1.5|5.1|2.8|2.9|3.9"/>
</p:tagLst>
</file>

<file path=ppt/tags/tag5.xml><?xml version="1.0" encoding="utf-8"?>
<p:tagLst xmlns:p="http://schemas.openxmlformats.org/presentationml/2006/main">
  <p:tag name="TIMING" val="|1.2|6.3"/>
</p:tagLst>
</file>

<file path=ppt/tags/tag6.xml><?xml version="1.0" encoding="utf-8"?>
<p:tagLst xmlns:p="http://schemas.openxmlformats.org/presentationml/2006/main">
  <p:tag name="TIMING" val="|1.5|2.3"/>
</p:tagLst>
</file>

<file path=ppt/tags/tag7.xml><?xml version="1.0" encoding="utf-8"?>
<p:tagLst xmlns:p="http://schemas.openxmlformats.org/presentationml/2006/main">
  <p:tag name="TIMING" val="|6.8"/>
</p:tagLst>
</file>

<file path=ppt/tags/tag8.xml><?xml version="1.0" encoding="utf-8"?>
<p:tagLst xmlns:p="http://schemas.openxmlformats.org/presentationml/2006/main">
  <p:tag name="TIMING" val="|1.2|3|1.9|2|1.8"/>
</p:tagLst>
</file>

<file path=ppt/tags/tag9.xml><?xml version="1.0" encoding="utf-8"?>
<p:tagLst xmlns:p="http://schemas.openxmlformats.org/presentationml/2006/main">
  <p:tag name="TIMING" val="|2.9|1.5|1.6|1.9|1.5"/>
</p:tagLst>
</file>

<file path=ppt/theme/theme1.xml><?xml version="1.0" encoding="utf-8"?>
<a:theme xmlns:a="http://schemas.openxmlformats.org/drawingml/2006/main" name="母版">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母版</Template>
  <TotalTime>0</TotalTime>
  <Words>9718</Words>
  <Application>WPS 演示</Application>
  <PresentationFormat>自定义</PresentationFormat>
  <Paragraphs>625</Paragraphs>
  <Slides>63</Slides>
  <Notes>2</Notes>
  <HiddenSlides>0</HiddenSlides>
  <MMClips>0</MMClips>
  <ScaleCrop>false</ScaleCrop>
  <HeadingPairs>
    <vt:vector size="8" baseType="variant">
      <vt:variant>
        <vt:lpstr>已用的字体</vt:lpstr>
      </vt:variant>
      <vt:variant>
        <vt:i4>37</vt:i4>
      </vt:variant>
      <vt:variant>
        <vt:lpstr>主题</vt:lpstr>
      </vt:variant>
      <vt:variant>
        <vt:i4>1</vt:i4>
      </vt:variant>
      <vt:variant>
        <vt:lpstr>嵌入 OLE 服务器</vt:lpstr>
      </vt:variant>
      <vt:variant>
        <vt:i4>4</vt:i4>
      </vt:variant>
      <vt:variant>
        <vt:lpstr>幻灯片标题</vt:lpstr>
      </vt:variant>
      <vt:variant>
        <vt:i4>63</vt:i4>
      </vt:variant>
    </vt:vector>
  </HeadingPairs>
  <TitlesOfParts>
    <vt:vector size="105" baseType="lpstr">
      <vt:lpstr>Arial</vt:lpstr>
      <vt:lpstr>宋体</vt:lpstr>
      <vt:lpstr>Wingdings</vt:lpstr>
      <vt:lpstr>Arial Unicode MS</vt:lpstr>
      <vt:lpstr>华文行楷</vt:lpstr>
      <vt:lpstr>微软雅黑</vt:lpstr>
      <vt:lpstr>仿宋_GB2312</vt:lpstr>
      <vt:lpstr>Calibri</vt:lpstr>
      <vt:lpstr>方正兰亭超细黑简体</vt:lpstr>
      <vt:lpstr>黑体</vt:lpstr>
      <vt:lpstr>方正黑体_GBK</vt:lpstr>
      <vt:lpstr>汉仪方隶简</vt:lpstr>
      <vt:lpstr>Impact</vt:lpstr>
      <vt:lpstr>楷体_GB2312</vt:lpstr>
      <vt:lpstr>幼圆</vt:lpstr>
      <vt:lpstr>方正姚体</vt:lpstr>
      <vt:lpstr>华康俪金黑W8(P)</vt:lpstr>
      <vt:lpstr>仿宋</vt:lpstr>
      <vt:lpstr>Arial Unicode MS</vt:lpstr>
      <vt:lpstr>华文新魏</vt:lpstr>
      <vt:lpstr>新宋体</vt:lpstr>
      <vt:lpstr>HY견고딕</vt:lpstr>
      <vt:lpstr>Malgun Gothic</vt:lpstr>
      <vt:lpstr>华文隶书</vt:lpstr>
      <vt:lpstr>Symbol</vt:lpstr>
      <vt:lpstr>Arial Black</vt:lpstr>
      <vt:lpstr>华康俪金黑W8(P)</vt:lpstr>
      <vt:lpstr>华文楷体</vt:lpstr>
      <vt:lpstr>楷体</vt:lpstr>
      <vt:lpstr>Times New Roman</vt:lpstr>
      <vt:lpstr>Wingdings 2</vt:lpstr>
      <vt:lpstr>Wingdings</vt:lpstr>
      <vt:lpstr>方正兰亭黑简体</vt:lpstr>
      <vt:lpstr>方正幼线_GBK</vt:lpstr>
      <vt:lpstr>方正姚体_GBK</vt:lpstr>
      <vt:lpstr>华康俪金黑W8</vt:lpstr>
      <vt:lpstr>方正仿宋_GB2312</vt:lpstr>
      <vt:lpstr>母版</vt:lpstr>
      <vt:lpstr>Word.Document.12</vt:lpstr>
      <vt:lpstr>Word.Document.8</vt:lpstr>
      <vt:lpstr>Package</vt:lpstr>
      <vt:lpstr>Package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知秋</cp:lastModifiedBy>
  <cp:revision>349</cp:revision>
  <dcterms:created xsi:type="dcterms:W3CDTF">2025-11-20T15:13:00Z</dcterms:created>
  <dcterms:modified xsi:type="dcterms:W3CDTF">2025-11-24T05:39:47Z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290B7F54EEBB4F19ADA0774D6262B433_13</vt:lpwstr>
  </property>
</Properties>
</file>